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7.xml" ContentType="application/vnd.openxmlformats-officedocument.drawingml.chart+xml"/>
  <Override PartName="/ppt/notesSlides/notesSlide47.xml" ContentType="application/vnd.openxmlformats-officedocument.presentationml.notesSlide+xml"/>
  <Override PartName="/ppt/charts/chart8.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handoutMasterIdLst>
    <p:handoutMasterId r:id="rId73"/>
  </p:handoutMasterIdLst>
  <p:sldIdLst>
    <p:sldId id="256" r:id="rId2"/>
    <p:sldId id="257" r:id="rId3"/>
    <p:sldId id="360" r:id="rId4"/>
    <p:sldId id="37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8" r:id="rId19"/>
    <p:sldId id="279" r:id="rId20"/>
    <p:sldId id="280" r:id="rId21"/>
    <p:sldId id="281" r:id="rId22"/>
    <p:sldId id="282" r:id="rId23"/>
    <p:sldId id="284" r:id="rId24"/>
    <p:sldId id="285" r:id="rId25"/>
    <p:sldId id="286" r:id="rId26"/>
    <p:sldId id="288" r:id="rId27"/>
    <p:sldId id="289" r:id="rId28"/>
    <p:sldId id="294" r:id="rId29"/>
    <p:sldId id="363" r:id="rId30"/>
    <p:sldId id="364" r:id="rId31"/>
    <p:sldId id="365" r:id="rId32"/>
    <p:sldId id="366" r:id="rId33"/>
    <p:sldId id="367" r:id="rId34"/>
    <p:sldId id="354" r:id="rId35"/>
    <p:sldId id="368" r:id="rId36"/>
    <p:sldId id="375" r:id="rId37"/>
    <p:sldId id="376" r:id="rId38"/>
    <p:sldId id="377" r:id="rId39"/>
    <p:sldId id="308" r:id="rId40"/>
    <p:sldId id="380" r:id="rId41"/>
    <p:sldId id="381" r:id="rId42"/>
    <p:sldId id="312" r:id="rId43"/>
    <p:sldId id="311" r:id="rId44"/>
    <p:sldId id="313" r:id="rId45"/>
    <p:sldId id="369" r:id="rId46"/>
    <p:sldId id="355" r:id="rId47"/>
    <p:sldId id="356" r:id="rId48"/>
    <p:sldId id="319" r:id="rId49"/>
    <p:sldId id="320" r:id="rId50"/>
    <p:sldId id="358" r:id="rId51"/>
    <p:sldId id="370" r:id="rId52"/>
    <p:sldId id="371" r:id="rId53"/>
    <p:sldId id="372" r:id="rId54"/>
    <p:sldId id="373" r:id="rId55"/>
    <p:sldId id="326" r:id="rId56"/>
    <p:sldId id="327" r:id="rId57"/>
    <p:sldId id="329" r:id="rId58"/>
    <p:sldId id="331" r:id="rId59"/>
    <p:sldId id="332" r:id="rId60"/>
    <p:sldId id="334" r:id="rId61"/>
    <p:sldId id="337" r:id="rId62"/>
    <p:sldId id="387" r:id="rId63"/>
    <p:sldId id="388" r:id="rId64"/>
    <p:sldId id="389" r:id="rId65"/>
    <p:sldId id="374" r:id="rId66"/>
    <p:sldId id="340" r:id="rId67"/>
    <p:sldId id="342" r:id="rId68"/>
    <p:sldId id="361" r:id="rId69"/>
    <p:sldId id="348" r:id="rId70"/>
    <p:sldId id="349" r:id="rId71"/>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tharun Gollapalli" initials="TG" lastIdx="5" clrIdx="0">
    <p:extLst>
      <p:ext uri="{19B8F6BF-5375-455C-9EA6-DF929625EA0E}">
        <p15:presenceInfo xmlns:p15="http://schemas.microsoft.com/office/powerpoint/2012/main" userId="117a6b0676a410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80E11F"/>
    <a:srgbClr val="18D120"/>
    <a:srgbClr val="16C81E"/>
    <a:srgbClr val="54F267"/>
    <a:srgbClr val="2EDABD"/>
    <a:srgbClr val="83F87A"/>
    <a:srgbClr val="A7A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p:cViewPr varScale="1">
        <p:scale>
          <a:sx n="77" d="100"/>
          <a:sy n="77" d="100"/>
        </p:scale>
        <p:origin x="586" y="67"/>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21384"/>
    </p:cViewPr>
  </p:sorterViewPr>
  <p:notesViewPr>
    <p:cSldViewPr>
      <p:cViewPr varScale="1">
        <p:scale>
          <a:sx n="82" d="100"/>
          <a:sy n="82" d="100"/>
        </p:scale>
        <p:origin x="1349"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D:\NAAC\NAAC%20AI\1st%20Year%20Sem%201\Civil%20Engineering%20Materials%20%20(Direc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NAAC\NAAC%20AI\2nd%20Year%20Sem%202\ECOLOGY%20AND%20ECOSYSTEM%20ENGINEE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F8-4895-90B8-8C2DF27DB9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2BF8-4895-90B8-8C2DF27DB9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96CA-4283-A4E0-CDE222E0CA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96CA-4283-A4E0-CDE222E0CAB1}"/>
              </c:ext>
            </c:extLst>
          </c:dPt>
          <c:dLbls>
            <c:dLbl>
              <c:idx val="0"/>
              <c:layout>
                <c:manualLayout>
                  <c:x val="-0.23391467612180394"/>
                  <c:y val="-0.13225155199852068"/>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2068202090726492"/>
                      <c:h val="0.11024398183007587"/>
                    </c:manualLayout>
                  </c15:layout>
                </c:ext>
                <c:ext xmlns:c16="http://schemas.microsoft.com/office/drawing/2014/chart" uri="{C3380CC4-5D6E-409C-BE32-E72D297353CC}">
                  <c16:uniqueId val="{00000001-2BF8-4895-90B8-8C2DF27DB9F6}"/>
                </c:ext>
              </c:extLst>
            </c:dLbl>
            <c:dLbl>
              <c:idx val="1"/>
              <c:layout>
                <c:manualLayout>
                  <c:x val="0.22958863330011023"/>
                  <c:y val="5.9603519235409221E-2"/>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F8-4895-90B8-8C2DF27DB9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Visiting and Emeritus Professor</c:v>
                </c:pt>
                <c:pt idx="1">
                  <c:v>Professor</c:v>
                </c:pt>
              </c:strCache>
            </c:strRef>
          </c:cat>
          <c:val>
            <c:numRef>
              <c:f>Sheet1!$B$2:$B$5</c:f>
              <c:numCache>
                <c:formatCode>General</c:formatCode>
                <c:ptCount val="4"/>
                <c:pt idx="0">
                  <c:v>3</c:v>
                </c:pt>
                <c:pt idx="1">
                  <c:v>2</c:v>
                </c:pt>
              </c:numCache>
            </c:numRef>
          </c:val>
          <c:extLst>
            <c:ext xmlns:c16="http://schemas.microsoft.com/office/drawing/2014/chart" uri="{C3380CC4-5D6E-409C-BE32-E72D297353CC}">
              <c16:uniqueId val="{00000000-2BF8-4895-90B8-8C2DF27DB9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4ECD-4D3A-ADCB-3CB8842CCF4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F6F4-44B2-A63D-EFF256582A3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F6F4-44B2-A63D-EFF256582A3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F6F4-44B2-A63D-EFF256582A3C}"/>
              </c:ext>
            </c:extLst>
          </c:dPt>
          <c:cat>
            <c:strRef>
              <c:f>Sheet1!$A$2:$A$5</c:f>
              <c:strCache>
                <c:ptCount val="1"/>
                <c:pt idx="0">
                  <c:v>Doctorates</c:v>
                </c:pt>
              </c:strCache>
            </c:strRef>
          </c:cat>
          <c:val>
            <c:numRef>
              <c:f>Sheet1!$B$2:$B$5</c:f>
              <c:numCache>
                <c:formatCode>General</c:formatCode>
                <c:ptCount val="4"/>
                <c:pt idx="0">
                  <c:v>5</c:v>
                </c:pt>
              </c:numCache>
            </c:numRef>
          </c:val>
          <c:extLst>
            <c:ext xmlns:c16="http://schemas.microsoft.com/office/drawing/2014/chart" uri="{C3380CC4-5D6E-409C-BE32-E72D297353CC}">
              <c16:uniqueId val="{00000000-4ECD-4D3A-ADCB-3CB8842CCF4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FACULTY STUDIED IN PREMIER INSTITUTIONS (PhD/M.E/</a:t>
            </a:r>
            <a:r>
              <a:rPr lang="en-US" b="1" dirty="0" err="1"/>
              <a:t>M.Tech</a:t>
            </a:r>
            <a:r>
              <a:rPr lang="en-US" b="1" dirty="0"/>
              <a:t>/B.E/</a:t>
            </a:r>
            <a:r>
              <a:rPr lang="en-US" b="1" dirty="0" err="1"/>
              <a:t>B.Tech</a:t>
            </a:r>
            <a:r>
              <a:rPr lang="en-US" b="1" dirty="0"/>
              <a:t>)</a:t>
            </a:r>
          </a:p>
        </c:rich>
      </c:tx>
      <c:overlay val="0"/>
      <c:spPr>
        <a:noFill/>
        <a:ln>
          <a:noFill/>
        </a:ln>
        <a:effectLst/>
      </c:spPr>
    </c:title>
    <c:autoTitleDeleted val="0"/>
    <c:plotArea>
      <c:layout>
        <c:manualLayout>
          <c:layoutTarget val="inner"/>
          <c:xMode val="edge"/>
          <c:yMode val="edge"/>
          <c:x val="0.16331193191077151"/>
          <c:y val="0.21365412110257498"/>
          <c:w val="0.67591619314328055"/>
          <c:h val="0.80358509273126211"/>
        </c:manualLayout>
      </c:layout>
      <c:doughnutChart>
        <c:varyColors val="1"/>
        <c:ser>
          <c:idx val="0"/>
          <c:order val="0"/>
          <c:tx>
            <c:strRef>
              <c:f>Sheet1!$B$1</c:f>
              <c:strCache>
                <c:ptCount val="1"/>
                <c:pt idx="0">
                  <c:v>FACULTY STUDIED IN PREMIER INSTITUTIONS (PhD/M.E/M.Tech/B.E/B.Tech)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0-4F03-4667-875A-C112F087BB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F03-4667-875A-C112F087BB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4F03-4667-875A-C112F087BB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4F03-4667-875A-C112F087BB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4F03-4667-875A-C112F087BB67}"/>
              </c:ext>
            </c:extLst>
          </c:dPt>
          <c:cat>
            <c:strRef>
              <c:f>Sheet1!$A$2:$A$6</c:f>
              <c:strCache>
                <c:ptCount val="5"/>
                <c:pt idx="0">
                  <c:v>S. Bala Prasad</c:v>
                </c:pt>
                <c:pt idx="1">
                  <c:v>Y. Abbulu</c:v>
                </c:pt>
                <c:pt idx="2">
                  <c:v>C.V. Chalapathi Rao</c:v>
                </c:pt>
                <c:pt idx="3">
                  <c:v>V.S.R.K. Prasad</c:v>
                </c:pt>
                <c:pt idx="4">
                  <c:v>Prakasam BS Tata</c:v>
                </c:pt>
              </c:strCache>
            </c:strRef>
          </c:cat>
          <c:val>
            <c:numRef>
              <c:f>Sheet1!$B$2:$B$6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799F-4C27-A460-2C2B920B3D6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4F03-4667-875A-C112F087BB67}"/>
              </c:ext>
            </c:extLst>
          </c:dPt>
          <c:dPt>
            <c:idx val="1"/>
            <c:bubble3D val="0"/>
            <c:explosion val="1"/>
            <c:spPr>
              <a:solidFill>
                <a:schemeClr val="accent2"/>
              </a:solidFill>
              <a:ln w="19050">
                <a:solidFill>
                  <a:schemeClr val="lt1"/>
                </a:solidFill>
              </a:ln>
              <a:effectLst/>
            </c:spPr>
            <c:extLst>
              <c:ext xmlns:c16="http://schemas.microsoft.com/office/drawing/2014/chart" uri="{C3380CC4-5D6E-409C-BE32-E72D297353CC}">
                <c16:uniqueId val="{00000006-4F03-4667-875A-C112F087BB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4F03-4667-875A-C112F087BB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4F03-4667-875A-C112F087BB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03-4667-875A-C112F087BB67}"/>
              </c:ext>
            </c:extLst>
          </c:dPt>
          <c:cat>
            <c:strRef>
              <c:f>Sheet1!$A$2:$A$6</c:f>
              <c:strCache>
                <c:ptCount val="5"/>
                <c:pt idx="0">
                  <c:v>S. Bala Prasad</c:v>
                </c:pt>
                <c:pt idx="1">
                  <c:v>Y. Abbulu</c:v>
                </c:pt>
                <c:pt idx="2">
                  <c:v>C.V. Chalapathi Rao</c:v>
                </c:pt>
                <c:pt idx="3">
                  <c:v>V.S.R.K. Prasad</c:v>
                </c:pt>
                <c:pt idx="4">
                  <c:v>Prakasam BS Tata</c:v>
                </c:pt>
              </c:strCache>
            </c:strRef>
          </c:cat>
          <c:val>
            <c:numRef>
              <c:f>Sheet1!$C$2:$C$6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1-799F-4C27-A460-2C2B920B3D69}"/>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alpha val="99000"/>
      </a:schemeClr>
    </a:solid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Research &amp; Consultancy Services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BB-4E51-BE7E-2AD33BED62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BB-4E51-BE7E-2AD33BED621A}"/>
              </c:ext>
            </c:extLst>
          </c:dPt>
          <c:cat>
            <c:strRef>
              <c:f>Sheet1!$A$2:$A$3</c:f>
              <c:strCache>
                <c:ptCount val="2"/>
                <c:pt idx="0">
                  <c:v>Consultancy</c:v>
                </c:pt>
                <c:pt idx="1">
                  <c:v>Research </c:v>
                </c:pt>
              </c:strCache>
            </c:strRef>
          </c:cat>
          <c:val>
            <c:numRef>
              <c:f>Sheet1!$B$2:$B$3</c:f>
              <c:numCache>
                <c:formatCode>General</c:formatCode>
                <c:ptCount val="2"/>
                <c:pt idx="0">
                  <c:v>4</c:v>
                </c:pt>
                <c:pt idx="1">
                  <c:v>2</c:v>
                </c:pt>
              </c:numCache>
            </c:numRef>
          </c:val>
          <c:extLst>
            <c:ext xmlns:c16="http://schemas.microsoft.com/office/drawing/2014/chart" uri="{C3380CC4-5D6E-409C-BE32-E72D297353CC}">
              <c16:uniqueId val="{00000000-0FD8-4A00-AA95-A193873348D3}"/>
            </c:ext>
          </c:extLst>
        </c:ser>
        <c:dLbls>
          <c:showLegendKey val="0"/>
          <c:showVal val="0"/>
          <c:showCatName val="0"/>
          <c:showSerName val="0"/>
          <c:showPercent val="0"/>
          <c:showBubbleSize val="0"/>
          <c:showLeaderLines val="0"/>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Category</a:t>
            </a:r>
          </a:p>
        </c:rich>
      </c:tx>
      <c:overlay val="0"/>
      <c:spPr>
        <a:noFill/>
        <a:ln>
          <a:noFill/>
        </a:ln>
        <a:effectLst/>
      </c:spPr>
    </c:title>
    <c:autoTitleDeleted val="0"/>
    <c:plotArea>
      <c:layout/>
      <c:pieChart>
        <c:varyColors val="1"/>
        <c:ser>
          <c:idx val="0"/>
          <c:order val="0"/>
          <c:tx>
            <c:strRef>
              <c:f>Sheet1!$B$1</c:f>
              <c:strCache>
                <c:ptCount val="1"/>
                <c:pt idx="0">
                  <c:v>Category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99-460B-81FE-BA16088BCE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99-460B-81FE-BA16088BCE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99-460B-81FE-BA16088BCE6F}"/>
              </c:ext>
            </c:extLst>
          </c:dPt>
          <c:cat>
            <c:strRef>
              <c:f>Sheet1!$A$2:$A$4</c:f>
              <c:strCache>
                <c:ptCount val="3"/>
                <c:pt idx="0">
                  <c:v>SC</c:v>
                </c:pt>
                <c:pt idx="1">
                  <c:v>ST</c:v>
                </c:pt>
                <c:pt idx="2">
                  <c:v>OBC</c:v>
                </c:pt>
              </c:strCache>
            </c:strRef>
          </c:cat>
          <c:val>
            <c:numRef>
              <c:f>Sheet1!$B$2:$B$4</c:f>
              <c:numCache>
                <c:formatCode>General</c:formatCode>
                <c:ptCount val="3"/>
                <c:pt idx="0">
                  <c:v>4</c:v>
                </c:pt>
                <c:pt idx="1">
                  <c:v>1</c:v>
                </c:pt>
                <c:pt idx="2">
                  <c:v>29</c:v>
                </c:pt>
              </c:numCache>
            </c:numRef>
          </c:val>
          <c:extLst>
            <c:ext xmlns:c16="http://schemas.microsoft.com/office/drawing/2014/chart" uri="{C3380CC4-5D6E-409C-BE32-E72D297353CC}">
              <c16:uniqueId val="{00000000-E973-4AFD-ACA9-4B1AD3B1A9F6}"/>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Gender Ratio</a:t>
            </a:r>
          </a:p>
        </c:rich>
      </c:tx>
      <c:overlay val="0"/>
      <c:spPr>
        <a:noFill/>
        <a:ln>
          <a:noFill/>
        </a:ln>
        <a:effectLst/>
      </c:spPr>
    </c:title>
    <c:autoTitleDeleted val="0"/>
    <c:plotArea>
      <c:layout/>
      <c:pieChart>
        <c:varyColors val="1"/>
        <c:ser>
          <c:idx val="0"/>
          <c:order val="0"/>
          <c:tx>
            <c:strRef>
              <c:f>Sheet1!$B$1</c:f>
              <c:strCache>
                <c:ptCount val="1"/>
                <c:pt idx="0">
                  <c:v>Gender Ratio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C0-4676-8FAE-B662F687F2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C0-4676-8FAE-B662F687F2DB}"/>
              </c:ext>
            </c:extLst>
          </c:dPt>
          <c:cat>
            <c:strRef>
              <c:f>Sheet1!$A$2:$A$3</c:f>
              <c:strCache>
                <c:ptCount val="2"/>
                <c:pt idx="0">
                  <c:v>Male</c:v>
                </c:pt>
                <c:pt idx="1">
                  <c:v>Female</c:v>
                </c:pt>
              </c:strCache>
            </c:strRef>
          </c:cat>
          <c:val>
            <c:numRef>
              <c:f>Sheet1!$B$2:$B$3</c:f>
              <c:numCache>
                <c:formatCode>General</c:formatCode>
                <c:ptCount val="2"/>
                <c:pt idx="0">
                  <c:v>21</c:v>
                </c:pt>
                <c:pt idx="1">
                  <c:v>19</c:v>
                </c:pt>
              </c:numCache>
            </c:numRef>
          </c:val>
          <c:extLst>
            <c:ext xmlns:c16="http://schemas.microsoft.com/office/drawing/2014/chart" uri="{C3380CC4-5D6E-409C-BE32-E72D297353CC}">
              <c16:uniqueId val="{00000000-3065-44F7-9BA4-4BE8AF0AF5E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Civil Engineering Materials</a:t>
            </a:r>
          </a:p>
        </c:rich>
      </c:tx>
      <c:overlay val="0"/>
      <c:spPr>
        <a:noFill/>
        <a:ln>
          <a:noFill/>
        </a:ln>
        <a:effectLst/>
      </c:spPr>
    </c:title>
    <c:autoTitleDeleted val="0"/>
    <c:plotArea>
      <c:layout/>
      <c:barChart>
        <c:barDir val="col"/>
        <c:grouping val="clustered"/>
        <c:varyColors val="0"/>
        <c:ser>
          <c:idx val="0"/>
          <c:order val="0"/>
          <c:tx>
            <c:strRef>
              <c:f>'Overall CO'!$L$6</c:f>
              <c:strCache>
                <c:ptCount val="1"/>
                <c:pt idx="0">
                  <c:v>Overall CO Attainment </c:v>
                </c:pt>
              </c:strCache>
            </c:strRef>
          </c:tx>
          <c:spPr>
            <a:solidFill>
              <a:schemeClr val="accent1"/>
            </a:solidFill>
            <a:ln>
              <a:noFill/>
            </a:ln>
            <a:effectLst/>
          </c:spPr>
          <c:invertIfNegative val="0"/>
          <c:cat>
            <c:strRef>
              <c:f>'Overall CO'!$K$7:$K$11</c:f>
              <c:strCache>
                <c:ptCount val="5"/>
                <c:pt idx="0">
                  <c:v>CO1</c:v>
                </c:pt>
                <c:pt idx="1">
                  <c:v>CO2</c:v>
                </c:pt>
                <c:pt idx="2">
                  <c:v>CO3</c:v>
                </c:pt>
                <c:pt idx="3">
                  <c:v>CO4</c:v>
                </c:pt>
                <c:pt idx="4">
                  <c:v>CO5</c:v>
                </c:pt>
              </c:strCache>
            </c:strRef>
          </c:cat>
          <c:val>
            <c:numRef>
              <c:f>'Overall CO'!$L$7:$L$11</c:f>
              <c:numCache>
                <c:formatCode>0.00</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B933-47ED-B838-5E2176744E25}"/>
            </c:ext>
          </c:extLst>
        </c:ser>
        <c:dLbls>
          <c:showLegendKey val="0"/>
          <c:showVal val="0"/>
          <c:showCatName val="0"/>
          <c:showSerName val="0"/>
          <c:showPercent val="0"/>
          <c:showBubbleSize val="0"/>
        </c:dLbls>
        <c:gapWidth val="219"/>
        <c:overlap val="-27"/>
        <c:axId val="183543296"/>
        <c:axId val="183554432"/>
      </c:barChart>
      <c:catAx>
        <c:axId val="1835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54432"/>
        <c:crosses val="autoZero"/>
        <c:auto val="1"/>
        <c:lblAlgn val="ctr"/>
        <c:lblOffset val="100"/>
        <c:noMultiLvlLbl val="0"/>
      </c:catAx>
      <c:valAx>
        <c:axId val="1835544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CO Attainment</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43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rPr lang="en-IN" altLang="en-US"/>
              <a:t>Ecology and Ecosystem Engineering</a:t>
            </a:r>
            <a:r>
              <a:rPr lang="en-IN"/>
              <a:t> </a:t>
            </a:r>
          </a:p>
        </c:rich>
      </c:tx>
      <c:overlay val="0"/>
      <c:spPr>
        <a:noFill/>
        <a:ln>
          <a:noFill/>
        </a:ln>
        <a:effectLst/>
      </c:spPr>
    </c:title>
    <c:autoTitleDeleted val="0"/>
    <c:plotArea>
      <c:layout/>
      <c:barChart>
        <c:barDir val="col"/>
        <c:grouping val="clustered"/>
        <c:varyColors val="0"/>
        <c:ser>
          <c:idx val="0"/>
          <c:order val="0"/>
          <c:tx>
            <c:strRef>
              <c:f>'Overall CO'!$L$6</c:f>
              <c:strCache>
                <c:ptCount val="1"/>
                <c:pt idx="0">
                  <c:v>Overall CO Attainment </c:v>
                </c:pt>
              </c:strCache>
            </c:strRef>
          </c:tx>
          <c:spPr>
            <a:solidFill>
              <a:schemeClr val="accent1"/>
            </a:solidFill>
            <a:ln>
              <a:noFill/>
            </a:ln>
            <a:effectLst/>
          </c:spPr>
          <c:invertIfNegative val="0"/>
          <c:cat>
            <c:strRef>
              <c:f>'Overall CO'!$K$7:$K$11</c:f>
              <c:strCache>
                <c:ptCount val="5"/>
                <c:pt idx="0">
                  <c:v>CO1</c:v>
                </c:pt>
                <c:pt idx="1">
                  <c:v>CO2</c:v>
                </c:pt>
                <c:pt idx="2">
                  <c:v>CO3</c:v>
                </c:pt>
                <c:pt idx="3">
                  <c:v>CO4</c:v>
                </c:pt>
                <c:pt idx="4">
                  <c:v>CO5</c:v>
                </c:pt>
              </c:strCache>
            </c:strRef>
          </c:cat>
          <c:val>
            <c:numRef>
              <c:f>'Overall CO'!$L$7:$L$11</c:f>
              <c:numCache>
                <c:formatCode>0.00</c:formatCode>
                <c:ptCount val="5"/>
                <c:pt idx="0">
                  <c:v>85.714285714285722</c:v>
                </c:pt>
                <c:pt idx="1">
                  <c:v>85.714285714285722</c:v>
                </c:pt>
                <c:pt idx="2">
                  <c:v>85.714285714285722</c:v>
                </c:pt>
                <c:pt idx="3">
                  <c:v>85.714285714285722</c:v>
                </c:pt>
                <c:pt idx="4">
                  <c:v>85.714285714285722</c:v>
                </c:pt>
              </c:numCache>
            </c:numRef>
          </c:val>
          <c:extLst>
            <c:ext xmlns:c16="http://schemas.microsoft.com/office/drawing/2014/chart" uri="{C3380CC4-5D6E-409C-BE32-E72D297353CC}">
              <c16:uniqueId val="{00000000-14E8-47F3-97B8-9A3F26CEBEF8}"/>
            </c:ext>
          </c:extLst>
        </c:ser>
        <c:dLbls>
          <c:showLegendKey val="0"/>
          <c:showVal val="0"/>
          <c:showCatName val="0"/>
          <c:showSerName val="0"/>
          <c:showPercent val="0"/>
          <c:showBubbleSize val="0"/>
        </c:dLbls>
        <c:gapWidth val="219"/>
        <c:overlap val="-27"/>
        <c:axId val="183681408"/>
        <c:axId val="183684480"/>
      </c:barChart>
      <c:catAx>
        <c:axId val="1836814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83684480"/>
        <c:crosses val="autoZero"/>
        <c:auto val="1"/>
        <c:lblAlgn val="ctr"/>
        <c:lblOffset val="100"/>
        <c:noMultiLvlLbl val="0"/>
      </c:catAx>
      <c:valAx>
        <c:axId val="183684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en-US" sz="1000" b="0" i="0" u="none" strike="noStrike" kern="1200" baseline="0">
                    <a:solidFill>
                      <a:schemeClr val="tx1">
                        <a:lumMod val="65000"/>
                        <a:lumOff val="35000"/>
                      </a:schemeClr>
                    </a:solidFill>
                    <a:latin typeface="+mn-lt"/>
                    <a:ea typeface="+mn-ea"/>
                    <a:cs typeface="+mn-cs"/>
                  </a:defRPr>
                </a:pPr>
                <a:r>
                  <a:rPr lang="en-IN" altLang="en-US"/>
                  <a:t>CO Attained</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83681408"/>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3EE67-4493-48D1-8A51-980116D46C6E}" type="doc">
      <dgm:prSet loTypeId="urn:microsoft.com/office/officeart/2005/8/layout/radial3" loCatId="relationship" qsTypeId="urn:microsoft.com/office/officeart/2005/8/quickstyle/3d4" qsCatId="3D" csTypeId="urn:microsoft.com/office/officeart/2005/8/colors/accent1_3" csCatId="accent1" phldr="1"/>
      <dgm:spPr/>
      <dgm:t>
        <a:bodyPr/>
        <a:lstStyle/>
        <a:p>
          <a:endParaRPr lang="en-US"/>
        </a:p>
      </dgm:t>
    </dgm:pt>
    <dgm:pt modelId="{5B599C57-CB25-4943-8C22-6E50BF420956}">
      <dgm:prSet phldrT="[Text]"/>
      <dgm:spPr/>
      <dgm:t>
        <a:bodyPr anchor="ctr" anchorCtr="1"/>
        <a:lstStyle/>
        <a:p>
          <a:r>
            <a:rPr lang="en-US" b="1" dirty="0"/>
            <a:t>Excellence</a:t>
          </a:r>
        </a:p>
      </dgm:t>
    </dgm:pt>
    <dgm:pt modelId="{9F404CC5-1F54-48B5-B6AC-DF4390D48361}" type="parTrans" cxnId="{937AB643-2AA3-4ED4-AE11-49C684C71CC9}">
      <dgm:prSet/>
      <dgm:spPr/>
      <dgm:t>
        <a:bodyPr/>
        <a:lstStyle/>
        <a:p>
          <a:endParaRPr lang="en-US"/>
        </a:p>
      </dgm:t>
    </dgm:pt>
    <dgm:pt modelId="{DEF0F0F2-ED65-4FB7-BD8B-F58A3E9A9CE7}" type="sibTrans" cxnId="{937AB643-2AA3-4ED4-AE11-49C684C71CC9}">
      <dgm:prSet/>
      <dgm:spPr/>
      <dgm:t>
        <a:bodyPr/>
        <a:lstStyle/>
        <a:p>
          <a:endParaRPr lang="en-US"/>
        </a:p>
      </dgm:t>
    </dgm:pt>
    <dgm:pt modelId="{E6C82B78-94DD-4D0B-956A-FD2AC441F3D5}">
      <dgm:prSet phldrT="[Text]" custT="1"/>
      <dgm:spPr/>
      <dgm: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Develop as a reference and resource hub integrating knowledge and expertise in the specialty of environmental engineering, management and sustainable development</a:t>
          </a:r>
          <a:endParaRPr lang="en-US" sz="2400" dirty="0"/>
        </a:p>
      </dgm:t>
    </dgm:pt>
    <dgm:pt modelId="{AFEACB69-56EF-43E8-889C-A9692A041831}" type="parTrans" cxnId="{613DC263-501D-40EB-B2DF-97162DCAEEB5}">
      <dgm:prSet/>
      <dgm:spPr/>
      <dgm:t>
        <a:bodyPr/>
        <a:lstStyle/>
        <a:p>
          <a:endParaRPr lang="en-US"/>
        </a:p>
      </dgm:t>
    </dgm:pt>
    <dgm:pt modelId="{C9AE4051-3849-4665-9D63-7766464719D4}" type="sibTrans" cxnId="{613DC263-501D-40EB-B2DF-97162DCAEEB5}">
      <dgm:prSet/>
      <dgm:spPr/>
      <dgm:t>
        <a:bodyPr/>
        <a:lstStyle/>
        <a:p>
          <a:endParaRPr lang="en-US"/>
        </a:p>
      </dgm:t>
    </dgm:pt>
    <dgm:pt modelId="{8FC9ACD9-988E-4A43-98A9-EC380993E660}">
      <dgm:prSet phldrT="[Text]" custT="1"/>
      <dgm:spPr/>
      <dgm:t>
        <a:bodyPr/>
        <a:lstStyle/>
        <a:p>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Develop as a nodal agency for the development of environmental entrepreneurship and skill development</a:t>
          </a:r>
          <a:endParaRPr lang="en-US" sz="2400" dirty="0"/>
        </a:p>
      </dgm:t>
    </dgm:pt>
    <dgm:pt modelId="{B9FE31CC-87E6-43C5-91CE-11699494990B}" type="parTrans" cxnId="{4C646148-CD42-43BA-B53A-B84DFDB4717F}">
      <dgm:prSet/>
      <dgm:spPr/>
      <dgm:t>
        <a:bodyPr/>
        <a:lstStyle/>
        <a:p>
          <a:endParaRPr lang="en-US"/>
        </a:p>
      </dgm:t>
    </dgm:pt>
    <dgm:pt modelId="{AF3177B1-FFB9-4EFF-97F7-B858BFDD4329}" type="sibTrans" cxnId="{4C646148-CD42-43BA-B53A-B84DFDB4717F}">
      <dgm:prSet/>
      <dgm:spPr/>
      <dgm:t>
        <a:bodyPr/>
        <a:lstStyle/>
        <a:p>
          <a:endParaRPr lang="en-US"/>
        </a:p>
      </dgm:t>
    </dgm:pt>
    <dgm:pt modelId="{56AAD254-A4DB-49C9-A1F9-50245C2D29E8}">
      <dgm:prSet phldrT="[Text]" custT="1"/>
      <dgm:spPr/>
      <dgm: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Focus on environmental interventions and innovations useful to the society</a:t>
          </a:r>
          <a:endParaRPr lang="en-US" sz="2400" dirty="0"/>
        </a:p>
      </dgm:t>
    </dgm:pt>
    <dgm:pt modelId="{D6F67E45-9DEF-45A6-B436-53E8A5D40C79}" type="parTrans" cxnId="{3ED254B1-7745-4257-862B-9AE730E1A2E2}">
      <dgm:prSet/>
      <dgm:spPr/>
      <dgm:t>
        <a:bodyPr/>
        <a:lstStyle/>
        <a:p>
          <a:endParaRPr lang="en-US"/>
        </a:p>
      </dgm:t>
    </dgm:pt>
    <dgm:pt modelId="{8660E2F2-7FC6-4E3C-B2A0-C7199CF09D51}" type="sibTrans" cxnId="{3ED254B1-7745-4257-862B-9AE730E1A2E2}">
      <dgm:prSet/>
      <dgm:spPr/>
      <dgm:t>
        <a:bodyPr/>
        <a:lstStyle/>
        <a:p>
          <a:endParaRPr lang="en-US"/>
        </a:p>
      </dgm:t>
    </dgm:pt>
    <dgm:pt modelId="{3D942672-E490-414A-A589-7276216DADCF}" type="pres">
      <dgm:prSet presAssocID="{2AC3EE67-4493-48D1-8A51-980116D46C6E}" presName="composite" presStyleCnt="0">
        <dgm:presLayoutVars>
          <dgm:chMax val="1"/>
          <dgm:dir/>
          <dgm:resizeHandles val="exact"/>
        </dgm:presLayoutVars>
      </dgm:prSet>
      <dgm:spPr/>
    </dgm:pt>
    <dgm:pt modelId="{D2A7C6EA-B78A-4391-932E-0B7F7733B06E}" type="pres">
      <dgm:prSet presAssocID="{2AC3EE67-4493-48D1-8A51-980116D46C6E}" presName="radial" presStyleCnt="0">
        <dgm:presLayoutVars>
          <dgm:animLvl val="ctr"/>
        </dgm:presLayoutVars>
      </dgm:prSet>
      <dgm:spPr/>
    </dgm:pt>
    <dgm:pt modelId="{587411BB-EC31-4980-962D-FF82B7B2EA41}" type="pres">
      <dgm:prSet presAssocID="{5B599C57-CB25-4943-8C22-6E50BF420956}" presName="centerShape" presStyleLbl="vennNode1" presStyleIdx="0" presStyleCnt="4" custScaleX="57237" custScaleY="44155" custLinFactNeighborX="-567" custLinFactNeighborY="-13105"/>
      <dgm:spPr/>
    </dgm:pt>
    <dgm:pt modelId="{E1679B6F-3E48-415B-9F71-1C9B3532EC95}" type="pres">
      <dgm:prSet presAssocID="{E6C82B78-94DD-4D0B-956A-FD2AC441F3D5}" presName="node" presStyleLbl="vennNode1" presStyleIdx="1" presStyleCnt="4" custScaleX="276159" custScaleY="140460" custRadScaleRad="90455" custRadScaleInc="990">
        <dgm:presLayoutVars>
          <dgm:bulletEnabled val="1"/>
        </dgm:presLayoutVars>
      </dgm:prSet>
      <dgm:spPr/>
    </dgm:pt>
    <dgm:pt modelId="{020852C8-BDDA-498C-81A6-992BCF9B445D}" type="pres">
      <dgm:prSet presAssocID="{8FC9ACD9-988E-4A43-98A9-EC380993E660}" presName="node" presStyleLbl="vennNode1" presStyleIdx="2" presStyleCnt="4" custScaleX="235650" custScaleY="165810" custRadScaleRad="130217" custRadScaleInc="-29970">
        <dgm:presLayoutVars>
          <dgm:bulletEnabled val="1"/>
        </dgm:presLayoutVars>
      </dgm:prSet>
      <dgm:spPr/>
    </dgm:pt>
    <dgm:pt modelId="{2F684B33-1FFF-4263-A88B-F9A723F629AE}" type="pres">
      <dgm:prSet presAssocID="{56AAD254-A4DB-49C9-A1F9-50245C2D29E8}" presName="node" presStyleLbl="vennNode1" presStyleIdx="3" presStyleCnt="4" custScaleX="254020" custScaleY="149654" custRadScaleRad="54413" custRadScaleInc="-49439">
        <dgm:presLayoutVars>
          <dgm:bulletEnabled val="1"/>
        </dgm:presLayoutVars>
      </dgm:prSet>
      <dgm:spPr/>
    </dgm:pt>
  </dgm:ptLst>
  <dgm:cxnLst>
    <dgm:cxn modelId="{E35D4A20-29E2-4305-B01E-9410552FBD02}" type="presOf" srcId="{2AC3EE67-4493-48D1-8A51-980116D46C6E}" destId="{3D942672-E490-414A-A589-7276216DADCF}" srcOrd="0" destOrd="0" presId="urn:microsoft.com/office/officeart/2005/8/layout/radial3"/>
    <dgm:cxn modelId="{6BC58E2D-F71C-4A51-9547-C5CE0D59FAC9}" type="presOf" srcId="{E6C82B78-94DD-4D0B-956A-FD2AC441F3D5}" destId="{E1679B6F-3E48-415B-9F71-1C9B3532EC95}" srcOrd="0" destOrd="0" presId="urn:microsoft.com/office/officeart/2005/8/layout/radial3"/>
    <dgm:cxn modelId="{83F13C37-FF75-46E8-B930-2BDBFD9E83AD}" type="presOf" srcId="{5B599C57-CB25-4943-8C22-6E50BF420956}" destId="{587411BB-EC31-4980-962D-FF82B7B2EA41}" srcOrd="0" destOrd="0" presId="urn:microsoft.com/office/officeart/2005/8/layout/radial3"/>
    <dgm:cxn modelId="{F56B2742-09AE-4559-8000-C370BF850142}" type="presOf" srcId="{8FC9ACD9-988E-4A43-98A9-EC380993E660}" destId="{020852C8-BDDA-498C-81A6-992BCF9B445D}" srcOrd="0" destOrd="0" presId="urn:microsoft.com/office/officeart/2005/8/layout/radial3"/>
    <dgm:cxn modelId="{937AB643-2AA3-4ED4-AE11-49C684C71CC9}" srcId="{2AC3EE67-4493-48D1-8A51-980116D46C6E}" destId="{5B599C57-CB25-4943-8C22-6E50BF420956}" srcOrd="0" destOrd="0" parTransId="{9F404CC5-1F54-48B5-B6AC-DF4390D48361}" sibTransId="{DEF0F0F2-ED65-4FB7-BD8B-F58A3E9A9CE7}"/>
    <dgm:cxn modelId="{613DC263-501D-40EB-B2DF-97162DCAEEB5}" srcId="{5B599C57-CB25-4943-8C22-6E50BF420956}" destId="{E6C82B78-94DD-4D0B-956A-FD2AC441F3D5}" srcOrd="0" destOrd="0" parTransId="{AFEACB69-56EF-43E8-889C-A9692A041831}" sibTransId="{C9AE4051-3849-4665-9D63-7766464719D4}"/>
    <dgm:cxn modelId="{4C646148-CD42-43BA-B53A-B84DFDB4717F}" srcId="{5B599C57-CB25-4943-8C22-6E50BF420956}" destId="{8FC9ACD9-988E-4A43-98A9-EC380993E660}" srcOrd="1" destOrd="0" parTransId="{B9FE31CC-87E6-43C5-91CE-11699494990B}" sibTransId="{AF3177B1-FFB9-4EFF-97F7-B858BFDD4329}"/>
    <dgm:cxn modelId="{15FB7B7A-4923-4686-B87F-96C320E67FCB}" type="presOf" srcId="{56AAD254-A4DB-49C9-A1F9-50245C2D29E8}" destId="{2F684B33-1FFF-4263-A88B-F9A723F629AE}" srcOrd="0" destOrd="0" presId="urn:microsoft.com/office/officeart/2005/8/layout/radial3"/>
    <dgm:cxn modelId="{3ED254B1-7745-4257-862B-9AE730E1A2E2}" srcId="{5B599C57-CB25-4943-8C22-6E50BF420956}" destId="{56AAD254-A4DB-49C9-A1F9-50245C2D29E8}" srcOrd="2" destOrd="0" parTransId="{D6F67E45-9DEF-45A6-B436-53E8A5D40C79}" sibTransId="{8660E2F2-7FC6-4E3C-B2A0-C7199CF09D51}"/>
    <dgm:cxn modelId="{2240F501-5EFB-41E3-B803-63AC581AB139}" type="presParOf" srcId="{3D942672-E490-414A-A589-7276216DADCF}" destId="{D2A7C6EA-B78A-4391-932E-0B7F7733B06E}" srcOrd="0" destOrd="0" presId="urn:microsoft.com/office/officeart/2005/8/layout/radial3"/>
    <dgm:cxn modelId="{9A809795-429F-4C64-B479-31354B225246}" type="presParOf" srcId="{D2A7C6EA-B78A-4391-932E-0B7F7733B06E}" destId="{587411BB-EC31-4980-962D-FF82B7B2EA41}" srcOrd="0" destOrd="0" presId="urn:microsoft.com/office/officeart/2005/8/layout/radial3"/>
    <dgm:cxn modelId="{810CE75C-331E-44EE-BDED-8A24F23DC3BB}" type="presParOf" srcId="{D2A7C6EA-B78A-4391-932E-0B7F7733B06E}" destId="{E1679B6F-3E48-415B-9F71-1C9B3532EC95}" srcOrd="1" destOrd="0" presId="urn:microsoft.com/office/officeart/2005/8/layout/radial3"/>
    <dgm:cxn modelId="{4DDCC697-A791-4D24-9FDB-121CD4152DBD}" type="presParOf" srcId="{D2A7C6EA-B78A-4391-932E-0B7F7733B06E}" destId="{020852C8-BDDA-498C-81A6-992BCF9B445D}" srcOrd="2" destOrd="0" presId="urn:microsoft.com/office/officeart/2005/8/layout/radial3"/>
    <dgm:cxn modelId="{2A367BA0-2B93-478E-AA15-0EBCA6A2AF39}" type="presParOf" srcId="{D2A7C6EA-B78A-4391-932E-0B7F7733B06E}" destId="{2F684B33-1FFF-4263-A88B-F9A723F629AE}"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F3790-1CD4-48FC-BA8A-71A1502FE2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D8B34961-D225-4331-B224-BA9ADF16D750}">
      <dgm:prSet phldrT="[Text]"/>
      <dgm:spPr>
        <a:solidFill>
          <a:schemeClr val="accent6">
            <a:lumMod val="40000"/>
            <a:lumOff val="60000"/>
          </a:schemeClr>
        </a:solidFill>
        <a:scene3d>
          <a:camera prst="orthographicFront"/>
          <a:lightRig rig="threePt" dir="t"/>
        </a:scene3d>
        <a:sp3d>
          <a:bevelT w="114300" prst="hardEdge"/>
        </a:sp3d>
      </dgm:spPr>
      <dgm:t>
        <a:bodyPr/>
        <a:lstStyle/>
        <a:p>
          <a:r>
            <a:rPr lang="en-US" dirty="0">
              <a:solidFill>
                <a:schemeClr val="tx1"/>
              </a:solidFill>
            </a:rPr>
            <a:t>Department acts as an environmental think tank for the state of Andhra Pradesh and neighboring states and other Indian states of India.</a:t>
          </a:r>
          <a:endParaRPr lang="en-IN" dirty="0">
            <a:solidFill>
              <a:schemeClr val="tx1"/>
            </a:solidFill>
          </a:endParaRPr>
        </a:p>
      </dgm:t>
    </dgm:pt>
    <dgm:pt modelId="{D49E82DC-CBFA-4E6D-B0CA-CCD4AE0FF936}" type="parTrans" cxnId="{C64B2EE7-0C4B-40E3-82EE-A4478F300881}">
      <dgm:prSet/>
      <dgm:spPr/>
      <dgm:t>
        <a:bodyPr/>
        <a:lstStyle/>
        <a:p>
          <a:endParaRPr lang="en-IN">
            <a:solidFill>
              <a:schemeClr val="tx1"/>
            </a:solidFill>
          </a:endParaRPr>
        </a:p>
      </dgm:t>
    </dgm:pt>
    <dgm:pt modelId="{0C1D101D-828D-42D5-9D5D-7D25CFDE3AC7}" type="sibTrans" cxnId="{C64B2EE7-0C4B-40E3-82EE-A4478F300881}">
      <dgm:prSet/>
      <dgm:spPr/>
      <dgm:t>
        <a:bodyPr/>
        <a:lstStyle/>
        <a:p>
          <a:endParaRPr lang="en-IN">
            <a:solidFill>
              <a:schemeClr val="tx1"/>
            </a:solidFill>
          </a:endParaRPr>
        </a:p>
      </dgm:t>
    </dgm:pt>
    <dgm:pt modelId="{62489515-14B2-4053-B215-69AAC38878FE}">
      <dgm:prSet phldrT="[Text]"/>
      <dgm:spPr>
        <a:solidFill>
          <a:schemeClr val="accent5">
            <a:lumMod val="40000"/>
            <a:lumOff val="60000"/>
          </a:schemeClr>
        </a:solidFill>
        <a:scene3d>
          <a:camera prst="orthographicFront"/>
          <a:lightRig rig="threePt" dir="t"/>
        </a:scene3d>
        <a:sp3d>
          <a:bevelT w="114300" prst="hardEdge"/>
        </a:sp3d>
      </dgm:spPr>
      <dgm:t>
        <a:bodyPr/>
        <a:lstStyle/>
        <a:p>
          <a:r>
            <a:rPr lang="en-US" dirty="0">
              <a:solidFill>
                <a:schemeClr val="tx1"/>
              </a:solidFill>
            </a:rPr>
            <a:t>Provide excellent education in the field of environmental sciences and engineering, conduct basic and applied research, addressing management of natural resource, environmental challenges of humanity and industry in assisting the governments in policy development and governance.</a:t>
          </a:r>
          <a:endParaRPr lang="en-IN" dirty="0">
            <a:solidFill>
              <a:schemeClr val="tx1"/>
            </a:solidFill>
          </a:endParaRPr>
        </a:p>
      </dgm:t>
    </dgm:pt>
    <dgm:pt modelId="{A0900A4D-7C28-488C-91B0-FAC278731AA8}" type="parTrans" cxnId="{48AF2978-ECCD-489B-8AD2-50EA4AA9608D}">
      <dgm:prSet/>
      <dgm:spPr/>
      <dgm:t>
        <a:bodyPr/>
        <a:lstStyle/>
        <a:p>
          <a:endParaRPr lang="en-IN">
            <a:solidFill>
              <a:schemeClr val="tx1"/>
            </a:solidFill>
          </a:endParaRPr>
        </a:p>
      </dgm:t>
    </dgm:pt>
    <dgm:pt modelId="{6C264A9F-9915-4448-B09A-9E027F22E0CD}" type="sibTrans" cxnId="{48AF2978-ECCD-489B-8AD2-50EA4AA9608D}">
      <dgm:prSet/>
      <dgm:spPr/>
      <dgm:t>
        <a:bodyPr/>
        <a:lstStyle/>
        <a:p>
          <a:endParaRPr lang="en-IN">
            <a:solidFill>
              <a:schemeClr val="tx1"/>
            </a:solidFill>
          </a:endParaRPr>
        </a:p>
      </dgm:t>
    </dgm:pt>
    <dgm:pt modelId="{22B406DE-13E4-41D6-B9DD-2A554667E0E3}">
      <dgm:prSet phldrT="[Text]"/>
      <dgm:spPr>
        <a:solidFill>
          <a:schemeClr val="accent4">
            <a:lumMod val="40000"/>
            <a:lumOff val="60000"/>
          </a:schemeClr>
        </a:solidFill>
        <a:scene3d>
          <a:camera prst="orthographicFront"/>
          <a:lightRig rig="threePt" dir="t"/>
        </a:scene3d>
        <a:sp3d>
          <a:bevelT w="114300" prst="hardEdge"/>
        </a:sp3d>
      </dgm:spPr>
      <dgm:t>
        <a:bodyPr/>
        <a:lstStyle/>
        <a:p>
          <a:r>
            <a:rPr lang="en-US" dirty="0">
              <a:solidFill>
                <a:schemeClr val="tx1"/>
              </a:solidFill>
            </a:rPr>
            <a:t>Promotion of interdisciplinary innovative research and dissemination of knowledge for the transformation of lives and livelihoods towards sustainable development.</a:t>
          </a:r>
          <a:endParaRPr lang="en-IN" dirty="0">
            <a:solidFill>
              <a:schemeClr val="tx1"/>
            </a:solidFill>
          </a:endParaRPr>
        </a:p>
      </dgm:t>
    </dgm:pt>
    <dgm:pt modelId="{174C2FE7-7BF6-4462-9756-484BF07B988B}" type="parTrans" cxnId="{A109A25D-0B5A-4038-A5F6-EDF65C2F2C13}">
      <dgm:prSet/>
      <dgm:spPr/>
      <dgm:t>
        <a:bodyPr/>
        <a:lstStyle/>
        <a:p>
          <a:endParaRPr lang="en-IN">
            <a:solidFill>
              <a:schemeClr val="tx1"/>
            </a:solidFill>
          </a:endParaRPr>
        </a:p>
      </dgm:t>
    </dgm:pt>
    <dgm:pt modelId="{D48E4A22-D48D-449E-9B70-63EA98B21E06}" type="sibTrans" cxnId="{A109A25D-0B5A-4038-A5F6-EDF65C2F2C13}">
      <dgm:prSet/>
      <dgm:spPr/>
      <dgm:t>
        <a:bodyPr/>
        <a:lstStyle/>
        <a:p>
          <a:endParaRPr lang="en-IN">
            <a:solidFill>
              <a:schemeClr val="tx1"/>
            </a:solidFill>
          </a:endParaRPr>
        </a:p>
      </dgm:t>
    </dgm:pt>
    <dgm:pt modelId="{A1CAD7E3-D407-42FA-A30D-6E014519FBC5}">
      <dgm:prSet phldrT="[Text]"/>
      <dgm:spPr>
        <a:solidFill>
          <a:schemeClr val="accent3">
            <a:lumMod val="40000"/>
            <a:lumOff val="60000"/>
          </a:schemeClr>
        </a:solidFill>
        <a:scene3d>
          <a:camera prst="orthographicFront"/>
          <a:lightRig rig="threePt" dir="t"/>
        </a:scene3d>
        <a:sp3d>
          <a:bevelT w="114300" prst="hardEdge"/>
        </a:sp3d>
      </dgm:spPr>
      <dgm:t>
        <a:bodyPr/>
        <a:lstStyle/>
        <a:p>
          <a:r>
            <a:rPr lang="en-US" dirty="0">
              <a:solidFill>
                <a:schemeClr val="tx1"/>
              </a:solidFill>
            </a:rPr>
            <a:t>Support the government in its efforts in environmental management, addressing climate change challenges and sustainable development through apposite research.</a:t>
          </a:r>
          <a:endParaRPr lang="en-IN" dirty="0">
            <a:solidFill>
              <a:schemeClr val="tx1"/>
            </a:solidFill>
          </a:endParaRPr>
        </a:p>
      </dgm:t>
    </dgm:pt>
    <dgm:pt modelId="{246FF01C-B230-4DA1-823A-0991FE44EB56}" type="parTrans" cxnId="{CE122B55-10E1-40B2-93D1-08F0187592ED}">
      <dgm:prSet/>
      <dgm:spPr/>
      <dgm:t>
        <a:bodyPr/>
        <a:lstStyle/>
        <a:p>
          <a:endParaRPr lang="en-IN">
            <a:solidFill>
              <a:schemeClr val="tx1"/>
            </a:solidFill>
          </a:endParaRPr>
        </a:p>
      </dgm:t>
    </dgm:pt>
    <dgm:pt modelId="{89F00EFD-70E6-4004-BE15-A61A2ACE3363}" type="sibTrans" cxnId="{CE122B55-10E1-40B2-93D1-08F0187592ED}">
      <dgm:prSet/>
      <dgm:spPr/>
      <dgm:t>
        <a:bodyPr/>
        <a:lstStyle/>
        <a:p>
          <a:endParaRPr lang="en-IN">
            <a:solidFill>
              <a:schemeClr val="tx1"/>
            </a:solidFill>
          </a:endParaRPr>
        </a:p>
      </dgm:t>
    </dgm:pt>
    <dgm:pt modelId="{BA2BE100-1E15-41CD-A80B-70B9BB4EF199}">
      <dgm:prSet phldrT="[Text]"/>
      <dgm:spPr>
        <a:solidFill>
          <a:schemeClr val="accent2">
            <a:lumMod val="40000"/>
            <a:lumOff val="60000"/>
          </a:schemeClr>
        </a:solidFill>
        <a:scene3d>
          <a:camera prst="orthographicFront"/>
          <a:lightRig rig="threePt" dir="t"/>
        </a:scene3d>
        <a:sp3d>
          <a:bevelT w="114300" prst="hardEdge"/>
        </a:sp3d>
      </dgm:spPr>
      <dgm:t>
        <a:bodyPr/>
        <a:lstStyle/>
        <a:p>
          <a:r>
            <a:rPr lang="en-US" dirty="0">
              <a:solidFill>
                <a:schemeClr val="tx1"/>
              </a:solidFill>
            </a:rPr>
            <a:t>Promoting partnership with various stakeholders’ like students, institutions, industry, governments, business organizations, Non-government Organizations, and local communities </a:t>
          </a:r>
          <a:r>
            <a:rPr lang="en-IN" dirty="0">
              <a:solidFill>
                <a:schemeClr val="tx1"/>
              </a:solidFill>
            </a:rPr>
            <a:t>.</a:t>
          </a:r>
        </a:p>
      </dgm:t>
    </dgm:pt>
    <dgm:pt modelId="{20469046-F0D6-4F75-92EC-838EEEB7C448}" type="parTrans" cxnId="{50EFC66F-A449-4624-B275-4BF30C06AFCB}">
      <dgm:prSet/>
      <dgm:spPr/>
      <dgm:t>
        <a:bodyPr/>
        <a:lstStyle/>
        <a:p>
          <a:endParaRPr lang="en-IN">
            <a:solidFill>
              <a:schemeClr val="tx1"/>
            </a:solidFill>
          </a:endParaRPr>
        </a:p>
      </dgm:t>
    </dgm:pt>
    <dgm:pt modelId="{A328C784-48EB-428E-90AA-B80FD90BF1F5}" type="sibTrans" cxnId="{50EFC66F-A449-4624-B275-4BF30C06AFCB}">
      <dgm:prSet/>
      <dgm:spPr/>
      <dgm:t>
        <a:bodyPr/>
        <a:lstStyle/>
        <a:p>
          <a:endParaRPr lang="en-IN">
            <a:solidFill>
              <a:schemeClr val="tx1"/>
            </a:solidFill>
          </a:endParaRPr>
        </a:p>
      </dgm:t>
    </dgm:pt>
    <dgm:pt modelId="{16BC1FF4-E90A-456E-8A21-4F0C42BA5CE5}" type="pres">
      <dgm:prSet presAssocID="{5DBF3790-1CD4-48FC-BA8A-71A1502FE202}" presName="linear" presStyleCnt="0">
        <dgm:presLayoutVars>
          <dgm:animLvl val="lvl"/>
          <dgm:resizeHandles val="exact"/>
        </dgm:presLayoutVars>
      </dgm:prSet>
      <dgm:spPr/>
    </dgm:pt>
    <dgm:pt modelId="{B8C09114-4667-4DC0-8C57-1EE81D34499E}" type="pres">
      <dgm:prSet presAssocID="{D8B34961-D225-4331-B224-BA9ADF16D750}" presName="parentText" presStyleLbl="node1" presStyleIdx="0" presStyleCnt="5">
        <dgm:presLayoutVars>
          <dgm:chMax val="0"/>
          <dgm:bulletEnabled val="1"/>
        </dgm:presLayoutVars>
      </dgm:prSet>
      <dgm:spPr/>
    </dgm:pt>
    <dgm:pt modelId="{D2331BC2-2D07-479F-BAFA-B90952C25488}" type="pres">
      <dgm:prSet presAssocID="{0C1D101D-828D-42D5-9D5D-7D25CFDE3AC7}" presName="spacer" presStyleCnt="0"/>
      <dgm:spPr>
        <a:scene3d>
          <a:camera prst="orthographicFront"/>
          <a:lightRig rig="threePt" dir="t"/>
        </a:scene3d>
        <a:sp3d>
          <a:bevelT w="114300" prst="hardEdge"/>
        </a:sp3d>
      </dgm:spPr>
    </dgm:pt>
    <dgm:pt modelId="{9DEE4BD1-60D7-4FA9-9150-1457A6C7EE3A}" type="pres">
      <dgm:prSet presAssocID="{62489515-14B2-4053-B215-69AAC38878FE}" presName="parentText" presStyleLbl="node1" presStyleIdx="1" presStyleCnt="5">
        <dgm:presLayoutVars>
          <dgm:chMax val="0"/>
          <dgm:bulletEnabled val="1"/>
        </dgm:presLayoutVars>
      </dgm:prSet>
      <dgm:spPr/>
    </dgm:pt>
    <dgm:pt modelId="{5F306BB9-0A5F-4627-9CF2-B862AAFD275C}" type="pres">
      <dgm:prSet presAssocID="{6C264A9F-9915-4448-B09A-9E027F22E0CD}" presName="spacer" presStyleCnt="0"/>
      <dgm:spPr>
        <a:scene3d>
          <a:camera prst="orthographicFront"/>
          <a:lightRig rig="threePt" dir="t"/>
        </a:scene3d>
        <a:sp3d>
          <a:bevelT w="114300" prst="hardEdge"/>
        </a:sp3d>
      </dgm:spPr>
    </dgm:pt>
    <dgm:pt modelId="{6DCF78E1-97FD-44F7-94C6-F1481125F29C}" type="pres">
      <dgm:prSet presAssocID="{22B406DE-13E4-41D6-B9DD-2A554667E0E3}" presName="parentText" presStyleLbl="node1" presStyleIdx="2" presStyleCnt="5">
        <dgm:presLayoutVars>
          <dgm:chMax val="0"/>
          <dgm:bulletEnabled val="1"/>
        </dgm:presLayoutVars>
      </dgm:prSet>
      <dgm:spPr/>
    </dgm:pt>
    <dgm:pt modelId="{DC438A34-941E-4DD4-B9CD-19F75D581004}" type="pres">
      <dgm:prSet presAssocID="{D48E4A22-D48D-449E-9B70-63EA98B21E06}" presName="spacer" presStyleCnt="0"/>
      <dgm:spPr>
        <a:scene3d>
          <a:camera prst="orthographicFront"/>
          <a:lightRig rig="threePt" dir="t"/>
        </a:scene3d>
        <a:sp3d>
          <a:bevelT w="114300" prst="hardEdge"/>
        </a:sp3d>
      </dgm:spPr>
    </dgm:pt>
    <dgm:pt modelId="{0BA3F36E-10CF-4540-8679-BCE49C0F0B85}" type="pres">
      <dgm:prSet presAssocID="{A1CAD7E3-D407-42FA-A30D-6E014519FBC5}" presName="parentText" presStyleLbl="node1" presStyleIdx="3" presStyleCnt="5">
        <dgm:presLayoutVars>
          <dgm:chMax val="0"/>
          <dgm:bulletEnabled val="1"/>
        </dgm:presLayoutVars>
      </dgm:prSet>
      <dgm:spPr/>
    </dgm:pt>
    <dgm:pt modelId="{41749617-9BBA-4A1E-95DE-C61E86F40DCF}" type="pres">
      <dgm:prSet presAssocID="{89F00EFD-70E6-4004-BE15-A61A2ACE3363}" presName="spacer" presStyleCnt="0"/>
      <dgm:spPr>
        <a:scene3d>
          <a:camera prst="orthographicFront"/>
          <a:lightRig rig="threePt" dir="t"/>
        </a:scene3d>
        <a:sp3d>
          <a:bevelT w="114300" prst="hardEdge"/>
        </a:sp3d>
      </dgm:spPr>
    </dgm:pt>
    <dgm:pt modelId="{197703F1-732A-4BC7-AD09-76F57FD7B960}" type="pres">
      <dgm:prSet presAssocID="{BA2BE100-1E15-41CD-A80B-70B9BB4EF199}" presName="parentText" presStyleLbl="node1" presStyleIdx="4" presStyleCnt="5">
        <dgm:presLayoutVars>
          <dgm:chMax val="0"/>
          <dgm:bulletEnabled val="1"/>
        </dgm:presLayoutVars>
      </dgm:prSet>
      <dgm:spPr/>
    </dgm:pt>
  </dgm:ptLst>
  <dgm:cxnLst>
    <dgm:cxn modelId="{05CC933D-4C57-4697-A135-D51B9CB20AD0}" type="presOf" srcId="{5DBF3790-1CD4-48FC-BA8A-71A1502FE202}" destId="{16BC1FF4-E90A-456E-8A21-4F0C42BA5CE5}" srcOrd="0" destOrd="0" presId="urn:microsoft.com/office/officeart/2005/8/layout/vList2"/>
    <dgm:cxn modelId="{A109A25D-0B5A-4038-A5F6-EDF65C2F2C13}" srcId="{5DBF3790-1CD4-48FC-BA8A-71A1502FE202}" destId="{22B406DE-13E4-41D6-B9DD-2A554667E0E3}" srcOrd="2" destOrd="0" parTransId="{174C2FE7-7BF6-4462-9756-484BF07B988B}" sibTransId="{D48E4A22-D48D-449E-9B70-63EA98B21E06}"/>
    <dgm:cxn modelId="{50EFC66F-A449-4624-B275-4BF30C06AFCB}" srcId="{5DBF3790-1CD4-48FC-BA8A-71A1502FE202}" destId="{BA2BE100-1E15-41CD-A80B-70B9BB4EF199}" srcOrd="4" destOrd="0" parTransId="{20469046-F0D6-4F75-92EC-838EEEB7C448}" sibTransId="{A328C784-48EB-428E-90AA-B80FD90BF1F5}"/>
    <dgm:cxn modelId="{CE122B55-10E1-40B2-93D1-08F0187592ED}" srcId="{5DBF3790-1CD4-48FC-BA8A-71A1502FE202}" destId="{A1CAD7E3-D407-42FA-A30D-6E014519FBC5}" srcOrd="3" destOrd="0" parTransId="{246FF01C-B230-4DA1-823A-0991FE44EB56}" sibTransId="{89F00EFD-70E6-4004-BE15-A61A2ACE3363}"/>
    <dgm:cxn modelId="{48AF2978-ECCD-489B-8AD2-50EA4AA9608D}" srcId="{5DBF3790-1CD4-48FC-BA8A-71A1502FE202}" destId="{62489515-14B2-4053-B215-69AAC38878FE}" srcOrd="1" destOrd="0" parTransId="{A0900A4D-7C28-488C-91B0-FAC278731AA8}" sibTransId="{6C264A9F-9915-4448-B09A-9E027F22E0CD}"/>
    <dgm:cxn modelId="{EE07DD78-4496-4678-A0C3-2497E2230B46}" type="presOf" srcId="{BA2BE100-1E15-41CD-A80B-70B9BB4EF199}" destId="{197703F1-732A-4BC7-AD09-76F57FD7B960}" srcOrd="0" destOrd="0" presId="urn:microsoft.com/office/officeart/2005/8/layout/vList2"/>
    <dgm:cxn modelId="{12ACAD7D-5726-494F-AF44-78D5218C2597}" type="presOf" srcId="{22B406DE-13E4-41D6-B9DD-2A554667E0E3}" destId="{6DCF78E1-97FD-44F7-94C6-F1481125F29C}" srcOrd="0" destOrd="0" presId="urn:microsoft.com/office/officeart/2005/8/layout/vList2"/>
    <dgm:cxn modelId="{0D014189-B03A-40E0-9805-78A1E41C5C01}" type="presOf" srcId="{A1CAD7E3-D407-42FA-A30D-6E014519FBC5}" destId="{0BA3F36E-10CF-4540-8679-BCE49C0F0B85}" srcOrd="0" destOrd="0" presId="urn:microsoft.com/office/officeart/2005/8/layout/vList2"/>
    <dgm:cxn modelId="{C1BE03C8-CDB6-47B3-AAB7-72EE727B7204}" type="presOf" srcId="{D8B34961-D225-4331-B224-BA9ADF16D750}" destId="{B8C09114-4667-4DC0-8C57-1EE81D34499E}" srcOrd="0" destOrd="0" presId="urn:microsoft.com/office/officeart/2005/8/layout/vList2"/>
    <dgm:cxn modelId="{D4BEE9CF-CA41-4A4F-B8BA-26DA47E15852}" type="presOf" srcId="{62489515-14B2-4053-B215-69AAC38878FE}" destId="{9DEE4BD1-60D7-4FA9-9150-1457A6C7EE3A}" srcOrd="0" destOrd="0" presId="urn:microsoft.com/office/officeart/2005/8/layout/vList2"/>
    <dgm:cxn modelId="{C64B2EE7-0C4B-40E3-82EE-A4478F300881}" srcId="{5DBF3790-1CD4-48FC-BA8A-71A1502FE202}" destId="{D8B34961-D225-4331-B224-BA9ADF16D750}" srcOrd="0" destOrd="0" parTransId="{D49E82DC-CBFA-4E6D-B0CA-CCD4AE0FF936}" sibTransId="{0C1D101D-828D-42D5-9D5D-7D25CFDE3AC7}"/>
    <dgm:cxn modelId="{F8C1F8DF-8D65-4740-8FA3-E745BCBB808A}" type="presParOf" srcId="{16BC1FF4-E90A-456E-8A21-4F0C42BA5CE5}" destId="{B8C09114-4667-4DC0-8C57-1EE81D34499E}" srcOrd="0" destOrd="0" presId="urn:microsoft.com/office/officeart/2005/8/layout/vList2"/>
    <dgm:cxn modelId="{0AF65D64-1658-40B2-9BBA-D443B83B8748}" type="presParOf" srcId="{16BC1FF4-E90A-456E-8A21-4F0C42BA5CE5}" destId="{D2331BC2-2D07-479F-BAFA-B90952C25488}" srcOrd="1" destOrd="0" presId="urn:microsoft.com/office/officeart/2005/8/layout/vList2"/>
    <dgm:cxn modelId="{3A054A60-A4F6-4472-A3FC-F0ADB4037ACD}" type="presParOf" srcId="{16BC1FF4-E90A-456E-8A21-4F0C42BA5CE5}" destId="{9DEE4BD1-60D7-4FA9-9150-1457A6C7EE3A}" srcOrd="2" destOrd="0" presId="urn:microsoft.com/office/officeart/2005/8/layout/vList2"/>
    <dgm:cxn modelId="{B7AE577D-4A9B-45EE-B467-CD524AF779AF}" type="presParOf" srcId="{16BC1FF4-E90A-456E-8A21-4F0C42BA5CE5}" destId="{5F306BB9-0A5F-4627-9CF2-B862AAFD275C}" srcOrd="3" destOrd="0" presId="urn:microsoft.com/office/officeart/2005/8/layout/vList2"/>
    <dgm:cxn modelId="{A2D0C9F1-8AF2-4C8C-B515-B180A59FF5C5}" type="presParOf" srcId="{16BC1FF4-E90A-456E-8A21-4F0C42BA5CE5}" destId="{6DCF78E1-97FD-44F7-94C6-F1481125F29C}" srcOrd="4" destOrd="0" presId="urn:microsoft.com/office/officeart/2005/8/layout/vList2"/>
    <dgm:cxn modelId="{D4331E7F-0201-456D-8909-25E7433C0F93}" type="presParOf" srcId="{16BC1FF4-E90A-456E-8A21-4F0C42BA5CE5}" destId="{DC438A34-941E-4DD4-B9CD-19F75D581004}" srcOrd="5" destOrd="0" presId="urn:microsoft.com/office/officeart/2005/8/layout/vList2"/>
    <dgm:cxn modelId="{730DBC7C-759D-45ED-93BA-E24C8A5F3B8C}" type="presParOf" srcId="{16BC1FF4-E90A-456E-8A21-4F0C42BA5CE5}" destId="{0BA3F36E-10CF-4540-8679-BCE49C0F0B85}" srcOrd="6" destOrd="0" presId="urn:microsoft.com/office/officeart/2005/8/layout/vList2"/>
    <dgm:cxn modelId="{AB0751B3-5253-4B06-8334-359D7F63B6A3}" type="presParOf" srcId="{16BC1FF4-E90A-456E-8A21-4F0C42BA5CE5}" destId="{41749617-9BBA-4A1E-95DE-C61E86F40DCF}" srcOrd="7" destOrd="0" presId="urn:microsoft.com/office/officeart/2005/8/layout/vList2"/>
    <dgm:cxn modelId="{148B4941-5261-401C-A2B9-A0B923B1E012}" type="presParOf" srcId="{16BC1FF4-E90A-456E-8A21-4F0C42BA5CE5}" destId="{197703F1-732A-4BC7-AD09-76F57FD7B96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0AD5AB-A90D-4219-A33D-38665CA9870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6981716F-86E0-4650-A7D5-71FA188A61C1}">
      <dgm:prSet phldrT="[Text]" custT="1"/>
      <dgm:spPr/>
      <dgm:t>
        <a:bodyPr/>
        <a:lstStyle/>
        <a:p>
          <a:r>
            <a:rPr lang="en-IN" sz="3200" b="1" dirty="0">
              <a:latin typeface="Times New Roman" panose="02020603050405020304" pitchFamily="18" charset="0"/>
              <a:cs typeface="Times New Roman" panose="02020603050405020304" pitchFamily="18" charset="0"/>
            </a:rPr>
            <a:t>Prof. </a:t>
          </a:r>
          <a:r>
            <a:rPr lang="en-IN" sz="3200" b="1" dirty="0" err="1">
              <a:latin typeface="Times New Roman" panose="02020603050405020304" pitchFamily="18" charset="0"/>
              <a:cs typeface="Times New Roman" panose="02020603050405020304" pitchFamily="18" charset="0"/>
            </a:rPr>
            <a:t>Prakasam</a:t>
          </a:r>
          <a:r>
            <a:rPr lang="en-IN" sz="3200" b="1" dirty="0">
              <a:latin typeface="Times New Roman" panose="02020603050405020304" pitchFamily="18" charset="0"/>
              <a:cs typeface="Times New Roman" panose="02020603050405020304" pitchFamily="18" charset="0"/>
            </a:rPr>
            <a:t> Tata</a:t>
          </a:r>
        </a:p>
      </dgm:t>
    </dgm:pt>
    <dgm:pt modelId="{D80ECC51-1876-4882-92F0-E74127D7A649}" type="parTrans" cxnId="{43461505-163A-4271-B642-02FB2B0078D1}">
      <dgm:prSet/>
      <dgm:spPr/>
      <dgm:t>
        <a:bodyPr/>
        <a:lstStyle/>
        <a:p>
          <a:endParaRPr lang="en-IN"/>
        </a:p>
      </dgm:t>
    </dgm:pt>
    <dgm:pt modelId="{3C8AAA07-816A-4730-9AE4-3332B445F22D}" type="sibTrans" cxnId="{43461505-163A-4271-B642-02FB2B0078D1}">
      <dgm:prSet/>
      <dgm:spPr/>
      <dgm:t>
        <a:bodyPr/>
        <a:lstStyle/>
        <a:p>
          <a:endParaRPr lang="en-IN"/>
        </a:p>
      </dgm:t>
    </dgm:pt>
    <dgm:pt modelId="{5C6561AA-DC21-4BE7-BE2F-0030AE0F44D6}">
      <dgm:prSet phldrT="[Text]" custT="1"/>
      <dgm:spPr/>
      <dgm:t>
        <a:bodyPr/>
        <a:lstStyle/>
        <a:p>
          <a:pPr>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Ellis Island Medal of Honor, May 2019 (This Award was previously given to 7 Presidents of the USA and 5 Nobel Laureates)</a:t>
          </a:r>
          <a:endParaRPr lang="en-IN" sz="1500" b="1" dirty="0">
            <a:latin typeface="Times New Roman" panose="02020603050405020304" pitchFamily="18" charset="0"/>
            <a:cs typeface="Times New Roman" panose="02020603050405020304" pitchFamily="18" charset="0"/>
          </a:endParaRPr>
        </a:p>
      </dgm:t>
    </dgm:pt>
    <dgm:pt modelId="{B208F31F-43C6-4DC2-80C0-E0968CE57D69}" type="parTrans" cxnId="{C7CC28B7-C15F-4A54-9530-FEA4B85D4548}">
      <dgm:prSet/>
      <dgm:spPr/>
      <dgm:t>
        <a:bodyPr/>
        <a:lstStyle/>
        <a:p>
          <a:endParaRPr lang="en-IN"/>
        </a:p>
      </dgm:t>
    </dgm:pt>
    <dgm:pt modelId="{57990EE8-1ECF-43CB-9C21-BED28774142D}" type="sibTrans" cxnId="{C7CC28B7-C15F-4A54-9530-FEA4B85D4548}">
      <dgm:prSet/>
      <dgm:spPr/>
      <dgm:t>
        <a:bodyPr/>
        <a:lstStyle/>
        <a:p>
          <a:endParaRPr lang="en-IN"/>
        </a:p>
      </dgm:t>
    </dgm:pt>
    <dgm:pt modelId="{7B35E5A5-DA8C-409C-B7FD-A786632CACD6}">
      <dgm:prSet phldrT="[Text]"/>
      <dgm:spPr/>
      <dgm:t>
        <a:bodyPr/>
        <a:lstStyle/>
        <a:p>
          <a:r>
            <a:rPr lang="pl-PL" b="1" spc="-10" dirty="0">
              <a:latin typeface="Times New Roman"/>
              <a:cs typeface="Times New Roman"/>
            </a:rPr>
            <a:t>Prof.</a:t>
          </a:r>
          <a:r>
            <a:rPr lang="en-IN" b="1" spc="-10" dirty="0">
              <a:latin typeface="Times New Roman"/>
              <a:cs typeface="Times New Roman"/>
            </a:rPr>
            <a:t> </a:t>
          </a:r>
          <a:r>
            <a:rPr lang="pl-PL" b="1" spc="-10" dirty="0">
              <a:latin typeface="Times New Roman"/>
              <a:cs typeface="Times New Roman"/>
            </a:rPr>
            <a:t>V</a:t>
          </a:r>
          <a:r>
            <a:rPr lang="pl-PL" b="1" spc="-5" dirty="0">
              <a:latin typeface="Times New Roman"/>
              <a:cs typeface="Times New Roman"/>
            </a:rPr>
            <a:t>.S.R.K.Prasad</a:t>
          </a:r>
          <a:endParaRPr lang="en-IN" dirty="0"/>
        </a:p>
      </dgm:t>
    </dgm:pt>
    <dgm:pt modelId="{652E7568-F71D-43FF-A9C0-B81B6B2F3EB3}" type="parTrans" cxnId="{7A9E77F6-229D-4868-9F8E-F016E55B92FE}">
      <dgm:prSet/>
      <dgm:spPr/>
      <dgm:t>
        <a:bodyPr/>
        <a:lstStyle/>
        <a:p>
          <a:endParaRPr lang="en-IN"/>
        </a:p>
      </dgm:t>
    </dgm:pt>
    <dgm:pt modelId="{C6B47EFC-82EC-4406-987C-E2B981AD4AA3}" type="sibTrans" cxnId="{7A9E77F6-229D-4868-9F8E-F016E55B92FE}">
      <dgm:prSet/>
      <dgm:spPr/>
      <dgm:t>
        <a:bodyPr/>
        <a:lstStyle/>
        <a:p>
          <a:endParaRPr lang="en-IN"/>
        </a:p>
      </dgm:t>
    </dgm:pt>
    <dgm:pt modelId="{1CAE6D05-754D-418B-A91A-1CEB2BCAA6DE}">
      <dgm:prSet phldrT="[Text]" custT="1"/>
      <dgm:spPr/>
      <dgm:t>
        <a:bodyPr/>
        <a:lstStyle/>
        <a:p>
          <a:r>
            <a:rPr lang="en-US" sz="2000" b="1" dirty="0">
              <a:latin typeface="Times New Roman" panose="02020603050405020304" pitchFamily="18" charset="0"/>
              <a:cs typeface="Times New Roman" panose="02020603050405020304" pitchFamily="18" charset="0"/>
            </a:rPr>
            <a:t>Chairman of AP State Environmental Appraisal Committee (SEAC)</a:t>
          </a:r>
          <a:endParaRPr lang="en-IN" sz="2000" b="1" dirty="0">
            <a:latin typeface="Times New Roman" panose="02020603050405020304" pitchFamily="18" charset="0"/>
            <a:cs typeface="Times New Roman" panose="02020603050405020304" pitchFamily="18" charset="0"/>
          </a:endParaRPr>
        </a:p>
      </dgm:t>
    </dgm:pt>
    <dgm:pt modelId="{48335D56-5BEB-4CFD-B920-0C91AD782EB5}" type="parTrans" cxnId="{A874A392-4216-4B8D-BDF7-EEB4D86DC867}">
      <dgm:prSet/>
      <dgm:spPr/>
      <dgm:t>
        <a:bodyPr/>
        <a:lstStyle/>
        <a:p>
          <a:endParaRPr lang="en-IN"/>
        </a:p>
      </dgm:t>
    </dgm:pt>
    <dgm:pt modelId="{5F95ACF6-E3FB-4759-8FD1-765E33C9B3D6}" type="sibTrans" cxnId="{A874A392-4216-4B8D-BDF7-EEB4D86DC867}">
      <dgm:prSet/>
      <dgm:spPr/>
      <dgm:t>
        <a:bodyPr/>
        <a:lstStyle/>
        <a:p>
          <a:endParaRPr lang="en-IN"/>
        </a:p>
      </dgm:t>
    </dgm:pt>
    <dgm:pt modelId="{C5E62753-5B73-4A79-8BD5-E92194EE2189}">
      <dgm:prSet phldrT="[Text]" custT="1"/>
      <dgm:spPr/>
      <dgm:t>
        <a:bodyPr/>
        <a:lstStyle/>
        <a:p>
          <a:pPr>
            <a:buFont typeface="Arial" panose="020B0604020202020204" pitchFamily="34" charset="0"/>
            <a:buChar char="•"/>
          </a:pPr>
          <a:endParaRPr lang="en-IN" sz="1500" b="1" dirty="0">
            <a:latin typeface="Times New Roman" panose="02020603050405020304" pitchFamily="18" charset="0"/>
            <a:cs typeface="Times New Roman" panose="02020603050405020304" pitchFamily="18" charset="0"/>
          </a:endParaRPr>
        </a:p>
      </dgm:t>
    </dgm:pt>
    <dgm:pt modelId="{8F2DFA35-BD61-4117-80E8-58775C95F3DF}" type="parTrans" cxnId="{75CBEA43-670D-4E27-91D8-F59C5AEEF622}">
      <dgm:prSet/>
      <dgm:spPr/>
      <dgm:t>
        <a:bodyPr/>
        <a:lstStyle/>
        <a:p>
          <a:endParaRPr lang="en-IN"/>
        </a:p>
      </dgm:t>
    </dgm:pt>
    <dgm:pt modelId="{846A2E8B-F0B8-4B4F-8B80-81FE28020B09}" type="sibTrans" cxnId="{75CBEA43-670D-4E27-91D8-F59C5AEEF622}">
      <dgm:prSet/>
      <dgm:spPr/>
      <dgm:t>
        <a:bodyPr/>
        <a:lstStyle/>
        <a:p>
          <a:endParaRPr lang="en-IN"/>
        </a:p>
      </dgm:t>
    </dgm:pt>
    <dgm:pt modelId="{5E97E25B-98E1-4C16-A3F7-7936EEEF3791}">
      <dgm:prSet phldrT="[Text]" custT="1"/>
      <dgm:spPr/>
      <dgm:t>
        <a:bodyPr/>
        <a:lstStyle/>
        <a:p>
          <a:r>
            <a:rPr lang="en-US" sz="1500" b="1" i="0" u="none" strike="noStrike" baseline="0" dirty="0">
              <a:latin typeface="Times New Roman" panose="02020603050405020304" pitchFamily="18" charset="0"/>
              <a:cs typeface="Times New Roman" panose="02020603050405020304" pitchFamily="18" charset="0"/>
            </a:rPr>
            <a:t>approved by the WEF Board of Trustees as a WEF Fellow</a:t>
          </a:r>
          <a:endParaRPr lang="en-IN" sz="1500" b="1" dirty="0">
            <a:latin typeface="Times New Roman" panose="02020603050405020304" pitchFamily="18" charset="0"/>
            <a:cs typeface="Times New Roman" panose="02020603050405020304" pitchFamily="18" charset="0"/>
          </a:endParaRPr>
        </a:p>
      </dgm:t>
    </dgm:pt>
    <dgm:pt modelId="{EB60E9AC-BEE1-4EA0-83B1-BFB15D6EE6CD}" type="parTrans" cxnId="{50A43558-A7D2-4E05-A4BA-8759DFB6415D}">
      <dgm:prSet/>
      <dgm:spPr/>
      <dgm:t>
        <a:bodyPr/>
        <a:lstStyle/>
        <a:p>
          <a:endParaRPr lang="en-IN"/>
        </a:p>
      </dgm:t>
    </dgm:pt>
    <dgm:pt modelId="{8199DDAA-947F-441D-86EA-536932027D7A}" type="sibTrans" cxnId="{50A43558-A7D2-4E05-A4BA-8759DFB6415D}">
      <dgm:prSet/>
      <dgm:spPr/>
      <dgm:t>
        <a:bodyPr/>
        <a:lstStyle/>
        <a:p>
          <a:endParaRPr lang="en-IN"/>
        </a:p>
      </dgm:t>
    </dgm:pt>
    <dgm:pt modelId="{5450DB96-D5BB-4311-98E5-12A684986493}">
      <dgm:prSet phldrT="[Text]" custT="1"/>
      <dgm:spPr/>
      <dgm:t>
        <a:bodyPr/>
        <a:lstStyle/>
        <a:p>
          <a:r>
            <a:rPr lang="en-US" sz="1500" b="1" dirty="0">
              <a:latin typeface="Times New Roman" panose="02020603050405020304" pitchFamily="18" charset="0"/>
              <a:cs typeface="Times New Roman" panose="02020603050405020304" pitchFamily="18" charset="0"/>
            </a:rPr>
            <a:t>Best Paper Award, Institution of Engineers (India) (1955)</a:t>
          </a:r>
          <a:endParaRPr lang="en-IN" sz="1500" b="1" dirty="0">
            <a:latin typeface="Times New Roman" panose="02020603050405020304" pitchFamily="18" charset="0"/>
            <a:cs typeface="Times New Roman" panose="02020603050405020304" pitchFamily="18" charset="0"/>
          </a:endParaRPr>
        </a:p>
      </dgm:t>
    </dgm:pt>
    <dgm:pt modelId="{3171BBCC-E354-48CC-8626-06969220A798}" type="parTrans" cxnId="{39B282F4-BD5B-4BDA-BDA9-8E8156462F1B}">
      <dgm:prSet/>
      <dgm:spPr/>
      <dgm:t>
        <a:bodyPr/>
        <a:lstStyle/>
        <a:p>
          <a:endParaRPr lang="en-IN"/>
        </a:p>
      </dgm:t>
    </dgm:pt>
    <dgm:pt modelId="{E29A9231-ABD4-4FE2-9018-C28A3CC5911A}" type="sibTrans" cxnId="{39B282F4-BD5B-4BDA-BDA9-8E8156462F1B}">
      <dgm:prSet/>
      <dgm:spPr/>
      <dgm:t>
        <a:bodyPr/>
        <a:lstStyle/>
        <a:p>
          <a:endParaRPr lang="en-IN"/>
        </a:p>
      </dgm:t>
    </dgm:pt>
    <dgm:pt modelId="{3B9FA3E8-AF24-491A-B4D6-37D138AFF537}">
      <dgm:prSet phldrT="[Text]" custT="1"/>
      <dgm:spPr/>
      <dgm:t>
        <a:bodyPr/>
        <a:lstStyle/>
        <a:p>
          <a:r>
            <a:rPr lang="en-US" sz="1500" b="1" dirty="0">
              <a:latin typeface="Times New Roman" panose="02020603050405020304" pitchFamily="18" charset="0"/>
              <a:cs typeface="Times New Roman" panose="02020603050405020304" pitchFamily="18" charset="0"/>
            </a:rPr>
            <a:t>American Telugu Association (ATA) Excellence in Science Award, 2008</a:t>
          </a:r>
          <a:endParaRPr lang="en-IN" sz="1500" b="1" dirty="0">
            <a:latin typeface="Times New Roman" panose="02020603050405020304" pitchFamily="18" charset="0"/>
            <a:cs typeface="Times New Roman" panose="02020603050405020304" pitchFamily="18" charset="0"/>
          </a:endParaRPr>
        </a:p>
      </dgm:t>
    </dgm:pt>
    <dgm:pt modelId="{73A8BE4E-0CC9-4063-958F-82E3135385C1}" type="parTrans" cxnId="{11E5D560-50B8-41AC-99A8-EC1BDACEE4BE}">
      <dgm:prSet/>
      <dgm:spPr/>
      <dgm:t>
        <a:bodyPr/>
        <a:lstStyle/>
        <a:p>
          <a:endParaRPr lang="en-IN"/>
        </a:p>
      </dgm:t>
    </dgm:pt>
    <dgm:pt modelId="{6DE1A67E-6635-4BF7-BEAF-FA28FD9BF307}" type="sibTrans" cxnId="{11E5D560-50B8-41AC-99A8-EC1BDACEE4BE}">
      <dgm:prSet/>
      <dgm:spPr/>
      <dgm:t>
        <a:bodyPr/>
        <a:lstStyle/>
        <a:p>
          <a:endParaRPr lang="en-IN"/>
        </a:p>
      </dgm:t>
    </dgm:pt>
    <dgm:pt modelId="{BE6E4540-3B3B-461F-89F8-1131085D85FB}">
      <dgm:prSet phldrT="[Text]" custT="1"/>
      <dgm:spPr/>
      <dgm:t>
        <a:bodyPr/>
        <a:lstStyle/>
        <a:p>
          <a:r>
            <a:rPr lang="en-US" sz="1500" b="1" dirty="0">
              <a:latin typeface="Times New Roman" panose="02020603050405020304" pitchFamily="18" charset="0"/>
              <a:cs typeface="Times New Roman" panose="02020603050405020304" pitchFamily="18" charset="0"/>
            </a:rPr>
            <a:t>Rotary Club Of Naperville – Lifetime Achievement Award, June 2017</a:t>
          </a:r>
          <a:endParaRPr lang="en-IN" sz="1500" b="1" dirty="0">
            <a:latin typeface="Times New Roman" panose="02020603050405020304" pitchFamily="18" charset="0"/>
            <a:cs typeface="Times New Roman" panose="02020603050405020304" pitchFamily="18" charset="0"/>
          </a:endParaRPr>
        </a:p>
      </dgm:t>
    </dgm:pt>
    <dgm:pt modelId="{AB0787FC-80A8-4FAB-BE25-3F428292A2D8}" type="parTrans" cxnId="{098D0DE0-499C-4967-A560-492FAEAF0206}">
      <dgm:prSet/>
      <dgm:spPr/>
      <dgm:t>
        <a:bodyPr/>
        <a:lstStyle/>
        <a:p>
          <a:endParaRPr lang="en-IN"/>
        </a:p>
      </dgm:t>
    </dgm:pt>
    <dgm:pt modelId="{143C6123-B69A-4A33-A00D-579760FEAEAE}" type="sibTrans" cxnId="{098D0DE0-499C-4967-A560-492FAEAF0206}">
      <dgm:prSet/>
      <dgm:spPr/>
      <dgm:t>
        <a:bodyPr/>
        <a:lstStyle/>
        <a:p>
          <a:endParaRPr lang="en-IN"/>
        </a:p>
      </dgm:t>
    </dgm:pt>
    <dgm:pt modelId="{236F8432-0691-4E7E-BA72-C2AC019ABB9D}">
      <dgm:prSet phldrT="[Text]" custT="1"/>
      <dgm:spPr/>
      <dgm:t>
        <a:bodyPr/>
        <a:lstStyle/>
        <a:p>
          <a:r>
            <a:rPr lang="en-US" sz="1500" b="1" i="0" u="none" strike="noStrike" baseline="0" dirty="0">
              <a:solidFill>
                <a:srgbClr val="000000"/>
              </a:solidFill>
              <a:latin typeface="Times New Roman" panose="02020603050405020304" pitchFamily="18" charset="0"/>
              <a:cs typeface="Times New Roman" panose="02020603050405020304" pitchFamily="18" charset="0"/>
            </a:rPr>
            <a:t>Special Award of the President of Rotary Club of Naperville, June 2019</a:t>
          </a:r>
          <a:endParaRPr lang="en-IN" sz="1500" b="1" dirty="0">
            <a:latin typeface="Times New Roman" panose="02020603050405020304" pitchFamily="18" charset="0"/>
            <a:cs typeface="Times New Roman" panose="02020603050405020304" pitchFamily="18" charset="0"/>
          </a:endParaRPr>
        </a:p>
      </dgm:t>
    </dgm:pt>
    <dgm:pt modelId="{32F5483F-198A-4C60-9696-D03FBC6E1186}" type="parTrans" cxnId="{EFBACC2E-C09D-4699-8E46-BC4FFBB149E1}">
      <dgm:prSet/>
      <dgm:spPr/>
      <dgm:t>
        <a:bodyPr/>
        <a:lstStyle/>
        <a:p>
          <a:endParaRPr lang="en-IN"/>
        </a:p>
      </dgm:t>
    </dgm:pt>
    <dgm:pt modelId="{8AE768F8-01DD-4E84-BAE4-EB949850AD4F}" type="sibTrans" cxnId="{EFBACC2E-C09D-4699-8E46-BC4FFBB149E1}">
      <dgm:prSet/>
      <dgm:spPr/>
      <dgm:t>
        <a:bodyPr/>
        <a:lstStyle/>
        <a:p>
          <a:endParaRPr lang="en-IN"/>
        </a:p>
      </dgm:t>
    </dgm:pt>
    <dgm:pt modelId="{A92C0FD1-9D76-4446-A2CF-8D62AC19E915}">
      <dgm:prSet phldrT="[Text]" custT="1"/>
      <dgm:spPr/>
      <dgm:t>
        <a:bodyPr/>
        <a:lstStyle/>
        <a:p>
          <a:r>
            <a:rPr lang="en-US" sz="1500" b="1" i="0" u="none" strike="noStrike" baseline="0" dirty="0">
              <a:solidFill>
                <a:srgbClr val="000000"/>
              </a:solidFill>
              <a:latin typeface="Times New Roman" panose="02020603050405020304" pitchFamily="18" charset="0"/>
              <a:cs typeface="Times New Roman" panose="02020603050405020304" pitchFamily="18" charset="0"/>
            </a:rPr>
            <a:t>Telugu Association of North America’s (TANA) Award of Excellence in Science, July 2019 </a:t>
          </a:r>
          <a:endParaRPr lang="en-IN" sz="1500" b="1" dirty="0">
            <a:latin typeface="Times New Roman" panose="02020603050405020304" pitchFamily="18" charset="0"/>
            <a:cs typeface="Times New Roman" panose="02020603050405020304" pitchFamily="18" charset="0"/>
          </a:endParaRPr>
        </a:p>
      </dgm:t>
    </dgm:pt>
    <dgm:pt modelId="{3DEEDF61-E12A-438C-9F5C-B3D7D21C906A}" type="parTrans" cxnId="{6A19DA8D-F603-44FF-B970-EC911CBDD00B}">
      <dgm:prSet/>
      <dgm:spPr/>
      <dgm:t>
        <a:bodyPr/>
        <a:lstStyle/>
        <a:p>
          <a:endParaRPr lang="en-IN"/>
        </a:p>
      </dgm:t>
    </dgm:pt>
    <dgm:pt modelId="{B9F18BF2-2B12-4C11-A938-D0BED7F03CDA}" type="sibTrans" cxnId="{6A19DA8D-F603-44FF-B970-EC911CBDD00B}">
      <dgm:prSet/>
      <dgm:spPr/>
      <dgm:t>
        <a:bodyPr/>
        <a:lstStyle/>
        <a:p>
          <a:endParaRPr lang="en-IN"/>
        </a:p>
      </dgm:t>
    </dgm:pt>
    <dgm:pt modelId="{438B5913-74D5-436A-8A62-93D4FF4E5033}">
      <dgm:prSet phldrT="[Text]" custT="1"/>
      <dgm:spPr/>
      <dgm:t>
        <a:bodyPr/>
        <a:lstStyle/>
        <a:p>
          <a:r>
            <a:rPr lang="en-US" sz="2000" b="1" dirty="0"/>
            <a:t>Founder Director of IIPE during 2017-2022</a:t>
          </a:r>
          <a:endParaRPr lang="en-IN" sz="2000" b="1" dirty="0">
            <a:latin typeface="Times New Roman" panose="02020603050405020304" pitchFamily="18" charset="0"/>
            <a:cs typeface="Times New Roman" panose="02020603050405020304" pitchFamily="18" charset="0"/>
          </a:endParaRPr>
        </a:p>
      </dgm:t>
    </dgm:pt>
    <dgm:pt modelId="{C3CCE039-EAE2-424C-A70C-1EC45E12E74A}" type="parTrans" cxnId="{37F1DB3C-D8D1-4366-B7E2-97006A7F6024}">
      <dgm:prSet/>
      <dgm:spPr/>
      <dgm:t>
        <a:bodyPr/>
        <a:lstStyle/>
        <a:p>
          <a:endParaRPr lang="en-IN"/>
        </a:p>
      </dgm:t>
    </dgm:pt>
    <dgm:pt modelId="{01F5DB60-FE0F-4A1D-A757-DFBACC2F284E}" type="sibTrans" cxnId="{37F1DB3C-D8D1-4366-B7E2-97006A7F6024}">
      <dgm:prSet/>
      <dgm:spPr/>
      <dgm:t>
        <a:bodyPr/>
        <a:lstStyle/>
        <a:p>
          <a:endParaRPr lang="en-IN"/>
        </a:p>
      </dgm:t>
    </dgm:pt>
    <dgm:pt modelId="{D64CFC4E-7758-4AB5-8DD0-EADA49000187}">
      <dgm:prSet phldrT="[Text]" custT="1"/>
      <dgm:spPr/>
      <dgm:t>
        <a:bodyPr/>
        <a:lstStyle/>
        <a:p>
          <a:r>
            <a:rPr lang="en-US" sz="2000" b="1" dirty="0"/>
            <a:t>Received “Corps Engineer” award from Indian Institute of Engineer for the year 2006</a:t>
          </a:r>
          <a:endParaRPr lang="en-IN" sz="2000" b="1" dirty="0">
            <a:latin typeface="Times New Roman" panose="02020603050405020304" pitchFamily="18" charset="0"/>
            <a:cs typeface="Times New Roman" panose="02020603050405020304" pitchFamily="18" charset="0"/>
          </a:endParaRPr>
        </a:p>
      </dgm:t>
    </dgm:pt>
    <dgm:pt modelId="{2A5512AB-1A37-4ED3-93A0-5AD10E1F7721}" type="parTrans" cxnId="{F03E00D1-4382-4600-86ED-AF80CFF14D76}">
      <dgm:prSet/>
      <dgm:spPr/>
      <dgm:t>
        <a:bodyPr/>
        <a:lstStyle/>
        <a:p>
          <a:endParaRPr lang="en-IN"/>
        </a:p>
      </dgm:t>
    </dgm:pt>
    <dgm:pt modelId="{D6421989-3015-42B5-97F7-44E2C8B154AE}" type="sibTrans" cxnId="{F03E00D1-4382-4600-86ED-AF80CFF14D76}">
      <dgm:prSet/>
      <dgm:spPr/>
      <dgm:t>
        <a:bodyPr/>
        <a:lstStyle/>
        <a:p>
          <a:endParaRPr lang="en-IN"/>
        </a:p>
      </dgm:t>
    </dgm:pt>
    <dgm:pt modelId="{E000DB56-F993-41C4-9C45-4263AE1676D2}" type="pres">
      <dgm:prSet presAssocID="{0A0AD5AB-A90D-4219-A33D-38665CA9870E}" presName="Name0" presStyleCnt="0">
        <dgm:presLayoutVars>
          <dgm:dir/>
          <dgm:animLvl val="lvl"/>
          <dgm:resizeHandles val="exact"/>
        </dgm:presLayoutVars>
      </dgm:prSet>
      <dgm:spPr/>
    </dgm:pt>
    <dgm:pt modelId="{1C892778-C58C-4D96-8142-9A556D983E85}" type="pres">
      <dgm:prSet presAssocID="{6981716F-86E0-4650-A7D5-71FA188A61C1}" presName="linNode" presStyleCnt="0"/>
      <dgm:spPr/>
    </dgm:pt>
    <dgm:pt modelId="{7C64F362-4BB1-46FF-8C77-EED0DEF27C18}" type="pres">
      <dgm:prSet presAssocID="{6981716F-86E0-4650-A7D5-71FA188A61C1}" presName="parentText" presStyleLbl="node1" presStyleIdx="0" presStyleCnt="2" custScaleX="93748" custScaleY="99748">
        <dgm:presLayoutVars>
          <dgm:chMax val="1"/>
          <dgm:bulletEnabled val="1"/>
        </dgm:presLayoutVars>
      </dgm:prSet>
      <dgm:spPr/>
    </dgm:pt>
    <dgm:pt modelId="{1CE53E8A-2150-40C6-9879-B3F0B0E3C9E0}" type="pres">
      <dgm:prSet presAssocID="{6981716F-86E0-4650-A7D5-71FA188A61C1}" presName="descendantText" presStyleLbl="alignAccFollowNode1" presStyleIdx="0" presStyleCnt="2" custScaleX="114767" custScaleY="111622">
        <dgm:presLayoutVars>
          <dgm:bulletEnabled val="1"/>
        </dgm:presLayoutVars>
      </dgm:prSet>
      <dgm:spPr/>
    </dgm:pt>
    <dgm:pt modelId="{C7BED824-35A9-43E5-958A-F944AE88FE79}" type="pres">
      <dgm:prSet presAssocID="{3C8AAA07-816A-4730-9AE4-3332B445F22D}" presName="sp" presStyleCnt="0"/>
      <dgm:spPr/>
    </dgm:pt>
    <dgm:pt modelId="{814985EC-A5A5-4104-8354-311E2439434D}" type="pres">
      <dgm:prSet presAssocID="{7B35E5A5-DA8C-409C-B7FD-A786632CACD6}" presName="linNode" presStyleCnt="0"/>
      <dgm:spPr/>
    </dgm:pt>
    <dgm:pt modelId="{41C90B59-3881-466D-BF00-EFA665FDF879}" type="pres">
      <dgm:prSet presAssocID="{7B35E5A5-DA8C-409C-B7FD-A786632CACD6}" presName="parentText" presStyleLbl="node1" presStyleIdx="1" presStyleCnt="2">
        <dgm:presLayoutVars>
          <dgm:chMax val="1"/>
          <dgm:bulletEnabled val="1"/>
        </dgm:presLayoutVars>
      </dgm:prSet>
      <dgm:spPr/>
    </dgm:pt>
    <dgm:pt modelId="{E5C4951D-74BD-4C8A-9ACF-C80CE7670AA6}" type="pres">
      <dgm:prSet presAssocID="{7B35E5A5-DA8C-409C-B7FD-A786632CACD6}" presName="descendantText" presStyleLbl="alignAccFollowNode1" presStyleIdx="1" presStyleCnt="2" custScaleX="126591" custLinFactNeighborX="-174" custLinFactNeighborY="386">
        <dgm:presLayoutVars>
          <dgm:bulletEnabled val="1"/>
        </dgm:presLayoutVars>
      </dgm:prSet>
      <dgm:spPr/>
    </dgm:pt>
  </dgm:ptLst>
  <dgm:cxnLst>
    <dgm:cxn modelId="{82F14100-8525-4820-9B56-C6B5ECAE12B3}" type="presOf" srcId="{236F8432-0691-4E7E-BA72-C2AC019ABB9D}" destId="{1CE53E8A-2150-40C6-9879-B3F0B0E3C9E0}" srcOrd="0" destOrd="5" presId="urn:microsoft.com/office/officeart/2005/8/layout/vList5"/>
    <dgm:cxn modelId="{43461505-163A-4271-B642-02FB2B0078D1}" srcId="{0A0AD5AB-A90D-4219-A33D-38665CA9870E}" destId="{6981716F-86E0-4650-A7D5-71FA188A61C1}" srcOrd="0" destOrd="0" parTransId="{D80ECC51-1876-4882-92F0-E74127D7A649}" sibTransId="{3C8AAA07-816A-4730-9AE4-3332B445F22D}"/>
    <dgm:cxn modelId="{DC6FDC2C-7D9E-4BDD-BC8E-6468C327D9CF}" type="presOf" srcId="{7B35E5A5-DA8C-409C-B7FD-A786632CACD6}" destId="{41C90B59-3881-466D-BF00-EFA665FDF879}" srcOrd="0" destOrd="0" presId="urn:microsoft.com/office/officeart/2005/8/layout/vList5"/>
    <dgm:cxn modelId="{CC38632D-F05B-4272-AA54-031F6F676B4D}" type="presOf" srcId="{C5E62753-5B73-4A79-8BD5-E92194EE2189}" destId="{1CE53E8A-2150-40C6-9879-B3F0B0E3C9E0}" srcOrd="0" destOrd="7" presId="urn:microsoft.com/office/officeart/2005/8/layout/vList5"/>
    <dgm:cxn modelId="{EFBACC2E-C09D-4699-8E46-BC4FFBB149E1}" srcId="{6981716F-86E0-4650-A7D5-71FA188A61C1}" destId="{236F8432-0691-4E7E-BA72-C2AC019ABB9D}" srcOrd="5" destOrd="0" parTransId="{32F5483F-198A-4C60-9696-D03FBC6E1186}" sibTransId="{8AE768F8-01DD-4E84-BAE4-EB949850AD4F}"/>
    <dgm:cxn modelId="{37F1DB3C-D8D1-4366-B7E2-97006A7F6024}" srcId="{7B35E5A5-DA8C-409C-B7FD-A786632CACD6}" destId="{438B5913-74D5-436A-8A62-93D4FF4E5033}" srcOrd="1" destOrd="0" parTransId="{C3CCE039-EAE2-424C-A70C-1EC45E12E74A}" sibTransId="{01F5DB60-FE0F-4A1D-A757-DFBACC2F284E}"/>
    <dgm:cxn modelId="{11E5D560-50B8-41AC-99A8-EC1BDACEE4BE}" srcId="{6981716F-86E0-4650-A7D5-71FA188A61C1}" destId="{3B9FA3E8-AF24-491A-B4D6-37D138AFF537}" srcOrd="3" destOrd="0" parTransId="{73A8BE4E-0CC9-4063-958F-82E3135385C1}" sibTransId="{6DE1A67E-6635-4BF7-BEAF-FA28FD9BF307}"/>
    <dgm:cxn modelId="{75CBEA43-670D-4E27-91D8-F59C5AEEF622}" srcId="{6981716F-86E0-4650-A7D5-71FA188A61C1}" destId="{C5E62753-5B73-4A79-8BD5-E92194EE2189}" srcOrd="7" destOrd="0" parTransId="{8F2DFA35-BD61-4117-80E8-58775C95F3DF}" sibTransId="{846A2E8B-F0B8-4B4F-8B80-81FE28020B09}"/>
    <dgm:cxn modelId="{83DD2C64-EF0C-4BAE-88BB-B6394B21D7BA}" type="presOf" srcId="{BE6E4540-3B3B-461F-89F8-1131085D85FB}" destId="{1CE53E8A-2150-40C6-9879-B3F0B0E3C9E0}" srcOrd="0" destOrd="4" presId="urn:microsoft.com/office/officeart/2005/8/layout/vList5"/>
    <dgm:cxn modelId="{50A43558-A7D2-4E05-A4BA-8759DFB6415D}" srcId="{6981716F-86E0-4650-A7D5-71FA188A61C1}" destId="{5E97E25B-98E1-4C16-A3F7-7936EEEF3791}" srcOrd="1" destOrd="0" parTransId="{EB60E9AC-BEE1-4EA0-83B1-BFB15D6EE6CD}" sibTransId="{8199DDAA-947F-441D-86EA-536932027D7A}"/>
    <dgm:cxn modelId="{0EACC678-E59B-4BC3-8BC5-D5FB61D7CDE7}" type="presOf" srcId="{3B9FA3E8-AF24-491A-B4D6-37D138AFF537}" destId="{1CE53E8A-2150-40C6-9879-B3F0B0E3C9E0}" srcOrd="0" destOrd="3" presId="urn:microsoft.com/office/officeart/2005/8/layout/vList5"/>
    <dgm:cxn modelId="{3319278B-ECC7-462F-9336-B11630D4176E}" type="presOf" srcId="{5C6561AA-DC21-4BE7-BE2F-0030AE0F44D6}" destId="{1CE53E8A-2150-40C6-9879-B3F0B0E3C9E0}" srcOrd="0" destOrd="0" presId="urn:microsoft.com/office/officeart/2005/8/layout/vList5"/>
    <dgm:cxn modelId="{6A19DA8D-F603-44FF-B970-EC911CBDD00B}" srcId="{6981716F-86E0-4650-A7D5-71FA188A61C1}" destId="{A92C0FD1-9D76-4446-A2CF-8D62AC19E915}" srcOrd="6" destOrd="0" parTransId="{3DEEDF61-E12A-438C-9F5C-B3D7D21C906A}" sibTransId="{B9F18BF2-2B12-4C11-A938-D0BED7F03CDA}"/>
    <dgm:cxn modelId="{A874A392-4216-4B8D-BDF7-EEB4D86DC867}" srcId="{7B35E5A5-DA8C-409C-B7FD-A786632CACD6}" destId="{1CAE6D05-754D-418B-A91A-1CEB2BCAA6DE}" srcOrd="0" destOrd="0" parTransId="{48335D56-5BEB-4CFD-B920-0C91AD782EB5}" sibTransId="{5F95ACF6-E3FB-4759-8FD1-765E33C9B3D6}"/>
    <dgm:cxn modelId="{B61E099A-5D69-4D97-B7C6-BF8AF7316AB0}" type="presOf" srcId="{5450DB96-D5BB-4311-98E5-12A684986493}" destId="{1CE53E8A-2150-40C6-9879-B3F0B0E3C9E0}" srcOrd="0" destOrd="2" presId="urn:microsoft.com/office/officeart/2005/8/layout/vList5"/>
    <dgm:cxn modelId="{BA83859F-B862-49F7-BA3E-0B5BFED922D6}" type="presOf" srcId="{A92C0FD1-9D76-4446-A2CF-8D62AC19E915}" destId="{1CE53E8A-2150-40C6-9879-B3F0B0E3C9E0}" srcOrd="0" destOrd="6" presId="urn:microsoft.com/office/officeart/2005/8/layout/vList5"/>
    <dgm:cxn modelId="{DC87FC9F-6E40-4561-9E54-918C780D478E}" type="presOf" srcId="{0A0AD5AB-A90D-4219-A33D-38665CA9870E}" destId="{E000DB56-F993-41C4-9C45-4263AE1676D2}" srcOrd="0" destOrd="0" presId="urn:microsoft.com/office/officeart/2005/8/layout/vList5"/>
    <dgm:cxn modelId="{4FAFADA3-BBAF-4A13-9202-CECEFB49E8FC}" type="presOf" srcId="{5E97E25B-98E1-4C16-A3F7-7936EEEF3791}" destId="{1CE53E8A-2150-40C6-9879-B3F0B0E3C9E0}" srcOrd="0" destOrd="1" presId="urn:microsoft.com/office/officeart/2005/8/layout/vList5"/>
    <dgm:cxn modelId="{CC8FE6A3-D42D-45A6-9783-562C9FFFD77D}" type="presOf" srcId="{6981716F-86E0-4650-A7D5-71FA188A61C1}" destId="{7C64F362-4BB1-46FF-8C77-EED0DEF27C18}" srcOrd="0" destOrd="0" presId="urn:microsoft.com/office/officeart/2005/8/layout/vList5"/>
    <dgm:cxn modelId="{C7CC28B7-C15F-4A54-9530-FEA4B85D4548}" srcId="{6981716F-86E0-4650-A7D5-71FA188A61C1}" destId="{5C6561AA-DC21-4BE7-BE2F-0030AE0F44D6}" srcOrd="0" destOrd="0" parTransId="{B208F31F-43C6-4DC2-80C0-E0968CE57D69}" sibTransId="{57990EE8-1ECF-43CB-9C21-BED28774142D}"/>
    <dgm:cxn modelId="{CCF60CC3-DBFF-479C-BCFA-D5B3D5B686B9}" type="presOf" srcId="{1CAE6D05-754D-418B-A91A-1CEB2BCAA6DE}" destId="{E5C4951D-74BD-4C8A-9ACF-C80CE7670AA6}" srcOrd="0" destOrd="0" presId="urn:microsoft.com/office/officeart/2005/8/layout/vList5"/>
    <dgm:cxn modelId="{F03E00D1-4382-4600-86ED-AF80CFF14D76}" srcId="{7B35E5A5-DA8C-409C-B7FD-A786632CACD6}" destId="{D64CFC4E-7758-4AB5-8DD0-EADA49000187}" srcOrd="2" destOrd="0" parTransId="{2A5512AB-1A37-4ED3-93A0-5AD10E1F7721}" sibTransId="{D6421989-3015-42B5-97F7-44E2C8B154AE}"/>
    <dgm:cxn modelId="{147FB0D1-5364-4DB9-B75C-38C304220DC1}" type="presOf" srcId="{438B5913-74D5-436A-8A62-93D4FF4E5033}" destId="{E5C4951D-74BD-4C8A-9ACF-C80CE7670AA6}" srcOrd="0" destOrd="1" presId="urn:microsoft.com/office/officeart/2005/8/layout/vList5"/>
    <dgm:cxn modelId="{098D0DE0-499C-4967-A560-492FAEAF0206}" srcId="{6981716F-86E0-4650-A7D5-71FA188A61C1}" destId="{BE6E4540-3B3B-461F-89F8-1131085D85FB}" srcOrd="4" destOrd="0" parTransId="{AB0787FC-80A8-4FAB-BE25-3F428292A2D8}" sibTransId="{143C6123-B69A-4A33-A00D-579760FEAEAE}"/>
    <dgm:cxn modelId="{84378AEC-EC3B-4BD1-90A6-4117968B7DA9}" type="presOf" srcId="{D64CFC4E-7758-4AB5-8DD0-EADA49000187}" destId="{E5C4951D-74BD-4C8A-9ACF-C80CE7670AA6}" srcOrd="0" destOrd="2" presId="urn:microsoft.com/office/officeart/2005/8/layout/vList5"/>
    <dgm:cxn modelId="{39B282F4-BD5B-4BDA-BDA9-8E8156462F1B}" srcId="{6981716F-86E0-4650-A7D5-71FA188A61C1}" destId="{5450DB96-D5BB-4311-98E5-12A684986493}" srcOrd="2" destOrd="0" parTransId="{3171BBCC-E354-48CC-8626-06969220A798}" sibTransId="{E29A9231-ABD4-4FE2-9018-C28A3CC5911A}"/>
    <dgm:cxn modelId="{7A9E77F6-229D-4868-9F8E-F016E55B92FE}" srcId="{0A0AD5AB-A90D-4219-A33D-38665CA9870E}" destId="{7B35E5A5-DA8C-409C-B7FD-A786632CACD6}" srcOrd="1" destOrd="0" parTransId="{652E7568-F71D-43FF-A9C0-B81B6B2F3EB3}" sibTransId="{C6B47EFC-82EC-4406-987C-E2B981AD4AA3}"/>
    <dgm:cxn modelId="{02E17255-21CB-4D9B-AE2E-6C3795544A40}" type="presParOf" srcId="{E000DB56-F993-41C4-9C45-4263AE1676D2}" destId="{1C892778-C58C-4D96-8142-9A556D983E85}" srcOrd="0" destOrd="0" presId="urn:microsoft.com/office/officeart/2005/8/layout/vList5"/>
    <dgm:cxn modelId="{1AA9DAF5-843C-4C13-BF7C-A8C3671A593F}" type="presParOf" srcId="{1C892778-C58C-4D96-8142-9A556D983E85}" destId="{7C64F362-4BB1-46FF-8C77-EED0DEF27C18}" srcOrd="0" destOrd="0" presId="urn:microsoft.com/office/officeart/2005/8/layout/vList5"/>
    <dgm:cxn modelId="{3FC39C61-1BAD-4620-AD6C-47F7B4E9D06D}" type="presParOf" srcId="{1C892778-C58C-4D96-8142-9A556D983E85}" destId="{1CE53E8A-2150-40C6-9879-B3F0B0E3C9E0}" srcOrd="1" destOrd="0" presId="urn:microsoft.com/office/officeart/2005/8/layout/vList5"/>
    <dgm:cxn modelId="{ACFFDD91-2AC1-4261-B2E5-F5A4915A9B1E}" type="presParOf" srcId="{E000DB56-F993-41C4-9C45-4263AE1676D2}" destId="{C7BED824-35A9-43E5-958A-F944AE88FE79}" srcOrd="1" destOrd="0" presId="urn:microsoft.com/office/officeart/2005/8/layout/vList5"/>
    <dgm:cxn modelId="{CD5EA2BF-15C7-40DE-A9B8-238B8A7DF19A}" type="presParOf" srcId="{E000DB56-F993-41C4-9C45-4263AE1676D2}" destId="{814985EC-A5A5-4104-8354-311E2439434D}" srcOrd="2" destOrd="0" presId="urn:microsoft.com/office/officeart/2005/8/layout/vList5"/>
    <dgm:cxn modelId="{549E149D-ABA1-4533-9004-540E28A78173}" type="presParOf" srcId="{814985EC-A5A5-4104-8354-311E2439434D}" destId="{41C90B59-3881-466D-BF00-EFA665FDF879}" srcOrd="0" destOrd="0" presId="urn:microsoft.com/office/officeart/2005/8/layout/vList5"/>
    <dgm:cxn modelId="{735A4737-3CD8-410D-B5D3-D7FEBFA2C701}" type="presParOf" srcId="{814985EC-A5A5-4104-8354-311E2439434D}" destId="{E5C4951D-74BD-4C8A-9ACF-C80CE7670AA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AD5AB-A90D-4219-A33D-38665CA9870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6981716F-86E0-4650-A7D5-71FA188A61C1}">
      <dgm:prSet phldrT="[Text]"/>
      <dgm:spPr/>
      <dgm:t>
        <a:bodyPr/>
        <a:lstStyle/>
        <a:p>
          <a:r>
            <a:rPr lang="en-IN" dirty="0">
              <a:latin typeface="Times New Roman" panose="02020603050405020304" pitchFamily="18" charset="0"/>
              <a:cs typeface="Times New Roman" panose="02020603050405020304" pitchFamily="18" charset="0"/>
            </a:rPr>
            <a:t>Prof. S. Bala Prasad</a:t>
          </a:r>
        </a:p>
      </dgm:t>
    </dgm:pt>
    <dgm:pt modelId="{D80ECC51-1876-4882-92F0-E74127D7A649}" type="parTrans" cxnId="{43461505-163A-4271-B642-02FB2B0078D1}">
      <dgm:prSet/>
      <dgm:spPr/>
      <dgm:t>
        <a:bodyPr/>
        <a:lstStyle/>
        <a:p>
          <a:endParaRPr lang="en-IN"/>
        </a:p>
      </dgm:t>
    </dgm:pt>
    <dgm:pt modelId="{3C8AAA07-816A-4730-9AE4-3332B445F22D}" type="sibTrans" cxnId="{43461505-163A-4271-B642-02FB2B0078D1}">
      <dgm:prSet/>
      <dgm:spPr/>
      <dgm:t>
        <a:bodyPr/>
        <a:lstStyle/>
        <a:p>
          <a:endParaRPr lang="en-IN"/>
        </a:p>
      </dgm:t>
    </dgm:pt>
    <dgm:pt modelId="{5C6561AA-DC21-4BE7-BE2F-0030AE0F44D6}">
      <dgm:prSet phldrT="[Text]" custT="1"/>
      <dgm:spPr/>
      <dgm:t>
        <a:bodyPr/>
        <a:lstStyle/>
        <a:p>
          <a:r>
            <a:rPr lang="en-US" sz="1600" b="1" dirty="0">
              <a:latin typeface="Times New Roman" panose="02020603050405020304" pitchFamily="18" charset="0"/>
              <a:cs typeface="Times New Roman" panose="02020603050405020304" pitchFamily="18" charset="0"/>
            </a:rPr>
            <a:t>Former Member, State Level Expert Committee on Environment, Govt. of Andhra Pradesh. (2018-2021)</a:t>
          </a:r>
          <a:endParaRPr lang="en-IN" sz="1600" b="1" dirty="0">
            <a:latin typeface="Times New Roman" panose="02020603050405020304" pitchFamily="18" charset="0"/>
            <a:cs typeface="Times New Roman" panose="02020603050405020304" pitchFamily="18" charset="0"/>
          </a:endParaRPr>
        </a:p>
      </dgm:t>
    </dgm:pt>
    <dgm:pt modelId="{B208F31F-43C6-4DC2-80C0-E0968CE57D69}" type="parTrans" cxnId="{C7CC28B7-C15F-4A54-9530-FEA4B85D4548}">
      <dgm:prSet/>
      <dgm:spPr/>
      <dgm:t>
        <a:bodyPr/>
        <a:lstStyle/>
        <a:p>
          <a:endParaRPr lang="en-IN"/>
        </a:p>
      </dgm:t>
    </dgm:pt>
    <dgm:pt modelId="{57990EE8-1ECF-43CB-9C21-BED28774142D}" type="sibTrans" cxnId="{C7CC28B7-C15F-4A54-9530-FEA4B85D4548}">
      <dgm:prSet/>
      <dgm:spPr/>
      <dgm:t>
        <a:bodyPr/>
        <a:lstStyle/>
        <a:p>
          <a:endParaRPr lang="en-IN"/>
        </a:p>
      </dgm:t>
    </dgm:pt>
    <dgm:pt modelId="{7B35E5A5-DA8C-409C-B7FD-A786632CACD6}">
      <dgm:prSet phldrT="[Text]"/>
      <dgm:spPr/>
      <dgm:t>
        <a:bodyPr/>
        <a:lstStyle/>
        <a:p>
          <a:r>
            <a:rPr lang="en-IN" b="0" spc="-10" dirty="0" err="1">
              <a:latin typeface="Times New Roman"/>
              <a:cs typeface="Times New Roman"/>
            </a:rPr>
            <a:t>Dr.</a:t>
          </a:r>
          <a:r>
            <a:rPr lang="en-IN" b="0" spc="-10" dirty="0">
              <a:latin typeface="Times New Roman"/>
              <a:cs typeface="Times New Roman"/>
            </a:rPr>
            <a:t> C.V. </a:t>
          </a:r>
          <a:r>
            <a:rPr lang="en-IN" b="0" spc="-10" dirty="0" err="1">
              <a:latin typeface="Times New Roman"/>
              <a:cs typeface="Times New Roman"/>
            </a:rPr>
            <a:t>Chalapathi</a:t>
          </a:r>
          <a:r>
            <a:rPr lang="en-IN" b="0" spc="-10" dirty="0">
              <a:latin typeface="Times New Roman"/>
              <a:cs typeface="Times New Roman"/>
            </a:rPr>
            <a:t> Rao </a:t>
          </a:r>
          <a:endParaRPr lang="en-IN" b="0" dirty="0"/>
        </a:p>
      </dgm:t>
    </dgm:pt>
    <dgm:pt modelId="{652E7568-F71D-43FF-A9C0-B81B6B2F3EB3}" type="parTrans" cxnId="{7A9E77F6-229D-4868-9F8E-F016E55B92FE}">
      <dgm:prSet/>
      <dgm:spPr/>
      <dgm:t>
        <a:bodyPr/>
        <a:lstStyle/>
        <a:p>
          <a:endParaRPr lang="en-IN"/>
        </a:p>
      </dgm:t>
    </dgm:pt>
    <dgm:pt modelId="{C6B47EFC-82EC-4406-987C-E2B981AD4AA3}" type="sibTrans" cxnId="{7A9E77F6-229D-4868-9F8E-F016E55B92FE}">
      <dgm:prSet/>
      <dgm:spPr/>
      <dgm:t>
        <a:bodyPr/>
        <a:lstStyle/>
        <a:p>
          <a:endParaRPr lang="en-IN"/>
        </a:p>
      </dgm:t>
    </dgm:pt>
    <dgm:pt modelId="{1CAE6D05-754D-418B-A91A-1CEB2BCAA6DE}">
      <dgm:prSet phldrT="[Text]" custT="1"/>
      <dgm:spPr/>
      <dgm:t>
        <a:bodyPr/>
        <a:lstStyle/>
        <a:p>
          <a:pPr algn="l">
            <a:buFont typeface="Arial" panose="020B0604020202020204" pitchFamily="34" charset="0"/>
            <a:buChar char="•"/>
          </a:pPr>
          <a:r>
            <a:rPr lang="en-US" sz="1800" b="1" spc="-60" dirty="0">
              <a:latin typeface="Times New Roman"/>
              <a:cs typeface="Times New Roman"/>
            </a:rPr>
            <a:t>Received Certificate of Merit from the Institution of Engineers (India) for the paper “Minimum Stack Height Formula for Coal Based Thermal Power Plants in Northern India” published in Journal of the Institution of Engineers (India), 2002.</a:t>
          </a:r>
          <a:endParaRPr lang="en-IN" sz="1800" b="1" dirty="0">
            <a:latin typeface="Times New Roman" panose="02020603050405020304" pitchFamily="18" charset="0"/>
            <a:cs typeface="Times New Roman" panose="02020603050405020304" pitchFamily="18" charset="0"/>
          </a:endParaRPr>
        </a:p>
      </dgm:t>
    </dgm:pt>
    <dgm:pt modelId="{48335D56-5BEB-4CFD-B920-0C91AD782EB5}" type="parTrans" cxnId="{A874A392-4216-4B8D-BDF7-EEB4D86DC867}">
      <dgm:prSet/>
      <dgm:spPr/>
      <dgm:t>
        <a:bodyPr/>
        <a:lstStyle/>
        <a:p>
          <a:endParaRPr lang="en-IN"/>
        </a:p>
      </dgm:t>
    </dgm:pt>
    <dgm:pt modelId="{5F95ACF6-E3FB-4759-8FD1-765E33C9B3D6}" type="sibTrans" cxnId="{A874A392-4216-4B8D-BDF7-EEB4D86DC867}">
      <dgm:prSet/>
      <dgm:spPr/>
      <dgm:t>
        <a:bodyPr/>
        <a:lstStyle/>
        <a:p>
          <a:endParaRPr lang="en-IN"/>
        </a:p>
      </dgm:t>
    </dgm:pt>
    <dgm:pt modelId="{5E97E25B-98E1-4C16-A3F7-7936EEEF3791}">
      <dgm:prSet phldrT="[Text]" custT="1"/>
      <dgm:spPr/>
      <dgm:t>
        <a:bodyPr/>
        <a:lstStyle/>
        <a:p>
          <a:r>
            <a:rPr lang="en-US" sz="1600" b="1" dirty="0">
              <a:latin typeface="Times New Roman" panose="02020603050405020304" pitchFamily="18" charset="0"/>
              <a:cs typeface="Times New Roman" panose="02020603050405020304" pitchFamily="18" charset="0"/>
            </a:rPr>
            <a:t>Member, State Expert Appraisal Committee for AP, MOEF&amp; CC, Government of India, New Delhi</a:t>
          </a:r>
          <a:endParaRPr lang="en-IN" sz="1600" b="1" dirty="0">
            <a:latin typeface="Times New Roman" panose="02020603050405020304" pitchFamily="18" charset="0"/>
            <a:cs typeface="Times New Roman" panose="02020603050405020304" pitchFamily="18" charset="0"/>
          </a:endParaRPr>
        </a:p>
      </dgm:t>
    </dgm:pt>
    <dgm:pt modelId="{EB60E9AC-BEE1-4EA0-83B1-BFB15D6EE6CD}" type="parTrans" cxnId="{50A43558-A7D2-4E05-A4BA-8759DFB6415D}">
      <dgm:prSet/>
      <dgm:spPr/>
      <dgm:t>
        <a:bodyPr/>
        <a:lstStyle/>
        <a:p>
          <a:endParaRPr lang="en-IN"/>
        </a:p>
      </dgm:t>
    </dgm:pt>
    <dgm:pt modelId="{8199DDAA-947F-441D-86EA-536932027D7A}" type="sibTrans" cxnId="{50A43558-A7D2-4E05-A4BA-8759DFB6415D}">
      <dgm:prSet/>
      <dgm:spPr/>
      <dgm:t>
        <a:bodyPr/>
        <a:lstStyle/>
        <a:p>
          <a:endParaRPr lang="en-IN"/>
        </a:p>
      </dgm:t>
    </dgm:pt>
    <dgm:pt modelId="{5450DB96-D5BB-4311-98E5-12A684986493}">
      <dgm:prSet phldrT="[Text]" custT="1"/>
      <dgm:spPr/>
      <dgm:t>
        <a:bodyPr/>
        <a:lstStyle/>
        <a:p>
          <a:r>
            <a:rPr lang="en-US" sz="1600" b="1" dirty="0">
              <a:latin typeface="Times New Roman" panose="02020603050405020304" pitchFamily="18" charset="0"/>
              <a:cs typeface="Times New Roman" panose="02020603050405020304" pitchFamily="18" charset="0"/>
            </a:rPr>
            <a:t>Member, Consent For Establishment, A.P. Pollution Control Board, Govt. of Andhra Pradesh.</a:t>
          </a:r>
          <a:endParaRPr lang="en-IN" sz="1600" b="1" dirty="0">
            <a:latin typeface="Times New Roman" panose="02020603050405020304" pitchFamily="18" charset="0"/>
            <a:cs typeface="Times New Roman" panose="02020603050405020304" pitchFamily="18" charset="0"/>
          </a:endParaRPr>
        </a:p>
      </dgm:t>
    </dgm:pt>
    <dgm:pt modelId="{3171BBCC-E354-48CC-8626-06969220A798}" type="parTrans" cxnId="{39B282F4-BD5B-4BDA-BDA9-8E8156462F1B}">
      <dgm:prSet/>
      <dgm:spPr/>
      <dgm:t>
        <a:bodyPr/>
        <a:lstStyle/>
        <a:p>
          <a:endParaRPr lang="en-IN"/>
        </a:p>
      </dgm:t>
    </dgm:pt>
    <dgm:pt modelId="{E29A9231-ABD4-4FE2-9018-C28A3CC5911A}" type="sibTrans" cxnId="{39B282F4-BD5B-4BDA-BDA9-8E8156462F1B}">
      <dgm:prSet/>
      <dgm:spPr/>
      <dgm:t>
        <a:bodyPr/>
        <a:lstStyle/>
        <a:p>
          <a:endParaRPr lang="en-IN"/>
        </a:p>
      </dgm:t>
    </dgm:pt>
    <dgm:pt modelId="{3B9FA3E8-AF24-491A-B4D6-37D138AFF537}">
      <dgm:prSet phldrT="[Text]" custT="1"/>
      <dgm:spPr/>
      <dgm:t>
        <a:bodyPr/>
        <a:lstStyle/>
        <a:p>
          <a:r>
            <a:rPr lang="en-US" sz="1600" b="1" dirty="0">
              <a:latin typeface="Times New Roman" panose="02020603050405020304" pitchFamily="18" charset="0"/>
              <a:cs typeface="Times New Roman" panose="02020603050405020304" pitchFamily="18" charset="0"/>
            </a:rPr>
            <a:t>Member, Technical Committee for processing the change of product mix applications of EC category of industries, Andhra Pradesh.</a:t>
          </a:r>
          <a:endParaRPr lang="en-IN" sz="1600" b="1" dirty="0">
            <a:latin typeface="Times New Roman" panose="02020603050405020304" pitchFamily="18" charset="0"/>
            <a:cs typeface="Times New Roman" panose="02020603050405020304" pitchFamily="18" charset="0"/>
          </a:endParaRPr>
        </a:p>
      </dgm:t>
    </dgm:pt>
    <dgm:pt modelId="{73A8BE4E-0CC9-4063-958F-82E3135385C1}" type="parTrans" cxnId="{11E5D560-50B8-41AC-99A8-EC1BDACEE4BE}">
      <dgm:prSet/>
      <dgm:spPr/>
      <dgm:t>
        <a:bodyPr/>
        <a:lstStyle/>
        <a:p>
          <a:endParaRPr lang="en-IN"/>
        </a:p>
      </dgm:t>
    </dgm:pt>
    <dgm:pt modelId="{6DE1A67E-6635-4BF7-BEAF-FA28FD9BF307}" type="sibTrans" cxnId="{11E5D560-50B8-41AC-99A8-EC1BDACEE4BE}">
      <dgm:prSet/>
      <dgm:spPr/>
      <dgm:t>
        <a:bodyPr/>
        <a:lstStyle/>
        <a:p>
          <a:endParaRPr lang="en-IN"/>
        </a:p>
      </dgm:t>
    </dgm:pt>
    <dgm:pt modelId="{BE6E4540-3B3B-461F-89F8-1131085D85FB}">
      <dgm:prSet phldrT="[Text]" custT="1"/>
      <dgm:spPr/>
      <dgm:t>
        <a:bodyPr/>
        <a:lstStyle/>
        <a:p>
          <a:r>
            <a:rPr lang="en-US" sz="1600" b="1" dirty="0">
              <a:latin typeface="Times New Roman" panose="02020603050405020304" pitchFamily="18" charset="0"/>
              <a:cs typeface="Times New Roman" panose="02020603050405020304" pitchFamily="18" charset="0"/>
            </a:rPr>
            <a:t>Member, Executive Committee, Institute of Engineers (I), A.P. Chapter</a:t>
          </a:r>
          <a:endParaRPr lang="en-IN" sz="1600" b="1" dirty="0">
            <a:latin typeface="Times New Roman" panose="02020603050405020304" pitchFamily="18" charset="0"/>
            <a:cs typeface="Times New Roman" panose="02020603050405020304" pitchFamily="18" charset="0"/>
          </a:endParaRPr>
        </a:p>
      </dgm:t>
    </dgm:pt>
    <dgm:pt modelId="{AB0787FC-80A8-4FAB-BE25-3F428292A2D8}" type="parTrans" cxnId="{098D0DE0-499C-4967-A560-492FAEAF0206}">
      <dgm:prSet/>
      <dgm:spPr/>
      <dgm:t>
        <a:bodyPr/>
        <a:lstStyle/>
        <a:p>
          <a:endParaRPr lang="en-IN"/>
        </a:p>
      </dgm:t>
    </dgm:pt>
    <dgm:pt modelId="{143C6123-B69A-4A33-A00D-579760FEAEAE}" type="sibTrans" cxnId="{098D0DE0-499C-4967-A560-492FAEAF0206}">
      <dgm:prSet/>
      <dgm:spPr/>
      <dgm:t>
        <a:bodyPr/>
        <a:lstStyle/>
        <a:p>
          <a:endParaRPr lang="en-IN"/>
        </a:p>
      </dgm:t>
    </dgm:pt>
    <dgm:pt modelId="{236F8432-0691-4E7E-BA72-C2AC019ABB9D}">
      <dgm:prSet phldrT="[Text]" custT="1"/>
      <dgm:spPr/>
      <dgm:t>
        <a:bodyPr/>
        <a:lstStyle/>
        <a:p>
          <a:r>
            <a:rPr lang="en-IN" sz="1600" b="1" spc="-10" dirty="0">
              <a:latin typeface="Times New Roman" panose="02020603050405020304" pitchFamily="18" charset="0"/>
              <a:cs typeface="Times New Roman" panose="02020603050405020304" pitchFamily="18" charset="0"/>
            </a:rPr>
            <a:t>FIRST RANK IN M.E. Public Health and Environmental Engineering -1992 </a:t>
          </a:r>
          <a:endParaRPr lang="en-IN" sz="1600" b="1" dirty="0">
            <a:latin typeface="Times New Roman" panose="02020603050405020304" pitchFamily="18" charset="0"/>
            <a:cs typeface="Times New Roman" panose="02020603050405020304" pitchFamily="18" charset="0"/>
          </a:endParaRPr>
        </a:p>
      </dgm:t>
    </dgm:pt>
    <dgm:pt modelId="{32F5483F-198A-4C60-9696-D03FBC6E1186}" type="parTrans" cxnId="{EFBACC2E-C09D-4699-8E46-BC4FFBB149E1}">
      <dgm:prSet/>
      <dgm:spPr/>
      <dgm:t>
        <a:bodyPr/>
        <a:lstStyle/>
        <a:p>
          <a:endParaRPr lang="en-IN"/>
        </a:p>
      </dgm:t>
    </dgm:pt>
    <dgm:pt modelId="{8AE768F8-01DD-4E84-BAE4-EB949850AD4F}" type="sibTrans" cxnId="{EFBACC2E-C09D-4699-8E46-BC4FFBB149E1}">
      <dgm:prSet/>
      <dgm:spPr/>
      <dgm:t>
        <a:bodyPr/>
        <a:lstStyle/>
        <a:p>
          <a:endParaRPr lang="en-IN"/>
        </a:p>
      </dgm:t>
    </dgm:pt>
    <dgm:pt modelId="{D64CFC4E-7758-4AB5-8DD0-EADA49000187}">
      <dgm:prSet phldrT="[Text]" custT="1"/>
      <dgm:spPr/>
      <dgm:t>
        <a:bodyPr/>
        <a:lstStyle/>
        <a:p>
          <a:pPr algn="l"/>
          <a:r>
            <a:rPr lang="en-US" sz="1800" b="1" dirty="0">
              <a:latin typeface="Times New Roman"/>
              <a:cs typeface="Times New Roman"/>
            </a:rPr>
            <a:t>Received Rekha Nandy and Bhupesh Nandy Gold Medal from The Institution of Engineers (India) for the best paper ‘Application of Wind Tunnel to Air Pollution Problems’ published in Journal of the Institution of Engineers (India), 2000.</a:t>
          </a:r>
          <a:br>
            <a:rPr lang="en-US" sz="1800" b="1" dirty="0">
              <a:latin typeface="Times New Roman"/>
              <a:cs typeface="Times New Roman"/>
            </a:rPr>
          </a:br>
          <a:endParaRPr lang="en-IN" sz="1800" b="1" dirty="0">
            <a:latin typeface="Times New Roman" panose="02020603050405020304" pitchFamily="18" charset="0"/>
            <a:cs typeface="Times New Roman" panose="02020603050405020304" pitchFamily="18" charset="0"/>
          </a:endParaRPr>
        </a:p>
      </dgm:t>
    </dgm:pt>
    <dgm:pt modelId="{2A5512AB-1A37-4ED3-93A0-5AD10E1F7721}" type="parTrans" cxnId="{F03E00D1-4382-4600-86ED-AF80CFF14D76}">
      <dgm:prSet/>
      <dgm:spPr/>
      <dgm:t>
        <a:bodyPr/>
        <a:lstStyle/>
        <a:p>
          <a:endParaRPr lang="en-IN"/>
        </a:p>
      </dgm:t>
    </dgm:pt>
    <dgm:pt modelId="{D6421989-3015-42B5-97F7-44E2C8B154AE}" type="sibTrans" cxnId="{F03E00D1-4382-4600-86ED-AF80CFF14D76}">
      <dgm:prSet/>
      <dgm:spPr/>
      <dgm:t>
        <a:bodyPr/>
        <a:lstStyle/>
        <a:p>
          <a:endParaRPr lang="en-IN"/>
        </a:p>
      </dgm:t>
    </dgm:pt>
    <dgm:pt modelId="{AA052B30-93CE-4945-B34A-A49E32B736E9}">
      <dgm:prSet phldrT="[Text]" custT="1"/>
      <dgm:spPr/>
      <dgm:t>
        <a:bodyPr/>
        <a:lstStyle/>
        <a:p>
          <a:pPr algn="l"/>
          <a:r>
            <a:rPr lang="en-IN" sz="1800" b="1" dirty="0">
              <a:latin typeface="Times New Roman" panose="02020603050405020304" pitchFamily="18" charset="0"/>
              <a:cs typeface="Times New Roman" panose="02020603050405020304" pitchFamily="18" charset="0"/>
            </a:rPr>
            <a:t>Seniormost Chief Scientist(Retd) National Environmental Engineering Research Institute</a:t>
          </a:r>
        </a:p>
      </dgm:t>
    </dgm:pt>
    <dgm:pt modelId="{7F5DE5A4-F2F1-455D-9CB5-2F80497C44DF}" type="parTrans" cxnId="{502154F9-4171-4907-8BFE-4E071562C889}">
      <dgm:prSet/>
      <dgm:spPr/>
      <dgm:t>
        <a:bodyPr/>
        <a:lstStyle/>
        <a:p>
          <a:endParaRPr lang="en-IN"/>
        </a:p>
      </dgm:t>
    </dgm:pt>
    <dgm:pt modelId="{2FD02EA1-3365-47AB-9DA5-55426A8F1413}" type="sibTrans" cxnId="{502154F9-4171-4907-8BFE-4E071562C889}">
      <dgm:prSet/>
      <dgm:spPr/>
      <dgm:t>
        <a:bodyPr/>
        <a:lstStyle/>
        <a:p>
          <a:endParaRPr lang="en-IN"/>
        </a:p>
      </dgm:t>
    </dgm:pt>
    <dgm:pt modelId="{E000DB56-F993-41C4-9C45-4263AE1676D2}" type="pres">
      <dgm:prSet presAssocID="{0A0AD5AB-A90D-4219-A33D-38665CA9870E}" presName="Name0" presStyleCnt="0">
        <dgm:presLayoutVars>
          <dgm:dir/>
          <dgm:animLvl val="lvl"/>
          <dgm:resizeHandles val="exact"/>
        </dgm:presLayoutVars>
      </dgm:prSet>
      <dgm:spPr/>
    </dgm:pt>
    <dgm:pt modelId="{1C892778-C58C-4D96-8142-9A556D983E85}" type="pres">
      <dgm:prSet presAssocID="{6981716F-86E0-4650-A7D5-71FA188A61C1}" presName="linNode" presStyleCnt="0"/>
      <dgm:spPr/>
    </dgm:pt>
    <dgm:pt modelId="{7C64F362-4BB1-46FF-8C77-EED0DEF27C18}" type="pres">
      <dgm:prSet presAssocID="{6981716F-86E0-4650-A7D5-71FA188A61C1}" presName="parentText" presStyleLbl="node1" presStyleIdx="0" presStyleCnt="2" custScaleX="104345" custScaleY="84674">
        <dgm:presLayoutVars>
          <dgm:chMax val="1"/>
          <dgm:bulletEnabled val="1"/>
        </dgm:presLayoutVars>
      </dgm:prSet>
      <dgm:spPr/>
    </dgm:pt>
    <dgm:pt modelId="{1CE53E8A-2150-40C6-9879-B3F0B0E3C9E0}" type="pres">
      <dgm:prSet presAssocID="{6981716F-86E0-4650-A7D5-71FA188A61C1}" presName="descendantText" presStyleLbl="alignAccFollowNode1" presStyleIdx="0" presStyleCnt="2" custScaleX="114767" custScaleY="111622">
        <dgm:presLayoutVars>
          <dgm:bulletEnabled val="1"/>
        </dgm:presLayoutVars>
      </dgm:prSet>
      <dgm:spPr/>
    </dgm:pt>
    <dgm:pt modelId="{C7BED824-35A9-43E5-958A-F944AE88FE79}" type="pres">
      <dgm:prSet presAssocID="{3C8AAA07-816A-4730-9AE4-3332B445F22D}" presName="sp" presStyleCnt="0"/>
      <dgm:spPr/>
    </dgm:pt>
    <dgm:pt modelId="{814985EC-A5A5-4104-8354-311E2439434D}" type="pres">
      <dgm:prSet presAssocID="{7B35E5A5-DA8C-409C-B7FD-A786632CACD6}" presName="linNode" presStyleCnt="0"/>
      <dgm:spPr/>
    </dgm:pt>
    <dgm:pt modelId="{41C90B59-3881-466D-BF00-EFA665FDF879}" type="pres">
      <dgm:prSet presAssocID="{7B35E5A5-DA8C-409C-B7FD-A786632CACD6}" presName="parentText" presStyleLbl="node1" presStyleIdx="1" presStyleCnt="2" custScaleX="119282">
        <dgm:presLayoutVars>
          <dgm:chMax val="1"/>
          <dgm:bulletEnabled val="1"/>
        </dgm:presLayoutVars>
      </dgm:prSet>
      <dgm:spPr/>
    </dgm:pt>
    <dgm:pt modelId="{E5C4951D-74BD-4C8A-9ACF-C80CE7670AA6}" type="pres">
      <dgm:prSet presAssocID="{7B35E5A5-DA8C-409C-B7FD-A786632CACD6}" presName="descendantText" presStyleLbl="alignAccFollowNode1" presStyleIdx="1" presStyleCnt="2" custScaleX="126591" custScaleY="118644" custLinFactNeighborX="-174" custLinFactNeighborY="386">
        <dgm:presLayoutVars>
          <dgm:bulletEnabled val="1"/>
        </dgm:presLayoutVars>
      </dgm:prSet>
      <dgm:spPr/>
    </dgm:pt>
  </dgm:ptLst>
  <dgm:cxnLst>
    <dgm:cxn modelId="{82F14100-8525-4820-9B56-C6B5ECAE12B3}" type="presOf" srcId="{236F8432-0691-4E7E-BA72-C2AC019ABB9D}" destId="{1CE53E8A-2150-40C6-9879-B3F0B0E3C9E0}" srcOrd="0" destOrd="5" presId="urn:microsoft.com/office/officeart/2005/8/layout/vList5"/>
    <dgm:cxn modelId="{43461505-163A-4271-B642-02FB2B0078D1}" srcId="{0A0AD5AB-A90D-4219-A33D-38665CA9870E}" destId="{6981716F-86E0-4650-A7D5-71FA188A61C1}" srcOrd="0" destOrd="0" parTransId="{D80ECC51-1876-4882-92F0-E74127D7A649}" sibTransId="{3C8AAA07-816A-4730-9AE4-3332B445F22D}"/>
    <dgm:cxn modelId="{DC6FDC2C-7D9E-4BDD-BC8E-6468C327D9CF}" type="presOf" srcId="{7B35E5A5-DA8C-409C-B7FD-A786632CACD6}" destId="{41C90B59-3881-466D-BF00-EFA665FDF879}" srcOrd="0" destOrd="0" presId="urn:microsoft.com/office/officeart/2005/8/layout/vList5"/>
    <dgm:cxn modelId="{EFBACC2E-C09D-4699-8E46-BC4FFBB149E1}" srcId="{6981716F-86E0-4650-A7D5-71FA188A61C1}" destId="{236F8432-0691-4E7E-BA72-C2AC019ABB9D}" srcOrd="5" destOrd="0" parTransId="{32F5483F-198A-4C60-9696-D03FBC6E1186}" sibTransId="{8AE768F8-01DD-4E84-BAE4-EB949850AD4F}"/>
    <dgm:cxn modelId="{11E5D560-50B8-41AC-99A8-EC1BDACEE4BE}" srcId="{6981716F-86E0-4650-A7D5-71FA188A61C1}" destId="{3B9FA3E8-AF24-491A-B4D6-37D138AFF537}" srcOrd="3" destOrd="0" parTransId="{73A8BE4E-0CC9-4063-958F-82E3135385C1}" sibTransId="{6DE1A67E-6635-4BF7-BEAF-FA28FD9BF307}"/>
    <dgm:cxn modelId="{83DD2C64-EF0C-4BAE-88BB-B6394B21D7BA}" type="presOf" srcId="{BE6E4540-3B3B-461F-89F8-1131085D85FB}" destId="{1CE53E8A-2150-40C6-9879-B3F0B0E3C9E0}" srcOrd="0" destOrd="4" presId="urn:microsoft.com/office/officeart/2005/8/layout/vList5"/>
    <dgm:cxn modelId="{50A43558-A7D2-4E05-A4BA-8759DFB6415D}" srcId="{6981716F-86E0-4650-A7D5-71FA188A61C1}" destId="{5E97E25B-98E1-4C16-A3F7-7936EEEF3791}" srcOrd="1" destOrd="0" parTransId="{EB60E9AC-BEE1-4EA0-83B1-BFB15D6EE6CD}" sibTransId="{8199DDAA-947F-441D-86EA-536932027D7A}"/>
    <dgm:cxn modelId="{0EACC678-E59B-4BC3-8BC5-D5FB61D7CDE7}" type="presOf" srcId="{3B9FA3E8-AF24-491A-B4D6-37D138AFF537}" destId="{1CE53E8A-2150-40C6-9879-B3F0B0E3C9E0}" srcOrd="0" destOrd="3" presId="urn:microsoft.com/office/officeart/2005/8/layout/vList5"/>
    <dgm:cxn modelId="{3319278B-ECC7-462F-9336-B11630D4176E}" type="presOf" srcId="{5C6561AA-DC21-4BE7-BE2F-0030AE0F44D6}" destId="{1CE53E8A-2150-40C6-9879-B3F0B0E3C9E0}" srcOrd="0" destOrd="0" presId="urn:microsoft.com/office/officeart/2005/8/layout/vList5"/>
    <dgm:cxn modelId="{A874A392-4216-4B8D-BDF7-EEB4D86DC867}" srcId="{7B35E5A5-DA8C-409C-B7FD-A786632CACD6}" destId="{1CAE6D05-754D-418B-A91A-1CEB2BCAA6DE}" srcOrd="1" destOrd="0" parTransId="{48335D56-5BEB-4CFD-B920-0C91AD782EB5}" sibTransId="{5F95ACF6-E3FB-4759-8FD1-765E33C9B3D6}"/>
    <dgm:cxn modelId="{B61E099A-5D69-4D97-B7C6-BF8AF7316AB0}" type="presOf" srcId="{5450DB96-D5BB-4311-98E5-12A684986493}" destId="{1CE53E8A-2150-40C6-9879-B3F0B0E3C9E0}" srcOrd="0" destOrd="2" presId="urn:microsoft.com/office/officeart/2005/8/layout/vList5"/>
    <dgm:cxn modelId="{DC87FC9F-6E40-4561-9E54-918C780D478E}" type="presOf" srcId="{0A0AD5AB-A90D-4219-A33D-38665CA9870E}" destId="{E000DB56-F993-41C4-9C45-4263AE1676D2}" srcOrd="0" destOrd="0" presId="urn:microsoft.com/office/officeart/2005/8/layout/vList5"/>
    <dgm:cxn modelId="{4FAFADA3-BBAF-4A13-9202-CECEFB49E8FC}" type="presOf" srcId="{5E97E25B-98E1-4C16-A3F7-7936EEEF3791}" destId="{1CE53E8A-2150-40C6-9879-B3F0B0E3C9E0}" srcOrd="0" destOrd="1" presId="urn:microsoft.com/office/officeart/2005/8/layout/vList5"/>
    <dgm:cxn modelId="{CC8FE6A3-D42D-45A6-9783-562C9FFFD77D}" type="presOf" srcId="{6981716F-86E0-4650-A7D5-71FA188A61C1}" destId="{7C64F362-4BB1-46FF-8C77-EED0DEF27C18}" srcOrd="0" destOrd="0" presId="urn:microsoft.com/office/officeart/2005/8/layout/vList5"/>
    <dgm:cxn modelId="{C7CC28B7-C15F-4A54-9530-FEA4B85D4548}" srcId="{6981716F-86E0-4650-A7D5-71FA188A61C1}" destId="{5C6561AA-DC21-4BE7-BE2F-0030AE0F44D6}" srcOrd="0" destOrd="0" parTransId="{B208F31F-43C6-4DC2-80C0-E0968CE57D69}" sibTransId="{57990EE8-1ECF-43CB-9C21-BED28774142D}"/>
    <dgm:cxn modelId="{CCF60CC3-DBFF-479C-BCFA-D5B3D5B686B9}" type="presOf" srcId="{1CAE6D05-754D-418B-A91A-1CEB2BCAA6DE}" destId="{E5C4951D-74BD-4C8A-9ACF-C80CE7670AA6}" srcOrd="0" destOrd="1" presId="urn:microsoft.com/office/officeart/2005/8/layout/vList5"/>
    <dgm:cxn modelId="{F03E00D1-4382-4600-86ED-AF80CFF14D76}" srcId="{7B35E5A5-DA8C-409C-B7FD-A786632CACD6}" destId="{D64CFC4E-7758-4AB5-8DD0-EADA49000187}" srcOrd="2" destOrd="0" parTransId="{2A5512AB-1A37-4ED3-93A0-5AD10E1F7721}" sibTransId="{D6421989-3015-42B5-97F7-44E2C8B154AE}"/>
    <dgm:cxn modelId="{098D0DE0-499C-4967-A560-492FAEAF0206}" srcId="{6981716F-86E0-4650-A7D5-71FA188A61C1}" destId="{BE6E4540-3B3B-461F-89F8-1131085D85FB}" srcOrd="4" destOrd="0" parTransId="{AB0787FC-80A8-4FAB-BE25-3F428292A2D8}" sibTransId="{143C6123-B69A-4A33-A00D-579760FEAEAE}"/>
    <dgm:cxn modelId="{2C6F78EB-1286-4EC3-8CD7-446F80213839}" type="presOf" srcId="{AA052B30-93CE-4945-B34A-A49E32B736E9}" destId="{E5C4951D-74BD-4C8A-9ACF-C80CE7670AA6}" srcOrd="0" destOrd="0" presId="urn:microsoft.com/office/officeart/2005/8/layout/vList5"/>
    <dgm:cxn modelId="{84378AEC-EC3B-4BD1-90A6-4117968B7DA9}" type="presOf" srcId="{D64CFC4E-7758-4AB5-8DD0-EADA49000187}" destId="{E5C4951D-74BD-4C8A-9ACF-C80CE7670AA6}" srcOrd="0" destOrd="2" presId="urn:microsoft.com/office/officeart/2005/8/layout/vList5"/>
    <dgm:cxn modelId="{39B282F4-BD5B-4BDA-BDA9-8E8156462F1B}" srcId="{6981716F-86E0-4650-A7D5-71FA188A61C1}" destId="{5450DB96-D5BB-4311-98E5-12A684986493}" srcOrd="2" destOrd="0" parTransId="{3171BBCC-E354-48CC-8626-06969220A798}" sibTransId="{E29A9231-ABD4-4FE2-9018-C28A3CC5911A}"/>
    <dgm:cxn modelId="{7A9E77F6-229D-4868-9F8E-F016E55B92FE}" srcId="{0A0AD5AB-A90D-4219-A33D-38665CA9870E}" destId="{7B35E5A5-DA8C-409C-B7FD-A786632CACD6}" srcOrd="1" destOrd="0" parTransId="{652E7568-F71D-43FF-A9C0-B81B6B2F3EB3}" sibTransId="{C6B47EFC-82EC-4406-987C-E2B981AD4AA3}"/>
    <dgm:cxn modelId="{502154F9-4171-4907-8BFE-4E071562C889}" srcId="{7B35E5A5-DA8C-409C-B7FD-A786632CACD6}" destId="{AA052B30-93CE-4945-B34A-A49E32B736E9}" srcOrd="0" destOrd="0" parTransId="{7F5DE5A4-F2F1-455D-9CB5-2F80497C44DF}" sibTransId="{2FD02EA1-3365-47AB-9DA5-55426A8F1413}"/>
    <dgm:cxn modelId="{02E17255-21CB-4D9B-AE2E-6C3795544A40}" type="presParOf" srcId="{E000DB56-F993-41C4-9C45-4263AE1676D2}" destId="{1C892778-C58C-4D96-8142-9A556D983E85}" srcOrd="0" destOrd="0" presId="urn:microsoft.com/office/officeart/2005/8/layout/vList5"/>
    <dgm:cxn modelId="{1AA9DAF5-843C-4C13-BF7C-A8C3671A593F}" type="presParOf" srcId="{1C892778-C58C-4D96-8142-9A556D983E85}" destId="{7C64F362-4BB1-46FF-8C77-EED0DEF27C18}" srcOrd="0" destOrd="0" presId="urn:microsoft.com/office/officeart/2005/8/layout/vList5"/>
    <dgm:cxn modelId="{3FC39C61-1BAD-4620-AD6C-47F7B4E9D06D}" type="presParOf" srcId="{1C892778-C58C-4D96-8142-9A556D983E85}" destId="{1CE53E8A-2150-40C6-9879-B3F0B0E3C9E0}" srcOrd="1" destOrd="0" presId="urn:microsoft.com/office/officeart/2005/8/layout/vList5"/>
    <dgm:cxn modelId="{ACFFDD91-2AC1-4261-B2E5-F5A4915A9B1E}" type="presParOf" srcId="{E000DB56-F993-41C4-9C45-4263AE1676D2}" destId="{C7BED824-35A9-43E5-958A-F944AE88FE79}" srcOrd="1" destOrd="0" presId="urn:microsoft.com/office/officeart/2005/8/layout/vList5"/>
    <dgm:cxn modelId="{CD5EA2BF-15C7-40DE-A9B8-238B8A7DF19A}" type="presParOf" srcId="{E000DB56-F993-41C4-9C45-4263AE1676D2}" destId="{814985EC-A5A5-4104-8354-311E2439434D}" srcOrd="2" destOrd="0" presId="urn:microsoft.com/office/officeart/2005/8/layout/vList5"/>
    <dgm:cxn modelId="{549E149D-ABA1-4533-9004-540E28A78173}" type="presParOf" srcId="{814985EC-A5A5-4104-8354-311E2439434D}" destId="{41C90B59-3881-466D-BF00-EFA665FDF879}" srcOrd="0" destOrd="0" presId="urn:microsoft.com/office/officeart/2005/8/layout/vList5"/>
    <dgm:cxn modelId="{735A4737-3CD8-410D-B5D3-D7FEBFA2C701}" type="presParOf" srcId="{814985EC-A5A5-4104-8354-311E2439434D}" destId="{E5C4951D-74BD-4C8A-9ACF-C80CE7670AA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AD5AB-A90D-4219-A33D-38665CA9870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6981716F-86E0-4650-A7D5-71FA188A61C1}">
      <dgm:prSet phldrT="[Text]" custT="1"/>
      <dgm:spPr/>
      <dgm:t>
        <a:bodyPr/>
        <a:lstStyle/>
        <a:p>
          <a:r>
            <a:rPr lang="en-IN" sz="4000" dirty="0">
              <a:latin typeface="Times New Roman" panose="02020603050405020304" pitchFamily="18" charset="0"/>
              <a:cs typeface="Times New Roman" panose="02020603050405020304" pitchFamily="18" charset="0"/>
            </a:rPr>
            <a:t>Prof. Y. Abbulu</a:t>
          </a:r>
        </a:p>
      </dgm:t>
    </dgm:pt>
    <dgm:pt modelId="{D80ECC51-1876-4882-92F0-E74127D7A649}" type="parTrans" cxnId="{43461505-163A-4271-B642-02FB2B0078D1}">
      <dgm:prSet/>
      <dgm:spPr/>
      <dgm:t>
        <a:bodyPr/>
        <a:lstStyle/>
        <a:p>
          <a:endParaRPr lang="en-IN"/>
        </a:p>
      </dgm:t>
    </dgm:pt>
    <dgm:pt modelId="{3C8AAA07-816A-4730-9AE4-3332B445F22D}" type="sibTrans" cxnId="{43461505-163A-4271-B642-02FB2B0078D1}">
      <dgm:prSet/>
      <dgm:spPr/>
      <dgm:t>
        <a:bodyPr/>
        <a:lstStyle/>
        <a:p>
          <a:endParaRPr lang="en-IN"/>
        </a:p>
      </dgm:t>
    </dgm:pt>
    <dgm:pt modelId="{5C6561AA-DC21-4BE7-BE2F-0030AE0F44D6}">
      <dgm:prSet phldrT="[Text]" custT="1"/>
      <dgm:spPr/>
      <dgm:t>
        <a:bodyPr/>
        <a:lstStyle/>
        <a:p>
          <a:pPr marL="171450" lvl="1" indent="0" algn="l" defTabSz="711200">
            <a:lnSpc>
              <a:spcPct val="90000"/>
            </a:lnSpc>
            <a:spcBef>
              <a:spcPct val="0"/>
            </a:spcBef>
            <a:spcAft>
              <a:spcPct val="15000"/>
            </a:spcAft>
          </a:pPr>
          <a:r>
            <a:rPr lang="en-US" sz="1600" b="1" kern="1200" dirty="0"/>
            <a:t>Member, Quality Control Team to G20 Works</a:t>
          </a:r>
          <a:endParaRPr lang="en-IN" sz="1600" b="1" kern="1200" dirty="0">
            <a:latin typeface="Times New Roman" panose="02020603050405020304" pitchFamily="18" charset="0"/>
            <a:cs typeface="Times New Roman" panose="02020603050405020304" pitchFamily="18" charset="0"/>
          </a:endParaRPr>
        </a:p>
      </dgm:t>
    </dgm:pt>
    <dgm:pt modelId="{B208F31F-43C6-4DC2-80C0-E0968CE57D69}" type="parTrans" cxnId="{C7CC28B7-C15F-4A54-9530-FEA4B85D4548}">
      <dgm:prSet/>
      <dgm:spPr/>
      <dgm:t>
        <a:bodyPr/>
        <a:lstStyle/>
        <a:p>
          <a:endParaRPr lang="en-IN"/>
        </a:p>
      </dgm:t>
    </dgm:pt>
    <dgm:pt modelId="{57990EE8-1ECF-43CB-9C21-BED28774142D}" type="sibTrans" cxnId="{C7CC28B7-C15F-4A54-9530-FEA4B85D4548}">
      <dgm:prSet/>
      <dgm:spPr/>
      <dgm:t>
        <a:bodyPr/>
        <a:lstStyle/>
        <a:p>
          <a:endParaRPr lang="en-IN"/>
        </a:p>
      </dgm:t>
    </dgm:pt>
    <dgm:pt modelId="{CBCA3676-362C-4A89-99B8-D685C0C9A2B8}">
      <dgm:prSet phldrT="[Text]" custT="1"/>
      <dgm:spPr/>
      <dgm:t>
        <a:bodyPr/>
        <a:lstStyle/>
        <a:p>
          <a:pPr marL="171450" lvl="1" indent="0" algn="l" defTabSz="711200">
            <a:lnSpc>
              <a:spcPct val="90000"/>
            </a:lnSpc>
            <a:spcBef>
              <a:spcPct val="0"/>
            </a:spcBef>
            <a:spcAft>
              <a:spcPct val="15000"/>
            </a:spcAft>
          </a:pPr>
          <a:r>
            <a:rPr lang="en-IN" sz="1600" b="1" kern="1200" dirty="0">
              <a:solidFill>
                <a:prstClr val="black">
                  <a:hueOff val="0"/>
                  <a:satOff val="0"/>
                  <a:lumOff val="0"/>
                  <a:alphaOff val="0"/>
                </a:prstClr>
              </a:solidFill>
              <a:latin typeface="Calibri"/>
              <a:ea typeface="+mn-ea"/>
              <a:cs typeface="+mn-cs"/>
            </a:rPr>
            <a:t>Member, Quality Control Team to Resort Development at Rushikonda, Visakhapatnam.</a:t>
          </a:r>
          <a:endParaRPr lang="en-IN" sz="1600" b="1" kern="1200" dirty="0">
            <a:latin typeface="Times New Roman" panose="02020603050405020304" pitchFamily="18" charset="0"/>
            <a:cs typeface="Times New Roman" panose="02020603050405020304" pitchFamily="18" charset="0"/>
          </a:endParaRPr>
        </a:p>
      </dgm:t>
    </dgm:pt>
    <dgm:pt modelId="{CE9F5E1D-16A7-440F-8192-3CE1C3A7CC4B}" type="parTrans" cxnId="{4F409B04-501A-4DDA-A116-A58FB2F8237B}">
      <dgm:prSet/>
      <dgm:spPr/>
      <dgm:t>
        <a:bodyPr/>
        <a:lstStyle/>
        <a:p>
          <a:endParaRPr lang="en-IN"/>
        </a:p>
      </dgm:t>
    </dgm:pt>
    <dgm:pt modelId="{3490C35B-9DF1-45AE-9E48-69DB1D97D26E}" type="sibTrans" cxnId="{4F409B04-501A-4DDA-A116-A58FB2F8237B}">
      <dgm:prSet/>
      <dgm:spPr/>
      <dgm:t>
        <a:bodyPr/>
        <a:lstStyle/>
        <a:p>
          <a:endParaRPr lang="en-IN"/>
        </a:p>
      </dgm:t>
    </dgm:pt>
    <dgm:pt modelId="{D134AF78-6F98-49B8-B742-5AE87B173AE2}">
      <dgm:prSet phldrT="[Text]" custT="1"/>
      <dgm:spPr/>
      <dgm:t>
        <a:bodyPr/>
        <a:lstStyle/>
        <a:p>
          <a:pPr marL="171450" lvl="1" indent="0" algn="l" defTabSz="711200">
            <a:lnSpc>
              <a:spcPct val="90000"/>
            </a:lnSpc>
            <a:spcBef>
              <a:spcPct val="0"/>
            </a:spcBef>
            <a:spcAft>
              <a:spcPct val="15000"/>
            </a:spcAft>
          </a:pPr>
          <a:r>
            <a:rPr lang="en-US" sz="1600" b="1" kern="1200" dirty="0">
              <a:solidFill>
                <a:prstClr val="black">
                  <a:hueOff val="0"/>
                  <a:satOff val="0"/>
                  <a:lumOff val="0"/>
                  <a:alphaOff val="0"/>
                </a:prstClr>
              </a:solidFill>
              <a:latin typeface="Calibri"/>
              <a:ea typeface="+mn-ea"/>
              <a:cs typeface="+mn-cs"/>
            </a:rPr>
            <a:t>Member, Expert Committee to review the Audit matters of State and A.G. Audit</a:t>
          </a:r>
          <a:endParaRPr lang="en-IN" sz="1600" b="1" kern="1200" dirty="0">
            <a:latin typeface="Times New Roman" panose="02020603050405020304" pitchFamily="18" charset="0"/>
            <a:cs typeface="Times New Roman" panose="02020603050405020304" pitchFamily="18" charset="0"/>
          </a:endParaRPr>
        </a:p>
      </dgm:t>
    </dgm:pt>
    <dgm:pt modelId="{49395AC6-DBE2-4483-9830-5504918A5228}" type="parTrans" cxnId="{7673E9AB-250F-4281-9E2F-0B02A8FAC633}">
      <dgm:prSet/>
      <dgm:spPr/>
      <dgm:t>
        <a:bodyPr/>
        <a:lstStyle/>
        <a:p>
          <a:endParaRPr lang="en-IN"/>
        </a:p>
      </dgm:t>
    </dgm:pt>
    <dgm:pt modelId="{8F794A74-83AA-4954-A6DB-8389440C0FE6}" type="sibTrans" cxnId="{7673E9AB-250F-4281-9E2F-0B02A8FAC633}">
      <dgm:prSet/>
      <dgm:spPr/>
      <dgm:t>
        <a:bodyPr/>
        <a:lstStyle/>
        <a:p>
          <a:endParaRPr lang="en-IN"/>
        </a:p>
      </dgm:t>
    </dgm:pt>
    <dgm:pt modelId="{20AF7A7B-9143-4C13-B2E3-6189F0F7A186}">
      <dgm:prSet phldrT="[Text]" custT="1"/>
      <dgm:spPr/>
      <dgm:t>
        <a:bodyPr/>
        <a:lstStyle/>
        <a:p>
          <a:pPr marL="171450" lvl="1" indent="0" algn="l" defTabSz="711200">
            <a:lnSpc>
              <a:spcPct val="90000"/>
            </a:lnSpc>
            <a:spcBef>
              <a:spcPct val="0"/>
            </a:spcBef>
            <a:spcAft>
              <a:spcPct val="15000"/>
            </a:spcAft>
          </a:pPr>
          <a:r>
            <a:rPr lang="en-US" sz="1600" b="1" kern="1200" dirty="0">
              <a:solidFill>
                <a:prstClr val="black">
                  <a:hueOff val="0"/>
                  <a:satOff val="0"/>
                  <a:lumOff val="0"/>
                  <a:alphaOff val="0"/>
                </a:prstClr>
              </a:solidFill>
              <a:latin typeface="Calibri"/>
              <a:ea typeface="+mn-ea"/>
              <a:cs typeface="+mn-cs"/>
            </a:rPr>
            <a:t>Former Director, Centre for Industrial and Scientific Consultancy (CISC), Andhra University.</a:t>
          </a:r>
          <a:endParaRPr lang="en-IN" sz="1600" b="1" kern="1200" dirty="0">
            <a:latin typeface="Times New Roman" panose="02020603050405020304" pitchFamily="18" charset="0"/>
            <a:cs typeface="Times New Roman" panose="02020603050405020304" pitchFamily="18" charset="0"/>
          </a:endParaRPr>
        </a:p>
      </dgm:t>
    </dgm:pt>
    <dgm:pt modelId="{5451852F-21BE-4C58-B010-78C0331D5F08}" type="parTrans" cxnId="{1DBF3E7C-66C3-41CE-A936-F49F43F08E08}">
      <dgm:prSet/>
      <dgm:spPr/>
      <dgm:t>
        <a:bodyPr/>
        <a:lstStyle/>
        <a:p>
          <a:endParaRPr lang="en-IN"/>
        </a:p>
      </dgm:t>
    </dgm:pt>
    <dgm:pt modelId="{98969C05-2E4C-46E0-9B19-9425FAB573AA}" type="sibTrans" cxnId="{1DBF3E7C-66C3-41CE-A936-F49F43F08E08}">
      <dgm:prSet/>
      <dgm:spPr/>
      <dgm:t>
        <a:bodyPr/>
        <a:lstStyle/>
        <a:p>
          <a:endParaRPr lang="en-IN"/>
        </a:p>
      </dgm:t>
    </dgm:pt>
    <dgm:pt modelId="{695E2303-2596-4140-B1BE-3E5FE78301B4}">
      <dgm:prSet phldrT="[Text]" custT="1"/>
      <dgm:spPr/>
      <dgm:t>
        <a:bodyPr/>
        <a:lstStyle/>
        <a:p>
          <a:pPr marL="171450" lvl="1" indent="0" algn="l" defTabSz="711200">
            <a:lnSpc>
              <a:spcPct val="90000"/>
            </a:lnSpc>
            <a:spcBef>
              <a:spcPct val="0"/>
            </a:spcBef>
            <a:spcAft>
              <a:spcPct val="15000"/>
            </a:spcAft>
          </a:pPr>
          <a:r>
            <a:rPr lang="en-IN" sz="1600" b="1" kern="1200" dirty="0">
              <a:solidFill>
                <a:prstClr val="black">
                  <a:hueOff val="0"/>
                  <a:satOff val="0"/>
                  <a:lumOff val="0"/>
                  <a:alphaOff val="0"/>
                </a:prstClr>
              </a:solidFill>
              <a:latin typeface="Calibri"/>
              <a:ea typeface="+mn-ea"/>
              <a:cs typeface="+mn-cs"/>
            </a:rPr>
            <a:t>Former Chief Warden, Engineering College Hostels, Andhra University,</a:t>
          </a:r>
          <a:r>
            <a:rPr lang="en-US" sz="1600" b="1" kern="1200" dirty="0">
              <a:solidFill>
                <a:prstClr val="black">
                  <a:hueOff val="0"/>
                  <a:satOff val="0"/>
                  <a:lumOff val="0"/>
                  <a:alphaOff val="0"/>
                </a:prstClr>
              </a:solidFill>
              <a:latin typeface="Calibri"/>
              <a:ea typeface="+mn-ea"/>
              <a:cs typeface="+mn-cs"/>
            </a:rPr>
            <a:t>Visakhapatnam</a:t>
          </a:r>
          <a:endParaRPr lang="en-IN" sz="1600" b="1" kern="1200" dirty="0">
            <a:latin typeface="Times New Roman" panose="02020603050405020304" pitchFamily="18" charset="0"/>
            <a:cs typeface="Times New Roman" panose="02020603050405020304" pitchFamily="18" charset="0"/>
          </a:endParaRPr>
        </a:p>
      </dgm:t>
    </dgm:pt>
    <dgm:pt modelId="{4DCAC44B-2446-401E-B665-24097CD215A3}" type="parTrans" cxnId="{964B1E9D-B118-4706-B4CD-25F857E0810C}">
      <dgm:prSet/>
      <dgm:spPr/>
      <dgm:t>
        <a:bodyPr/>
        <a:lstStyle/>
        <a:p>
          <a:endParaRPr lang="en-IN"/>
        </a:p>
      </dgm:t>
    </dgm:pt>
    <dgm:pt modelId="{BA03ABC1-4DBE-4DDF-AA37-5F75B9B16E1E}" type="sibTrans" cxnId="{964B1E9D-B118-4706-B4CD-25F857E0810C}">
      <dgm:prSet/>
      <dgm:spPr/>
      <dgm:t>
        <a:bodyPr/>
        <a:lstStyle/>
        <a:p>
          <a:endParaRPr lang="en-IN"/>
        </a:p>
      </dgm:t>
    </dgm:pt>
    <dgm:pt modelId="{DE2E06D9-74AA-4C40-AA15-00B0DE350B84}">
      <dgm:prSet phldrT="[Text]" custT="1"/>
      <dgm:spPr/>
      <dgm:t>
        <a:bodyPr/>
        <a:lstStyle/>
        <a:p>
          <a:pPr marL="171450" lvl="1" indent="0" algn="l" defTabSz="711200">
            <a:lnSpc>
              <a:spcPct val="90000"/>
            </a:lnSpc>
            <a:spcBef>
              <a:spcPct val="0"/>
            </a:spcBef>
            <a:spcAft>
              <a:spcPct val="15000"/>
            </a:spcAft>
          </a:pPr>
          <a:r>
            <a:rPr lang="en-IN" sz="1600" b="1" kern="1200" dirty="0">
              <a:solidFill>
                <a:prstClr val="black">
                  <a:hueOff val="0"/>
                  <a:satOff val="0"/>
                  <a:lumOff val="0"/>
                  <a:alphaOff val="0"/>
                </a:prstClr>
              </a:solidFill>
              <a:latin typeface="Calibri"/>
              <a:ea typeface="+mn-ea"/>
              <a:cs typeface="+mn-cs"/>
            </a:rPr>
            <a:t>Former Chief Andhra University Employment, Information and Guidance bureau</a:t>
          </a:r>
          <a:endParaRPr lang="en-IN" sz="1600" b="1" kern="1200" dirty="0">
            <a:latin typeface="Times New Roman" panose="02020603050405020304" pitchFamily="18" charset="0"/>
            <a:cs typeface="Times New Roman" panose="02020603050405020304" pitchFamily="18" charset="0"/>
          </a:endParaRPr>
        </a:p>
      </dgm:t>
    </dgm:pt>
    <dgm:pt modelId="{204A926A-2006-4E1F-904D-139DFC5F4539}" type="parTrans" cxnId="{018710EE-277D-4439-BEAB-20C692FCA127}">
      <dgm:prSet/>
      <dgm:spPr/>
      <dgm:t>
        <a:bodyPr/>
        <a:lstStyle/>
        <a:p>
          <a:endParaRPr lang="en-IN"/>
        </a:p>
      </dgm:t>
    </dgm:pt>
    <dgm:pt modelId="{7968FC28-D768-4A33-88A9-748D430AED89}" type="sibTrans" cxnId="{018710EE-277D-4439-BEAB-20C692FCA127}">
      <dgm:prSet/>
      <dgm:spPr/>
      <dgm:t>
        <a:bodyPr/>
        <a:lstStyle/>
        <a:p>
          <a:endParaRPr lang="en-IN"/>
        </a:p>
      </dgm:t>
    </dgm:pt>
    <dgm:pt modelId="{83E3BC39-D415-474F-8759-CAAFF32302E4}">
      <dgm:prSet phldrT="[Text]" custT="1"/>
      <dgm:spPr/>
      <dgm:t>
        <a:bodyPr/>
        <a:lstStyle/>
        <a:p>
          <a:pPr marL="171450" lvl="1" indent="0" algn="l" defTabSz="711200">
            <a:lnSpc>
              <a:spcPct val="90000"/>
            </a:lnSpc>
            <a:spcBef>
              <a:spcPct val="0"/>
            </a:spcBef>
            <a:spcAft>
              <a:spcPct val="15000"/>
            </a:spcAft>
          </a:pPr>
          <a:r>
            <a:rPr lang="en-IN" sz="1600" b="1" kern="1200" dirty="0">
              <a:solidFill>
                <a:prstClr val="black">
                  <a:hueOff val="0"/>
                  <a:satOff val="0"/>
                  <a:lumOff val="0"/>
                  <a:alphaOff val="0"/>
                </a:prstClr>
              </a:solidFill>
              <a:latin typeface="Calibri"/>
              <a:ea typeface="+mn-ea"/>
              <a:cs typeface="+mn-cs"/>
            </a:rPr>
            <a:t>Former Convenor AP B.Arch. Admissions – 2020</a:t>
          </a:r>
          <a:endParaRPr lang="en-IN" sz="1600" b="1" kern="1200" dirty="0">
            <a:latin typeface="Times New Roman" panose="02020603050405020304" pitchFamily="18" charset="0"/>
            <a:cs typeface="Times New Roman" panose="02020603050405020304" pitchFamily="18" charset="0"/>
          </a:endParaRPr>
        </a:p>
      </dgm:t>
    </dgm:pt>
    <dgm:pt modelId="{A57824BE-B4F4-4429-997E-E68A1C195816}" type="parTrans" cxnId="{3A3066B8-7DAD-4EEC-B5A4-0DEDEF707C75}">
      <dgm:prSet/>
      <dgm:spPr/>
      <dgm:t>
        <a:bodyPr/>
        <a:lstStyle/>
        <a:p>
          <a:endParaRPr lang="en-IN"/>
        </a:p>
      </dgm:t>
    </dgm:pt>
    <dgm:pt modelId="{0A857910-9486-497F-AE58-1BCF65A226E8}" type="sibTrans" cxnId="{3A3066B8-7DAD-4EEC-B5A4-0DEDEF707C75}">
      <dgm:prSet/>
      <dgm:spPr/>
      <dgm:t>
        <a:bodyPr/>
        <a:lstStyle/>
        <a:p>
          <a:endParaRPr lang="en-IN"/>
        </a:p>
      </dgm:t>
    </dgm:pt>
    <dgm:pt modelId="{1C598FB3-F33B-49CC-82EB-00F72A9A5A1F}">
      <dgm:prSet phldrT="[Text]" custT="1"/>
      <dgm:spPr/>
      <dgm:t>
        <a:bodyPr/>
        <a:lstStyle/>
        <a:p>
          <a:pPr marL="171450" lvl="1" indent="0" algn="l" defTabSz="711200">
            <a:lnSpc>
              <a:spcPct val="90000"/>
            </a:lnSpc>
            <a:spcBef>
              <a:spcPct val="0"/>
            </a:spcBef>
            <a:spcAft>
              <a:spcPct val="15000"/>
            </a:spcAft>
          </a:pPr>
          <a:r>
            <a:rPr lang="en-IN" sz="1600" b="1" kern="1200" dirty="0">
              <a:solidFill>
                <a:prstClr val="black">
                  <a:hueOff val="0"/>
                  <a:satOff val="0"/>
                  <a:lumOff val="0"/>
                  <a:alphaOff val="0"/>
                </a:prstClr>
              </a:solidFill>
              <a:latin typeface="Calibri"/>
              <a:ea typeface="+mn-ea"/>
              <a:cs typeface="+mn-cs"/>
            </a:rPr>
            <a:t>Former Convenor AP B.Arch. Admissions – 2021</a:t>
          </a:r>
          <a:endParaRPr lang="en-IN" sz="1600" b="1" kern="1200" dirty="0">
            <a:latin typeface="Times New Roman" panose="02020603050405020304" pitchFamily="18" charset="0"/>
            <a:cs typeface="Times New Roman" panose="02020603050405020304" pitchFamily="18" charset="0"/>
          </a:endParaRPr>
        </a:p>
      </dgm:t>
    </dgm:pt>
    <dgm:pt modelId="{7165366E-1B24-4CB4-81A5-5ADBD6FC1102}" type="parTrans" cxnId="{D1FAEEB6-318F-46C0-B9A5-76D95DED47ED}">
      <dgm:prSet/>
      <dgm:spPr/>
      <dgm:t>
        <a:bodyPr/>
        <a:lstStyle/>
        <a:p>
          <a:endParaRPr lang="en-IN"/>
        </a:p>
      </dgm:t>
    </dgm:pt>
    <dgm:pt modelId="{B7208FBC-76EB-4784-AFFC-A4EE6D029DA2}" type="sibTrans" cxnId="{D1FAEEB6-318F-46C0-B9A5-76D95DED47ED}">
      <dgm:prSet/>
      <dgm:spPr/>
      <dgm:t>
        <a:bodyPr/>
        <a:lstStyle/>
        <a:p>
          <a:endParaRPr lang="en-IN"/>
        </a:p>
      </dgm:t>
    </dgm:pt>
    <dgm:pt modelId="{E000DB56-F993-41C4-9C45-4263AE1676D2}" type="pres">
      <dgm:prSet presAssocID="{0A0AD5AB-A90D-4219-A33D-38665CA9870E}" presName="Name0" presStyleCnt="0">
        <dgm:presLayoutVars>
          <dgm:dir/>
          <dgm:animLvl val="lvl"/>
          <dgm:resizeHandles val="exact"/>
        </dgm:presLayoutVars>
      </dgm:prSet>
      <dgm:spPr/>
    </dgm:pt>
    <dgm:pt modelId="{1C892778-C58C-4D96-8142-9A556D983E85}" type="pres">
      <dgm:prSet presAssocID="{6981716F-86E0-4650-A7D5-71FA188A61C1}" presName="linNode" presStyleCnt="0"/>
      <dgm:spPr/>
    </dgm:pt>
    <dgm:pt modelId="{7C64F362-4BB1-46FF-8C77-EED0DEF27C18}" type="pres">
      <dgm:prSet presAssocID="{6981716F-86E0-4650-A7D5-71FA188A61C1}" presName="parentText" presStyleLbl="node1" presStyleIdx="0" presStyleCnt="1" custScaleX="78518" custScaleY="73405">
        <dgm:presLayoutVars>
          <dgm:chMax val="1"/>
          <dgm:bulletEnabled val="1"/>
        </dgm:presLayoutVars>
      </dgm:prSet>
      <dgm:spPr/>
    </dgm:pt>
    <dgm:pt modelId="{1CE53E8A-2150-40C6-9879-B3F0B0E3C9E0}" type="pres">
      <dgm:prSet presAssocID="{6981716F-86E0-4650-A7D5-71FA188A61C1}" presName="descendantText" presStyleLbl="alignAccFollowNode1" presStyleIdx="0" presStyleCnt="1" custScaleX="130097" custScaleY="119561">
        <dgm:presLayoutVars>
          <dgm:bulletEnabled val="1"/>
        </dgm:presLayoutVars>
      </dgm:prSet>
      <dgm:spPr/>
    </dgm:pt>
  </dgm:ptLst>
  <dgm:cxnLst>
    <dgm:cxn modelId="{4F409B04-501A-4DDA-A116-A58FB2F8237B}" srcId="{6981716F-86E0-4650-A7D5-71FA188A61C1}" destId="{CBCA3676-362C-4A89-99B8-D685C0C9A2B8}" srcOrd="1" destOrd="0" parTransId="{CE9F5E1D-16A7-440F-8192-3CE1C3A7CC4B}" sibTransId="{3490C35B-9DF1-45AE-9E48-69DB1D97D26E}"/>
    <dgm:cxn modelId="{43461505-163A-4271-B642-02FB2B0078D1}" srcId="{0A0AD5AB-A90D-4219-A33D-38665CA9870E}" destId="{6981716F-86E0-4650-A7D5-71FA188A61C1}" srcOrd="0" destOrd="0" parTransId="{D80ECC51-1876-4882-92F0-E74127D7A649}" sibTransId="{3C8AAA07-816A-4730-9AE4-3332B445F22D}"/>
    <dgm:cxn modelId="{D8958607-EA3A-418C-BEF5-621B492462A8}" type="presOf" srcId="{1C598FB3-F33B-49CC-82EB-00F72A9A5A1F}" destId="{1CE53E8A-2150-40C6-9879-B3F0B0E3C9E0}" srcOrd="0" destOrd="7" presId="urn:microsoft.com/office/officeart/2005/8/layout/vList5"/>
    <dgm:cxn modelId="{8A58050C-F7C1-4330-82B5-FBBFFD7F5562}" type="presOf" srcId="{D134AF78-6F98-49B8-B742-5AE87B173AE2}" destId="{1CE53E8A-2150-40C6-9879-B3F0B0E3C9E0}" srcOrd="0" destOrd="2" presId="urn:microsoft.com/office/officeart/2005/8/layout/vList5"/>
    <dgm:cxn modelId="{BF9ED42A-CBC9-4625-A11A-F892C82F9565}" type="presOf" srcId="{695E2303-2596-4140-B1BE-3E5FE78301B4}" destId="{1CE53E8A-2150-40C6-9879-B3F0B0E3C9E0}" srcOrd="0" destOrd="4" presId="urn:microsoft.com/office/officeart/2005/8/layout/vList5"/>
    <dgm:cxn modelId="{1DBF3E7C-66C3-41CE-A936-F49F43F08E08}" srcId="{6981716F-86E0-4650-A7D5-71FA188A61C1}" destId="{20AF7A7B-9143-4C13-B2E3-6189F0F7A186}" srcOrd="3" destOrd="0" parTransId="{5451852F-21BE-4C58-B010-78C0331D5F08}" sibTransId="{98969C05-2E4C-46E0-9B19-9425FAB573AA}"/>
    <dgm:cxn modelId="{3319278B-ECC7-462F-9336-B11630D4176E}" type="presOf" srcId="{5C6561AA-DC21-4BE7-BE2F-0030AE0F44D6}" destId="{1CE53E8A-2150-40C6-9879-B3F0B0E3C9E0}" srcOrd="0" destOrd="0" presId="urn:microsoft.com/office/officeart/2005/8/layout/vList5"/>
    <dgm:cxn modelId="{964B1E9D-B118-4706-B4CD-25F857E0810C}" srcId="{6981716F-86E0-4650-A7D5-71FA188A61C1}" destId="{695E2303-2596-4140-B1BE-3E5FE78301B4}" srcOrd="4" destOrd="0" parTransId="{4DCAC44B-2446-401E-B665-24097CD215A3}" sibTransId="{BA03ABC1-4DBE-4DDF-AA37-5F75B9B16E1E}"/>
    <dgm:cxn modelId="{DC87FC9F-6E40-4561-9E54-918C780D478E}" type="presOf" srcId="{0A0AD5AB-A90D-4219-A33D-38665CA9870E}" destId="{E000DB56-F993-41C4-9C45-4263AE1676D2}" srcOrd="0" destOrd="0" presId="urn:microsoft.com/office/officeart/2005/8/layout/vList5"/>
    <dgm:cxn modelId="{CC8FE6A3-D42D-45A6-9783-562C9FFFD77D}" type="presOf" srcId="{6981716F-86E0-4650-A7D5-71FA188A61C1}" destId="{7C64F362-4BB1-46FF-8C77-EED0DEF27C18}" srcOrd="0" destOrd="0" presId="urn:microsoft.com/office/officeart/2005/8/layout/vList5"/>
    <dgm:cxn modelId="{7673E9AB-250F-4281-9E2F-0B02A8FAC633}" srcId="{6981716F-86E0-4650-A7D5-71FA188A61C1}" destId="{D134AF78-6F98-49B8-B742-5AE87B173AE2}" srcOrd="2" destOrd="0" parTransId="{49395AC6-DBE2-4483-9830-5504918A5228}" sibTransId="{8F794A74-83AA-4954-A6DB-8389440C0FE6}"/>
    <dgm:cxn modelId="{792C56B4-E513-474F-A27E-2C20FC96462F}" type="presOf" srcId="{20AF7A7B-9143-4C13-B2E3-6189F0F7A186}" destId="{1CE53E8A-2150-40C6-9879-B3F0B0E3C9E0}" srcOrd="0" destOrd="3" presId="urn:microsoft.com/office/officeart/2005/8/layout/vList5"/>
    <dgm:cxn modelId="{D1FAEEB6-318F-46C0-B9A5-76D95DED47ED}" srcId="{6981716F-86E0-4650-A7D5-71FA188A61C1}" destId="{1C598FB3-F33B-49CC-82EB-00F72A9A5A1F}" srcOrd="7" destOrd="0" parTransId="{7165366E-1B24-4CB4-81A5-5ADBD6FC1102}" sibTransId="{B7208FBC-76EB-4784-AFFC-A4EE6D029DA2}"/>
    <dgm:cxn modelId="{C7CC28B7-C15F-4A54-9530-FEA4B85D4548}" srcId="{6981716F-86E0-4650-A7D5-71FA188A61C1}" destId="{5C6561AA-DC21-4BE7-BE2F-0030AE0F44D6}" srcOrd="0" destOrd="0" parTransId="{B208F31F-43C6-4DC2-80C0-E0968CE57D69}" sibTransId="{57990EE8-1ECF-43CB-9C21-BED28774142D}"/>
    <dgm:cxn modelId="{3A3066B8-7DAD-4EEC-B5A4-0DEDEF707C75}" srcId="{6981716F-86E0-4650-A7D5-71FA188A61C1}" destId="{83E3BC39-D415-474F-8759-CAAFF32302E4}" srcOrd="6" destOrd="0" parTransId="{A57824BE-B4F4-4429-997E-E68A1C195816}" sibTransId="{0A857910-9486-497F-AE58-1BCF65A226E8}"/>
    <dgm:cxn modelId="{4D873FC1-B91D-493B-8E43-E4D41DA4120B}" type="presOf" srcId="{83E3BC39-D415-474F-8759-CAAFF32302E4}" destId="{1CE53E8A-2150-40C6-9879-B3F0B0E3C9E0}" srcOrd="0" destOrd="6" presId="urn:microsoft.com/office/officeart/2005/8/layout/vList5"/>
    <dgm:cxn modelId="{16BA90C1-896D-417B-9E65-16A488BB7D53}" type="presOf" srcId="{CBCA3676-362C-4A89-99B8-D685C0C9A2B8}" destId="{1CE53E8A-2150-40C6-9879-B3F0B0E3C9E0}" srcOrd="0" destOrd="1" presId="urn:microsoft.com/office/officeart/2005/8/layout/vList5"/>
    <dgm:cxn modelId="{8AE8C5D5-8BE6-4604-B7DA-39FDA706175C}" type="presOf" srcId="{DE2E06D9-74AA-4C40-AA15-00B0DE350B84}" destId="{1CE53E8A-2150-40C6-9879-B3F0B0E3C9E0}" srcOrd="0" destOrd="5" presId="urn:microsoft.com/office/officeart/2005/8/layout/vList5"/>
    <dgm:cxn modelId="{018710EE-277D-4439-BEAB-20C692FCA127}" srcId="{6981716F-86E0-4650-A7D5-71FA188A61C1}" destId="{DE2E06D9-74AA-4C40-AA15-00B0DE350B84}" srcOrd="5" destOrd="0" parTransId="{204A926A-2006-4E1F-904D-139DFC5F4539}" sibTransId="{7968FC28-D768-4A33-88A9-748D430AED89}"/>
    <dgm:cxn modelId="{02E17255-21CB-4D9B-AE2E-6C3795544A40}" type="presParOf" srcId="{E000DB56-F993-41C4-9C45-4263AE1676D2}" destId="{1C892778-C58C-4D96-8142-9A556D983E85}" srcOrd="0" destOrd="0" presId="urn:microsoft.com/office/officeart/2005/8/layout/vList5"/>
    <dgm:cxn modelId="{1AA9DAF5-843C-4C13-BF7C-A8C3671A593F}" type="presParOf" srcId="{1C892778-C58C-4D96-8142-9A556D983E85}" destId="{7C64F362-4BB1-46FF-8C77-EED0DEF27C18}" srcOrd="0" destOrd="0" presId="urn:microsoft.com/office/officeart/2005/8/layout/vList5"/>
    <dgm:cxn modelId="{3FC39C61-1BAD-4620-AD6C-47F7B4E9D06D}" type="presParOf" srcId="{1C892778-C58C-4D96-8142-9A556D983E85}" destId="{1CE53E8A-2150-40C6-9879-B3F0B0E3C9E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4FA29A-796A-4E5D-AD2E-901906118DBE}"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en-IN"/>
        </a:p>
      </dgm:t>
    </dgm:pt>
    <dgm:pt modelId="{11D124E2-A8BD-4B02-95BC-C833EB5422FE}">
      <dgm:prSet phldrT="[Text]" custT="1"/>
      <dgm:spPr/>
      <dgm:t>
        <a:bodyPr/>
        <a:lstStyle/>
        <a:p>
          <a:r>
            <a:rPr lang="en-US" sz="2000" dirty="0">
              <a:solidFill>
                <a:schemeClr val="bg1"/>
              </a:solidFill>
            </a:rPr>
            <a:t>1</a:t>
          </a:r>
          <a:endParaRPr lang="en-IN" sz="2000" dirty="0">
            <a:solidFill>
              <a:schemeClr val="bg1"/>
            </a:solidFill>
          </a:endParaRPr>
        </a:p>
      </dgm:t>
    </dgm:pt>
    <dgm:pt modelId="{B9DE614A-CB1A-4458-87B7-D804E347C668}" type="parTrans" cxnId="{4223335D-5C9C-4454-A034-03ADE342B19F}">
      <dgm:prSet/>
      <dgm:spPr/>
      <dgm:t>
        <a:bodyPr/>
        <a:lstStyle/>
        <a:p>
          <a:endParaRPr lang="en-IN">
            <a:solidFill>
              <a:sysClr val="windowText" lastClr="000000"/>
            </a:solidFill>
          </a:endParaRPr>
        </a:p>
      </dgm:t>
    </dgm:pt>
    <dgm:pt modelId="{C2865EA7-73D4-49C9-82B9-D3A2B38846FF}" type="sibTrans" cxnId="{4223335D-5C9C-4454-A034-03ADE342B19F}">
      <dgm:prSet/>
      <dgm:spPr/>
      <dgm:t>
        <a:bodyPr/>
        <a:lstStyle/>
        <a:p>
          <a:endParaRPr lang="en-IN">
            <a:solidFill>
              <a:sysClr val="windowText" lastClr="000000"/>
            </a:solidFill>
          </a:endParaRPr>
        </a:p>
      </dgm:t>
    </dgm:pt>
    <dgm:pt modelId="{187E2D3B-50E4-46B4-92C4-FE33296F9214}">
      <dgm:prSet phldrT="[Text]">
        <dgm:style>
          <a:lnRef idx="1">
            <a:schemeClr val="accent4"/>
          </a:lnRef>
          <a:fillRef idx="2">
            <a:schemeClr val="accent4"/>
          </a:fillRef>
          <a:effectRef idx="1">
            <a:schemeClr val="accent4"/>
          </a:effectRef>
          <a:fontRef idx="minor">
            <a:schemeClr val="dk1"/>
          </a:fontRef>
        </dgm:style>
      </dgm:prSet>
      <dgm:spPr>
        <a:solidFill>
          <a:schemeClr val="accent4">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ysClr val="windowText" lastClr="000000"/>
              </a:solidFill>
              <a:latin typeface="Times New Roman" panose="02020603050405020304" pitchFamily="18" charset="0"/>
              <a:cs typeface="Times New Roman" panose="02020603050405020304" pitchFamily="18" charset="0"/>
            </a:rPr>
            <a:t>Apply the mathematics, science and engineering principles to understand the environmental issues and challenges</a:t>
          </a:r>
          <a:endParaRPr lang="en-IN" dirty="0">
            <a:solidFill>
              <a:sysClr val="windowText" lastClr="000000"/>
            </a:solidFill>
          </a:endParaRPr>
        </a:p>
      </dgm:t>
    </dgm:pt>
    <dgm:pt modelId="{4732C188-EA30-456F-9FFC-94659A5F26D7}" type="parTrans" cxnId="{B35ED425-C74F-4734-802D-84CB914777FC}">
      <dgm:prSet/>
      <dgm:spPr/>
      <dgm:t>
        <a:bodyPr/>
        <a:lstStyle/>
        <a:p>
          <a:endParaRPr lang="en-IN">
            <a:solidFill>
              <a:sysClr val="windowText" lastClr="000000"/>
            </a:solidFill>
          </a:endParaRPr>
        </a:p>
      </dgm:t>
    </dgm:pt>
    <dgm:pt modelId="{08CC56BF-AB29-4AC8-B7C0-ADEB868EA1B9}" type="sibTrans" cxnId="{B35ED425-C74F-4734-802D-84CB914777FC}">
      <dgm:prSet/>
      <dgm:spPr/>
      <dgm:t>
        <a:bodyPr/>
        <a:lstStyle/>
        <a:p>
          <a:endParaRPr lang="en-IN">
            <a:solidFill>
              <a:sysClr val="windowText" lastClr="000000"/>
            </a:solidFill>
          </a:endParaRPr>
        </a:p>
      </dgm:t>
    </dgm:pt>
    <dgm:pt modelId="{0B1163E6-DF48-4C90-AC8D-3DDA7C444938}">
      <dgm:prSet phldrT="[Text]" custT="1"/>
      <dgm:spPr/>
      <dgm:t>
        <a:bodyPr/>
        <a:lstStyle/>
        <a:p>
          <a:r>
            <a:rPr lang="en-US" sz="2000" dirty="0">
              <a:solidFill>
                <a:schemeClr val="bg1"/>
              </a:solidFill>
            </a:rPr>
            <a:t>2</a:t>
          </a:r>
          <a:endParaRPr lang="en-IN" sz="2000" dirty="0">
            <a:solidFill>
              <a:schemeClr val="bg1"/>
            </a:solidFill>
          </a:endParaRPr>
        </a:p>
      </dgm:t>
    </dgm:pt>
    <dgm:pt modelId="{FB377385-68FF-47B6-9B4F-D32B424AC4B7}" type="parTrans" cxnId="{39F7CA3C-9753-4208-9F1C-D0FA4A03F912}">
      <dgm:prSet/>
      <dgm:spPr/>
      <dgm:t>
        <a:bodyPr/>
        <a:lstStyle/>
        <a:p>
          <a:endParaRPr lang="en-IN">
            <a:solidFill>
              <a:sysClr val="windowText" lastClr="000000"/>
            </a:solidFill>
          </a:endParaRPr>
        </a:p>
      </dgm:t>
    </dgm:pt>
    <dgm:pt modelId="{838D4C81-AC6A-4B4C-B860-E690602D6571}" type="sibTrans" cxnId="{39F7CA3C-9753-4208-9F1C-D0FA4A03F912}">
      <dgm:prSet/>
      <dgm:spPr/>
      <dgm:t>
        <a:bodyPr/>
        <a:lstStyle/>
        <a:p>
          <a:endParaRPr lang="en-IN">
            <a:solidFill>
              <a:sysClr val="windowText" lastClr="000000"/>
            </a:solidFill>
          </a:endParaRPr>
        </a:p>
      </dgm:t>
    </dgm:pt>
    <dgm:pt modelId="{E064768F-5E0E-4AD5-8E5B-A628BCF72428}">
      <dgm:prSet phldrT="[Text]"/>
      <dgm:spPr>
        <a:solidFill>
          <a:schemeClr val="accent4">
            <a:lumMod val="40000"/>
            <a:lumOff val="60000"/>
            <a:alpha val="90000"/>
          </a:schemeClr>
        </a:solidFill>
        <a:ln>
          <a:solidFill>
            <a:schemeClr val="tx1"/>
          </a:solidFill>
        </a:ln>
      </dgm:spPr>
      <dgm:t>
        <a:bodyPr/>
        <a:lstStyle/>
        <a:p>
          <a:r>
            <a:rPr lang="en-US" b="1" dirty="0">
              <a:solidFill>
                <a:sysClr val="windowText" lastClr="000000"/>
              </a:solidFill>
              <a:latin typeface="Times New Roman" panose="02020603050405020304" pitchFamily="18" charset="0"/>
              <a:cs typeface="Times New Roman" panose="02020603050405020304" pitchFamily="18" charset="0"/>
            </a:rPr>
            <a:t>Understand, identify, formulate and solve various environmental engineering problems.</a:t>
          </a:r>
          <a:endParaRPr lang="en-IN" dirty="0">
            <a:solidFill>
              <a:sysClr val="windowText" lastClr="000000"/>
            </a:solidFill>
          </a:endParaRPr>
        </a:p>
      </dgm:t>
    </dgm:pt>
    <dgm:pt modelId="{9B11E6E7-024D-43AA-BFEF-8ED08B3F5B11}" type="parTrans" cxnId="{822080E9-53AE-4C1E-8FF7-3E4C10604334}">
      <dgm:prSet/>
      <dgm:spPr/>
      <dgm:t>
        <a:bodyPr/>
        <a:lstStyle/>
        <a:p>
          <a:endParaRPr lang="en-IN">
            <a:solidFill>
              <a:sysClr val="windowText" lastClr="000000"/>
            </a:solidFill>
          </a:endParaRPr>
        </a:p>
      </dgm:t>
    </dgm:pt>
    <dgm:pt modelId="{39908A4F-D3B7-447A-9297-4D1B9CC3FD22}" type="sibTrans" cxnId="{822080E9-53AE-4C1E-8FF7-3E4C10604334}">
      <dgm:prSet/>
      <dgm:spPr/>
      <dgm:t>
        <a:bodyPr/>
        <a:lstStyle/>
        <a:p>
          <a:endParaRPr lang="en-IN">
            <a:solidFill>
              <a:sysClr val="windowText" lastClr="000000"/>
            </a:solidFill>
          </a:endParaRPr>
        </a:p>
      </dgm:t>
    </dgm:pt>
    <dgm:pt modelId="{87E0295F-03AD-4746-AA3B-74928BC77AB9}">
      <dgm:prSet phldrT="[Text]" custT="1"/>
      <dgm:spPr/>
      <dgm:t>
        <a:bodyPr/>
        <a:lstStyle/>
        <a:p>
          <a:r>
            <a:rPr lang="en-US" sz="2000" dirty="0">
              <a:solidFill>
                <a:schemeClr val="bg1"/>
              </a:solidFill>
            </a:rPr>
            <a:t>3</a:t>
          </a:r>
          <a:endParaRPr lang="en-IN" sz="2000" dirty="0">
            <a:solidFill>
              <a:schemeClr val="bg1"/>
            </a:solidFill>
          </a:endParaRPr>
        </a:p>
      </dgm:t>
    </dgm:pt>
    <dgm:pt modelId="{AEB8DEF4-41DF-4DDB-BADC-420BC2B5A17A}" type="parTrans" cxnId="{6BF2D0AF-1837-4F65-A96B-9E8EF05B1E6E}">
      <dgm:prSet/>
      <dgm:spPr/>
      <dgm:t>
        <a:bodyPr/>
        <a:lstStyle/>
        <a:p>
          <a:endParaRPr lang="en-IN">
            <a:solidFill>
              <a:sysClr val="windowText" lastClr="000000"/>
            </a:solidFill>
          </a:endParaRPr>
        </a:p>
      </dgm:t>
    </dgm:pt>
    <dgm:pt modelId="{B16596FB-6211-49CC-8F29-2FE3A6E8069C}" type="sibTrans" cxnId="{6BF2D0AF-1837-4F65-A96B-9E8EF05B1E6E}">
      <dgm:prSet/>
      <dgm:spPr/>
      <dgm:t>
        <a:bodyPr/>
        <a:lstStyle/>
        <a:p>
          <a:endParaRPr lang="en-IN">
            <a:solidFill>
              <a:sysClr val="windowText" lastClr="000000"/>
            </a:solidFill>
          </a:endParaRPr>
        </a:p>
      </dgm:t>
    </dgm:pt>
    <dgm:pt modelId="{A8229BE6-163A-4050-A1B5-C03F4DCD0EE9}">
      <dgm:prSet phldrT="[Text]"/>
      <dgm:spPr>
        <a:solidFill>
          <a:schemeClr val="accent4">
            <a:lumMod val="20000"/>
            <a:lumOff val="80000"/>
            <a:alpha val="90000"/>
          </a:schemeClr>
        </a:solidFill>
        <a:ln>
          <a:solidFill>
            <a:schemeClr val="tx1"/>
          </a:solidFill>
        </a:ln>
      </dgm:spPr>
      <dgm:t>
        <a:bodyPr/>
        <a:lstStyle/>
        <a:p>
          <a:r>
            <a:rPr lang="en-US" b="1" dirty="0">
              <a:solidFill>
                <a:sysClr val="windowText" lastClr="000000"/>
              </a:solidFill>
              <a:latin typeface="Times New Roman" panose="02020603050405020304" pitchFamily="18" charset="0"/>
              <a:cs typeface="Times New Roman" panose="02020603050405020304" pitchFamily="18" charset="0"/>
            </a:rPr>
            <a:t>Understand and assess the impact of engineering projects and solutions on the environment and society. </a:t>
          </a:r>
          <a:endParaRPr lang="en-IN" dirty="0">
            <a:solidFill>
              <a:sysClr val="windowText" lastClr="000000"/>
            </a:solidFill>
          </a:endParaRPr>
        </a:p>
      </dgm:t>
    </dgm:pt>
    <dgm:pt modelId="{C83CE02F-BEDB-476D-A662-AC9297A7BD9D}" type="parTrans" cxnId="{6CC1FEA4-7D35-4F8D-AF7B-C0272967C4D2}">
      <dgm:prSet/>
      <dgm:spPr/>
      <dgm:t>
        <a:bodyPr/>
        <a:lstStyle/>
        <a:p>
          <a:endParaRPr lang="en-IN">
            <a:solidFill>
              <a:sysClr val="windowText" lastClr="000000"/>
            </a:solidFill>
          </a:endParaRPr>
        </a:p>
      </dgm:t>
    </dgm:pt>
    <dgm:pt modelId="{42FECF0F-A92C-4281-B86B-E0D6239A7436}" type="sibTrans" cxnId="{6CC1FEA4-7D35-4F8D-AF7B-C0272967C4D2}">
      <dgm:prSet/>
      <dgm:spPr/>
      <dgm:t>
        <a:bodyPr/>
        <a:lstStyle/>
        <a:p>
          <a:endParaRPr lang="en-IN">
            <a:solidFill>
              <a:sysClr val="windowText" lastClr="000000"/>
            </a:solidFill>
          </a:endParaRPr>
        </a:p>
      </dgm:t>
    </dgm:pt>
    <dgm:pt modelId="{2338F69E-01D5-45FF-8062-00514C6ED586}">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4</a:t>
          </a:r>
        </a:p>
      </dgm:t>
    </dgm:pt>
    <dgm:pt modelId="{9D72295B-EA2B-434F-B92D-D0D0D83BF7F3}" type="parTrans" cxnId="{3E201CEA-7069-4BA8-8499-7C49C904CF7E}">
      <dgm:prSet/>
      <dgm:spPr/>
      <dgm:t>
        <a:bodyPr/>
        <a:lstStyle/>
        <a:p>
          <a:endParaRPr lang="en-IN">
            <a:solidFill>
              <a:sysClr val="windowText" lastClr="000000"/>
            </a:solidFill>
          </a:endParaRPr>
        </a:p>
      </dgm:t>
    </dgm:pt>
    <dgm:pt modelId="{E1763E8F-2BAD-4C01-8348-26EA9F4213B0}" type="sibTrans" cxnId="{3E201CEA-7069-4BA8-8499-7C49C904CF7E}">
      <dgm:prSet/>
      <dgm:spPr/>
      <dgm:t>
        <a:bodyPr/>
        <a:lstStyle/>
        <a:p>
          <a:endParaRPr lang="en-IN">
            <a:solidFill>
              <a:sysClr val="windowText" lastClr="000000"/>
            </a:solidFill>
          </a:endParaRPr>
        </a:p>
      </dgm:t>
    </dgm:pt>
    <dgm:pt modelId="{63C2D8DA-5E46-466A-B61E-7114F2077475}">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5</a:t>
          </a:r>
        </a:p>
      </dgm:t>
    </dgm:pt>
    <dgm:pt modelId="{FA73C98C-A263-48E4-AA16-D7CBCC024BBE}" type="parTrans" cxnId="{C7841096-4EA9-46F1-8725-18E388C1B243}">
      <dgm:prSet/>
      <dgm:spPr/>
      <dgm:t>
        <a:bodyPr/>
        <a:lstStyle/>
        <a:p>
          <a:endParaRPr lang="en-IN">
            <a:solidFill>
              <a:sysClr val="windowText" lastClr="000000"/>
            </a:solidFill>
          </a:endParaRPr>
        </a:p>
      </dgm:t>
    </dgm:pt>
    <dgm:pt modelId="{93FC0532-3009-4F8A-B5FE-EDFA1DDABA86}" type="sibTrans" cxnId="{C7841096-4EA9-46F1-8725-18E388C1B243}">
      <dgm:prSet/>
      <dgm:spPr/>
      <dgm:t>
        <a:bodyPr/>
        <a:lstStyle/>
        <a:p>
          <a:endParaRPr lang="en-IN">
            <a:solidFill>
              <a:sysClr val="windowText" lastClr="000000"/>
            </a:solidFill>
          </a:endParaRPr>
        </a:p>
      </dgm:t>
    </dgm:pt>
    <dgm:pt modelId="{6569F1A1-B098-4275-AC06-1C931AA727F6}">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6</a:t>
          </a:r>
        </a:p>
      </dgm:t>
    </dgm:pt>
    <dgm:pt modelId="{D514D49C-0DF8-4ACF-8D35-2912B589C35E}" type="parTrans" cxnId="{BC709D5E-A4F5-41CA-BC16-5BBDA0985150}">
      <dgm:prSet/>
      <dgm:spPr/>
      <dgm:t>
        <a:bodyPr/>
        <a:lstStyle/>
        <a:p>
          <a:endParaRPr lang="en-IN">
            <a:solidFill>
              <a:sysClr val="windowText" lastClr="000000"/>
            </a:solidFill>
          </a:endParaRPr>
        </a:p>
      </dgm:t>
    </dgm:pt>
    <dgm:pt modelId="{FD9DC110-251F-43B1-AF98-F6C7502C171A}" type="sibTrans" cxnId="{BC709D5E-A4F5-41CA-BC16-5BBDA0985150}">
      <dgm:prSet/>
      <dgm:spPr/>
      <dgm:t>
        <a:bodyPr/>
        <a:lstStyle/>
        <a:p>
          <a:endParaRPr lang="en-IN">
            <a:solidFill>
              <a:sysClr val="windowText" lastClr="000000"/>
            </a:solidFill>
          </a:endParaRPr>
        </a:p>
      </dgm:t>
    </dgm:pt>
    <dgm:pt modelId="{31C4D24E-2DF2-44ED-889F-D818B3BE1E4A}">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7</a:t>
          </a:r>
        </a:p>
      </dgm:t>
    </dgm:pt>
    <dgm:pt modelId="{18CFDEE0-2DF4-43E9-B43C-0779A11C5EF4}" type="parTrans" cxnId="{FA0EE541-9A93-43CE-BD2A-CCAA700EF209}">
      <dgm:prSet/>
      <dgm:spPr/>
      <dgm:t>
        <a:bodyPr/>
        <a:lstStyle/>
        <a:p>
          <a:endParaRPr lang="en-IN">
            <a:solidFill>
              <a:sysClr val="windowText" lastClr="000000"/>
            </a:solidFill>
          </a:endParaRPr>
        </a:p>
      </dgm:t>
    </dgm:pt>
    <dgm:pt modelId="{68B4F657-777D-4BB0-B737-E950A85685F6}" type="sibTrans" cxnId="{FA0EE541-9A93-43CE-BD2A-CCAA700EF209}">
      <dgm:prSet/>
      <dgm:spPr/>
      <dgm:t>
        <a:bodyPr/>
        <a:lstStyle/>
        <a:p>
          <a:endParaRPr lang="en-IN">
            <a:solidFill>
              <a:sysClr val="windowText" lastClr="000000"/>
            </a:solidFill>
          </a:endParaRPr>
        </a:p>
      </dgm:t>
    </dgm:pt>
    <dgm:pt modelId="{F40D7FE3-1389-40A5-9160-BCB7C4EB5E99}">
      <dgm:prSet/>
      <dgm:spPr>
        <a:solidFill>
          <a:schemeClr val="accent1">
            <a:lumMod val="20000"/>
            <a:lumOff val="80000"/>
            <a:alpha val="90000"/>
          </a:schemeClr>
        </a:solidFill>
        <a:ln>
          <a:solidFill>
            <a:schemeClr val="tx1"/>
          </a:solidFill>
        </a:ln>
      </dgm:spPr>
      <dgm:t>
        <a:bodyPr/>
        <a:lstStyle/>
        <a:p>
          <a:r>
            <a:rPr lang="en-US" b="1" dirty="0">
              <a:solidFill>
                <a:sysClr val="windowText" lastClr="000000"/>
              </a:solidFill>
              <a:latin typeface="Times New Roman" panose="02020603050405020304" pitchFamily="18" charset="0"/>
              <a:cs typeface="Times New Roman" panose="02020603050405020304" pitchFamily="18" charset="0"/>
            </a:rPr>
            <a:t>Modelling environmental systems using modern tools and techniques</a:t>
          </a:r>
          <a:endParaRPr lang="en-IN" dirty="0">
            <a:solidFill>
              <a:sysClr val="windowText" lastClr="000000"/>
            </a:solidFill>
          </a:endParaRPr>
        </a:p>
      </dgm:t>
    </dgm:pt>
    <dgm:pt modelId="{E9F6CE69-A174-4B0D-BE6C-C1CF465EF40C}" type="parTrans" cxnId="{6D382290-AFC3-4749-9DE6-E4669841BCC8}">
      <dgm:prSet/>
      <dgm:spPr/>
      <dgm:t>
        <a:bodyPr/>
        <a:lstStyle/>
        <a:p>
          <a:endParaRPr lang="en-IN">
            <a:solidFill>
              <a:sysClr val="windowText" lastClr="000000"/>
            </a:solidFill>
          </a:endParaRPr>
        </a:p>
      </dgm:t>
    </dgm:pt>
    <dgm:pt modelId="{2A78A9D8-FC4C-4F4F-9DB9-450AF97A643A}" type="sibTrans" cxnId="{6D382290-AFC3-4749-9DE6-E4669841BCC8}">
      <dgm:prSet/>
      <dgm:spPr/>
      <dgm:t>
        <a:bodyPr/>
        <a:lstStyle/>
        <a:p>
          <a:endParaRPr lang="en-IN">
            <a:solidFill>
              <a:sysClr val="windowText" lastClr="000000"/>
            </a:solidFill>
          </a:endParaRPr>
        </a:p>
      </dgm:t>
    </dgm:pt>
    <dgm:pt modelId="{72B22DAC-8A99-4AD0-BD9E-D950CD420A05}">
      <dgm:prSet/>
      <dgm:spPr>
        <a:solidFill>
          <a:schemeClr val="accent1">
            <a:lumMod val="40000"/>
            <a:lumOff val="60000"/>
            <a:alpha val="90000"/>
          </a:schemeClr>
        </a:solidFill>
        <a:ln>
          <a:solidFill>
            <a:schemeClr val="tx1"/>
          </a:solidFill>
        </a:ln>
      </dgm:spPr>
      <dgm:t>
        <a:bodyPr/>
        <a:lstStyle/>
        <a:p>
          <a:r>
            <a:rPr lang="en-US" b="1">
              <a:solidFill>
                <a:sysClr val="windowText" lastClr="000000"/>
              </a:solidFill>
              <a:latin typeface="Times New Roman" panose="02020603050405020304" pitchFamily="18" charset="0"/>
              <a:cs typeface="Times New Roman" panose="02020603050405020304" pitchFamily="18" charset="0"/>
            </a:rPr>
            <a:t>Understanding the role of environmental management in infrastructure projects</a:t>
          </a:r>
          <a:endParaRPr lang="en-IN">
            <a:solidFill>
              <a:sysClr val="windowText" lastClr="000000"/>
            </a:solidFill>
          </a:endParaRPr>
        </a:p>
      </dgm:t>
    </dgm:pt>
    <dgm:pt modelId="{297DEA7F-16CD-45A6-951D-06083B2B97B1}" type="parTrans" cxnId="{5CEB6289-B0BE-4AF9-BF07-8A7F01A80BA5}">
      <dgm:prSet/>
      <dgm:spPr/>
      <dgm:t>
        <a:bodyPr/>
        <a:lstStyle/>
        <a:p>
          <a:endParaRPr lang="en-IN">
            <a:solidFill>
              <a:sysClr val="windowText" lastClr="000000"/>
            </a:solidFill>
          </a:endParaRPr>
        </a:p>
      </dgm:t>
    </dgm:pt>
    <dgm:pt modelId="{AD4F9D2E-7D77-4843-9360-8E18AF8E9A62}" type="sibTrans" cxnId="{5CEB6289-B0BE-4AF9-BF07-8A7F01A80BA5}">
      <dgm:prSet/>
      <dgm:spPr/>
      <dgm:t>
        <a:bodyPr/>
        <a:lstStyle/>
        <a:p>
          <a:endParaRPr lang="en-IN">
            <a:solidFill>
              <a:sysClr val="windowText" lastClr="000000"/>
            </a:solidFill>
          </a:endParaRPr>
        </a:p>
      </dgm:t>
    </dgm:pt>
    <dgm:pt modelId="{1BC6CA65-462A-45D0-885D-7045B7A8A0E3}">
      <dgm:prSet/>
      <dgm:spPr>
        <a:solidFill>
          <a:schemeClr val="accent1">
            <a:lumMod val="60000"/>
            <a:lumOff val="40000"/>
            <a:alpha val="90000"/>
          </a:schemeClr>
        </a:solidFill>
        <a:ln>
          <a:solidFill>
            <a:schemeClr val="tx1"/>
          </a:solidFill>
        </a:ln>
      </dgm:spPr>
      <dgm:t>
        <a:bodyPr/>
        <a:lstStyle/>
        <a:p>
          <a:r>
            <a:rPr lang="en-US" b="1">
              <a:solidFill>
                <a:sysClr val="windowText" lastClr="000000"/>
              </a:solidFill>
              <a:latin typeface="Times New Roman" panose="02020603050405020304" pitchFamily="18" charset="0"/>
              <a:cs typeface="Times New Roman" panose="02020603050405020304" pitchFamily="18" charset="0"/>
            </a:rPr>
            <a:t>Use modern engineering tools, software and equipment to analyze problems.</a:t>
          </a:r>
          <a:endParaRPr lang="en-IN">
            <a:solidFill>
              <a:sysClr val="windowText" lastClr="000000"/>
            </a:solidFill>
          </a:endParaRPr>
        </a:p>
      </dgm:t>
    </dgm:pt>
    <dgm:pt modelId="{C369850A-AA04-4ED4-8970-E5DAD99F2763}" type="parTrans" cxnId="{6ABAB22A-8309-4AE4-94B1-AA667876D87B}">
      <dgm:prSet/>
      <dgm:spPr/>
      <dgm:t>
        <a:bodyPr/>
        <a:lstStyle/>
        <a:p>
          <a:endParaRPr lang="en-IN">
            <a:solidFill>
              <a:sysClr val="windowText" lastClr="000000"/>
            </a:solidFill>
          </a:endParaRPr>
        </a:p>
      </dgm:t>
    </dgm:pt>
    <dgm:pt modelId="{D01A716F-3F67-43AD-B2D1-B860801B1799}" type="sibTrans" cxnId="{6ABAB22A-8309-4AE4-94B1-AA667876D87B}">
      <dgm:prSet/>
      <dgm:spPr/>
      <dgm:t>
        <a:bodyPr/>
        <a:lstStyle/>
        <a:p>
          <a:endParaRPr lang="en-IN">
            <a:solidFill>
              <a:sysClr val="windowText" lastClr="000000"/>
            </a:solidFill>
          </a:endParaRPr>
        </a:p>
      </dgm:t>
    </dgm:pt>
    <dgm:pt modelId="{8905E638-AB7B-447E-B092-B170FCF2D5B8}">
      <dgm:prSet/>
      <dgm:spPr>
        <a:solidFill>
          <a:schemeClr val="accent1">
            <a:lumMod val="60000"/>
            <a:lumOff val="40000"/>
            <a:alpha val="90000"/>
          </a:schemeClr>
        </a:solidFill>
        <a:ln>
          <a:solidFill>
            <a:schemeClr val="tx1"/>
          </a:solidFill>
        </a:ln>
      </dgm:spPr>
      <dgm:t>
        <a:bodyPr/>
        <a:lstStyle/>
        <a:p>
          <a:r>
            <a:rPr lang="en-US" b="1" dirty="0">
              <a:solidFill>
                <a:sysClr val="windowText" lastClr="000000"/>
              </a:solidFill>
              <a:latin typeface="Times New Roman" panose="02020603050405020304" pitchFamily="18" charset="0"/>
              <a:cs typeface="Times New Roman" panose="02020603050405020304" pitchFamily="18" charset="0"/>
            </a:rPr>
            <a:t>Design a system, component and/or process as per needs of the project with appropriate consideration for the environmental impact, public health and safety.</a:t>
          </a:r>
          <a:endParaRPr lang="en-IN" dirty="0">
            <a:solidFill>
              <a:sysClr val="windowText" lastClr="000000"/>
            </a:solidFill>
          </a:endParaRPr>
        </a:p>
      </dgm:t>
    </dgm:pt>
    <dgm:pt modelId="{A4D77F36-8C20-4A74-84C8-11E25626FD9C}" type="parTrans" cxnId="{C1C6A195-6263-41CB-9A7D-BDFD3DC17D6E}">
      <dgm:prSet/>
      <dgm:spPr/>
      <dgm:t>
        <a:bodyPr/>
        <a:lstStyle/>
        <a:p>
          <a:endParaRPr lang="en-IN">
            <a:solidFill>
              <a:sysClr val="windowText" lastClr="000000"/>
            </a:solidFill>
          </a:endParaRPr>
        </a:p>
      </dgm:t>
    </dgm:pt>
    <dgm:pt modelId="{991BB243-AD53-4ABF-821F-A7E749A7CD1B}" type="sibTrans" cxnId="{C1C6A195-6263-41CB-9A7D-BDFD3DC17D6E}">
      <dgm:prSet/>
      <dgm:spPr/>
      <dgm:t>
        <a:bodyPr/>
        <a:lstStyle/>
        <a:p>
          <a:endParaRPr lang="en-IN">
            <a:solidFill>
              <a:sysClr val="windowText" lastClr="000000"/>
            </a:solidFill>
          </a:endParaRPr>
        </a:p>
      </dgm:t>
    </dgm:pt>
    <dgm:pt modelId="{D613A947-AF70-4F99-992D-5CD5734D5D3A}" type="pres">
      <dgm:prSet presAssocID="{484FA29A-796A-4E5D-AD2E-901906118DBE}" presName="linearFlow" presStyleCnt="0">
        <dgm:presLayoutVars>
          <dgm:dir/>
          <dgm:animLvl val="lvl"/>
          <dgm:resizeHandles val="exact"/>
        </dgm:presLayoutVars>
      </dgm:prSet>
      <dgm:spPr/>
    </dgm:pt>
    <dgm:pt modelId="{A9E4C097-2C19-4A4B-909A-A7ED35B82D00}" type="pres">
      <dgm:prSet presAssocID="{11D124E2-A8BD-4B02-95BC-C833EB5422FE}" presName="composite" presStyleCnt="0"/>
      <dgm:spPr/>
    </dgm:pt>
    <dgm:pt modelId="{97A59671-D569-4A72-8B59-583060B509D8}" type="pres">
      <dgm:prSet presAssocID="{11D124E2-A8BD-4B02-95BC-C833EB5422FE}" presName="parentText" presStyleLbl="alignNode1" presStyleIdx="0" presStyleCnt="7">
        <dgm:presLayoutVars>
          <dgm:chMax val="1"/>
          <dgm:bulletEnabled val="1"/>
        </dgm:presLayoutVars>
      </dgm:prSet>
      <dgm:spPr/>
    </dgm:pt>
    <dgm:pt modelId="{8D906B83-2320-4419-8073-569AF303B4A0}" type="pres">
      <dgm:prSet presAssocID="{11D124E2-A8BD-4B02-95BC-C833EB5422FE}" presName="descendantText" presStyleLbl="alignAcc1" presStyleIdx="0" presStyleCnt="7" custLinFactNeighborX="-258" custLinFactNeighborY="-821">
        <dgm:presLayoutVars>
          <dgm:bulletEnabled val="1"/>
        </dgm:presLayoutVars>
      </dgm:prSet>
      <dgm:spPr/>
    </dgm:pt>
    <dgm:pt modelId="{DC06ABA6-B796-4715-88BB-E32FE078FEBE}" type="pres">
      <dgm:prSet presAssocID="{C2865EA7-73D4-49C9-82B9-D3A2B38846FF}" presName="sp" presStyleCnt="0"/>
      <dgm:spPr/>
    </dgm:pt>
    <dgm:pt modelId="{EAFFABB3-7585-47DB-925A-6949534079BB}" type="pres">
      <dgm:prSet presAssocID="{0B1163E6-DF48-4C90-AC8D-3DDA7C444938}" presName="composite" presStyleCnt="0"/>
      <dgm:spPr/>
    </dgm:pt>
    <dgm:pt modelId="{A8741635-B379-441F-B693-449F1ECDA436}" type="pres">
      <dgm:prSet presAssocID="{0B1163E6-DF48-4C90-AC8D-3DDA7C444938}" presName="parentText" presStyleLbl="alignNode1" presStyleIdx="1" presStyleCnt="7">
        <dgm:presLayoutVars>
          <dgm:chMax val="1"/>
          <dgm:bulletEnabled val="1"/>
        </dgm:presLayoutVars>
      </dgm:prSet>
      <dgm:spPr/>
    </dgm:pt>
    <dgm:pt modelId="{CBBEFAE4-E349-4EFB-9883-1F29D5DB3361}" type="pres">
      <dgm:prSet presAssocID="{0B1163E6-DF48-4C90-AC8D-3DDA7C444938}" presName="descendantText" presStyleLbl="alignAcc1" presStyleIdx="1" presStyleCnt="7">
        <dgm:presLayoutVars>
          <dgm:bulletEnabled val="1"/>
        </dgm:presLayoutVars>
      </dgm:prSet>
      <dgm:spPr/>
    </dgm:pt>
    <dgm:pt modelId="{E32DAE22-17B1-4B2D-83A6-179CCF5F35B2}" type="pres">
      <dgm:prSet presAssocID="{838D4C81-AC6A-4B4C-B860-E690602D6571}" presName="sp" presStyleCnt="0"/>
      <dgm:spPr/>
    </dgm:pt>
    <dgm:pt modelId="{FDE6D0EE-73A7-44FF-9127-E9B8AAC7C83E}" type="pres">
      <dgm:prSet presAssocID="{87E0295F-03AD-4746-AA3B-74928BC77AB9}" presName="composite" presStyleCnt="0"/>
      <dgm:spPr/>
    </dgm:pt>
    <dgm:pt modelId="{C3488089-48C7-4A69-BAAC-73A0A816881E}" type="pres">
      <dgm:prSet presAssocID="{87E0295F-03AD-4746-AA3B-74928BC77AB9}" presName="parentText" presStyleLbl="alignNode1" presStyleIdx="2" presStyleCnt="7">
        <dgm:presLayoutVars>
          <dgm:chMax val="1"/>
          <dgm:bulletEnabled val="1"/>
        </dgm:presLayoutVars>
      </dgm:prSet>
      <dgm:spPr/>
    </dgm:pt>
    <dgm:pt modelId="{DEE3B0B0-B624-47C6-B7DA-A6BBFD7295F0}" type="pres">
      <dgm:prSet presAssocID="{87E0295F-03AD-4746-AA3B-74928BC77AB9}" presName="descendantText" presStyleLbl="alignAcc1" presStyleIdx="2" presStyleCnt="7">
        <dgm:presLayoutVars>
          <dgm:bulletEnabled val="1"/>
        </dgm:presLayoutVars>
      </dgm:prSet>
      <dgm:spPr/>
    </dgm:pt>
    <dgm:pt modelId="{FEC43004-1ADD-4519-B793-07489FC27AAE}" type="pres">
      <dgm:prSet presAssocID="{B16596FB-6211-49CC-8F29-2FE3A6E8069C}" presName="sp" presStyleCnt="0"/>
      <dgm:spPr/>
    </dgm:pt>
    <dgm:pt modelId="{4FC340D2-D5D0-48FF-A4A9-BF71E72CAA61}" type="pres">
      <dgm:prSet presAssocID="{2338F69E-01D5-45FF-8062-00514C6ED586}" presName="composite" presStyleCnt="0"/>
      <dgm:spPr/>
    </dgm:pt>
    <dgm:pt modelId="{643C6CAA-021F-42BD-8797-DC5096F10D8E}" type="pres">
      <dgm:prSet presAssocID="{2338F69E-01D5-45FF-8062-00514C6ED586}" presName="parentText" presStyleLbl="alignNode1" presStyleIdx="3" presStyleCnt="7">
        <dgm:presLayoutVars>
          <dgm:chMax val="1"/>
          <dgm:bulletEnabled val="1"/>
        </dgm:presLayoutVars>
      </dgm:prSet>
      <dgm:spPr/>
    </dgm:pt>
    <dgm:pt modelId="{87B5079C-588D-4F5D-9872-457ECBCCD103}" type="pres">
      <dgm:prSet presAssocID="{2338F69E-01D5-45FF-8062-00514C6ED586}" presName="descendantText" presStyleLbl="alignAcc1" presStyleIdx="3" presStyleCnt="7" custLinFactNeighborY="5746">
        <dgm:presLayoutVars>
          <dgm:bulletEnabled val="1"/>
        </dgm:presLayoutVars>
      </dgm:prSet>
      <dgm:spPr/>
    </dgm:pt>
    <dgm:pt modelId="{0C578D8C-BA91-487A-8E92-B85EB26B1622}" type="pres">
      <dgm:prSet presAssocID="{E1763E8F-2BAD-4C01-8348-26EA9F4213B0}" presName="sp" presStyleCnt="0"/>
      <dgm:spPr/>
    </dgm:pt>
    <dgm:pt modelId="{5680EB96-DA5F-4200-9009-AF78C5A6EE3B}" type="pres">
      <dgm:prSet presAssocID="{63C2D8DA-5E46-466A-B61E-7114F2077475}" presName="composite" presStyleCnt="0"/>
      <dgm:spPr/>
    </dgm:pt>
    <dgm:pt modelId="{D2B24E83-FE2E-4104-9194-C8B20F3A4FFD}" type="pres">
      <dgm:prSet presAssocID="{63C2D8DA-5E46-466A-B61E-7114F2077475}" presName="parentText" presStyleLbl="alignNode1" presStyleIdx="4" presStyleCnt="7">
        <dgm:presLayoutVars>
          <dgm:chMax val="1"/>
          <dgm:bulletEnabled val="1"/>
        </dgm:presLayoutVars>
      </dgm:prSet>
      <dgm:spPr/>
    </dgm:pt>
    <dgm:pt modelId="{2CE0C766-A64D-464A-B53E-6757E9614973}" type="pres">
      <dgm:prSet presAssocID="{63C2D8DA-5E46-466A-B61E-7114F2077475}" presName="descendantText" presStyleLbl="alignAcc1" presStyleIdx="4" presStyleCnt="7">
        <dgm:presLayoutVars>
          <dgm:bulletEnabled val="1"/>
        </dgm:presLayoutVars>
      </dgm:prSet>
      <dgm:spPr/>
    </dgm:pt>
    <dgm:pt modelId="{120F6C93-A2A2-4FFA-92FB-967CA5956C1C}" type="pres">
      <dgm:prSet presAssocID="{93FC0532-3009-4F8A-B5FE-EDFA1DDABA86}" presName="sp" presStyleCnt="0"/>
      <dgm:spPr/>
    </dgm:pt>
    <dgm:pt modelId="{8DD9F6C4-74DD-4F86-B74D-2447F87F011B}" type="pres">
      <dgm:prSet presAssocID="{6569F1A1-B098-4275-AC06-1C931AA727F6}" presName="composite" presStyleCnt="0"/>
      <dgm:spPr/>
    </dgm:pt>
    <dgm:pt modelId="{6CD62D29-E2D3-4462-9221-097A7EA6826E}" type="pres">
      <dgm:prSet presAssocID="{6569F1A1-B098-4275-AC06-1C931AA727F6}" presName="parentText" presStyleLbl="alignNode1" presStyleIdx="5" presStyleCnt="7">
        <dgm:presLayoutVars>
          <dgm:chMax val="1"/>
          <dgm:bulletEnabled val="1"/>
        </dgm:presLayoutVars>
      </dgm:prSet>
      <dgm:spPr/>
    </dgm:pt>
    <dgm:pt modelId="{1F1FBD3A-25C9-41BF-8CD4-98177AF23F35}" type="pres">
      <dgm:prSet presAssocID="{6569F1A1-B098-4275-AC06-1C931AA727F6}" presName="descendantText" presStyleLbl="alignAcc1" presStyleIdx="5" presStyleCnt="7">
        <dgm:presLayoutVars>
          <dgm:bulletEnabled val="1"/>
        </dgm:presLayoutVars>
      </dgm:prSet>
      <dgm:spPr/>
    </dgm:pt>
    <dgm:pt modelId="{47EFD28B-234E-417B-A61F-FED15CE4415C}" type="pres">
      <dgm:prSet presAssocID="{FD9DC110-251F-43B1-AF98-F6C7502C171A}" presName="sp" presStyleCnt="0"/>
      <dgm:spPr/>
    </dgm:pt>
    <dgm:pt modelId="{0376162D-7FEA-42D9-9176-DC5B52ACC618}" type="pres">
      <dgm:prSet presAssocID="{31C4D24E-2DF2-44ED-889F-D818B3BE1E4A}" presName="composite" presStyleCnt="0"/>
      <dgm:spPr/>
    </dgm:pt>
    <dgm:pt modelId="{4D19CE63-43CE-4005-A9C5-BBFE71F06707}" type="pres">
      <dgm:prSet presAssocID="{31C4D24E-2DF2-44ED-889F-D818B3BE1E4A}" presName="parentText" presStyleLbl="alignNode1" presStyleIdx="6" presStyleCnt="7">
        <dgm:presLayoutVars>
          <dgm:chMax val="1"/>
          <dgm:bulletEnabled val="1"/>
        </dgm:presLayoutVars>
      </dgm:prSet>
      <dgm:spPr/>
    </dgm:pt>
    <dgm:pt modelId="{650B2D64-177F-49D2-829D-7DC3D8C3C308}" type="pres">
      <dgm:prSet presAssocID="{31C4D24E-2DF2-44ED-889F-D818B3BE1E4A}" presName="descendantText" presStyleLbl="alignAcc1" presStyleIdx="6" presStyleCnt="7">
        <dgm:presLayoutVars>
          <dgm:bulletEnabled val="1"/>
        </dgm:presLayoutVars>
      </dgm:prSet>
      <dgm:spPr/>
    </dgm:pt>
  </dgm:ptLst>
  <dgm:cxnLst>
    <dgm:cxn modelId="{0AF87602-D9BF-4D69-A7BD-61E20DB13671}" type="presOf" srcId="{72B22DAC-8A99-4AD0-BD9E-D950CD420A05}" destId="{2CE0C766-A64D-464A-B53E-6757E9614973}" srcOrd="0" destOrd="0" presId="urn:microsoft.com/office/officeart/2005/8/layout/chevron2"/>
    <dgm:cxn modelId="{A0F6E024-BA07-4A85-A68F-F77D18E2CD2C}" type="presOf" srcId="{87E0295F-03AD-4746-AA3B-74928BC77AB9}" destId="{C3488089-48C7-4A69-BAAC-73A0A816881E}" srcOrd="0" destOrd="0" presId="urn:microsoft.com/office/officeart/2005/8/layout/chevron2"/>
    <dgm:cxn modelId="{B35ED425-C74F-4734-802D-84CB914777FC}" srcId="{11D124E2-A8BD-4B02-95BC-C833EB5422FE}" destId="{187E2D3B-50E4-46B4-92C4-FE33296F9214}" srcOrd="0" destOrd="0" parTransId="{4732C188-EA30-456F-9FFC-94659A5F26D7}" sibTransId="{08CC56BF-AB29-4AC8-B7C0-ADEB868EA1B9}"/>
    <dgm:cxn modelId="{6ABAB22A-8309-4AE4-94B1-AA667876D87B}" srcId="{6569F1A1-B098-4275-AC06-1C931AA727F6}" destId="{1BC6CA65-462A-45D0-885D-7045B7A8A0E3}" srcOrd="0" destOrd="0" parTransId="{C369850A-AA04-4ED4-8970-E5DAD99F2763}" sibTransId="{D01A716F-3F67-43AD-B2D1-B860801B1799}"/>
    <dgm:cxn modelId="{F1C04F2F-CDEE-402C-BAB9-8E005F4ED20C}" type="presOf" srcId="{A8229BE6-163A-4050-A1B5-C03F4DCD0EE9}" destId="{DEE3B0B0-B624-47C6-B7DA-A6BBFD7295F0}" srcOrd="0" destOrd="0" presId="urn:microsoft.com/office/officeart/2005/8/layout/chevron2"/>
    <dgm:cxn modelId="{39F7CA3C-9753-4208-9F1C-D0FA4A03F912}" srcId="{484FA29A-796A-4E5D-AD2E-901906118DBE}" destId="{0B1163E6-DF48-4C90-AC8D-3DDA7C444938}" srcOrd="1" destOrd="0" parTransId="{FB377385-68FF-47B6-9B4F-D32B424AC4B7}" sibTransId="{838D4C81-AC6A-4B4C-B860-E690602D6571}"/>
    <dgm:cxn modelId="{4223335D-5C9C-4454-A034-03ADE342B19F}" srcId="{484FA29A-796A-4E5D-AD2E-901906118DBE}" destId="{11D124E2-A8BD-4B02-95BC-C833EB5422FE}" srcOrd="0" destOrd="0" parTransId="{B9DE614A-CB1A-4458-87B7-D804E347C668}" sibTransId="{C2865EA7-73D4-49C9-82B9-D3A2B38846FF}"/>
    <dgm:cxn modelId="{BC709D5E-A4F5-41CA-BC16-5BBDA0985150}" srcId="{484FA29A-796A-4E5D-AD2E-901906118DBE}" destId="{6569F1A1-B098-4275-AC06-1C931AA727F6}" srcOrd="5" destOrd="0" parTransId="{D514D49C-0DF8-4ACF-8D35-2912B589C35E}" sibTransId="{FD9DC110-251F-43B1-AF98-F6C7502C171A}"/>
    <dgm:cxn modelId="{5E106241-873D-43B1-87A4-1FD77740B551}" type="presOf" srcId="{187E2D3B-50E4-46B4-92C4-FE33296F9214}" destId="{8D906B83-2320-4419-8073-569AF303B4A0}" srcOrd="0" destOrd="0" presId="urn:microsoft.com/office/officeart/2005/8/layout/chevron2"/>
    <dgm:cxn modelId="{FA0EE541-9A93-43CE-BD2A-CCAA700EF209}" srcId="{484FA29A-796A-4E5D-AD2E-901906118DBE}" destId="{31C4D24E-2DF2-44ED-889F-D818B3BE1E4A}" srcOrd="6" destOrd="0" parTransId="{18CFDEE0-2DF4-43E9-B43C-0779A11C5EF4}" sibTransId="{68B4F657-777D-4BB0-B737-E950A85685F6}"/>
    <dgm:cxn modelId="{BAFA8E62-06FC-4D13-B832-35F4CA48F8B6}" type="presOf" srcId="{8905E638-AB7B-447E-B092-B170FCF2D5B8}" destId="{650B2D64-177F-49D2-829D-7DC3D8C3C308}" srcOrd="0" destOrd="0" presId="urn:microsoft.com/office/officeart/2005/8/layout/chevron2"/>
    <dgm:cxn modelId="{6487B042-5A97-45E9-9CDB-E8CE5D2EE85D}" type="presOf" srcId="{63C2D8DA-5E46-466A-B61E-7114F2077475}" destId="{D2B24E83-FE2E-4104-9194-C8B20F3A4FFD}" srcOrd="0" destOrd="0" presId="urn:microsoft.com/office/officeart/2005/8/layout/chevron2"/>
    <dgm:cxn modelId="{DEC7C462-96A8-495D-BA18-109A91AB1117}" type="presOf" srcId="{0B1163E6-DF48-4C90-AC8D-3DDA7C444938}" destId="{A8741635-B379-441F-B693-449F1ECDA436}" srcOrd="0" destOrd="0" presId="urn:microsoft.com/office/officeart/2005/8/layout/chevron2"/>
    <dgm:cxn modelId="{1F469B44-1AE3-4C06-9206-5A453731998A}" type="presOf" srcId="{6569F1A1-B098-4275-AC06-1C931AA727F6}" destId="{6CD62D29-E2D3-4462-9221-097A7EA6826E}" srcOrd="0" destOrd="0" presId="urn:microsoft.com/office/officeart/2005/8/layout/chevron2"/>
    <dgm:cxn modelId="{E9753346-0911-4FBE-9CF3-CF2A4FA9AE81}" type="presOf" srcId="{E064768F-5E0E-4AD5-8E5B-A628BCF72428}" destId="{CBBEFAE4-E349-4EFB-9883-1F29D5DB3361}" srcOrd="0" destOrd="0" presId="urn:microsoft.com/office/officeart/2005/8/layout/chevron2"/>
    <dgm:cxn modelId="{FCE76666-E874-4C28-8F80-819D256F9DC0}" type="presOf" srcId="{2338F69E-01D5-45FF-8062-00514C6ED586}" destId="{643C6CAA-021F-42BD-8797-DC5096F10D8E}" srcOrd="0" destOrd="0" presId="urn:microsoft.com/office/officeart/2005/8/layout/chevron2"/>
    <dgm:cxn modelId="{D3614048-EED5-4F5E-AD0F-14D3A46EA6C3}" type="presOf" srcId="{1BC6CA65-462A-45D0-885D-7045B7A8A0E3}" destId="{1F1FBD3A-25C9-41BF-8CD4-98177AF23F35}" srcOrd="0" destOrd="0" presId="urn:microsoft.com/office/officeart/2005/8/layout/chevron2"/>
    <dgm:cxn modelId="{54276D57-C3FF-4BF8-85B0-33DF23257C9E}" type="presOf" srcId="{11D124E2-A8BD-4B02-95BC-C833EB5422FE}" destId="{97A59671-D569-4A72-8B59-583060B509D8}" srcOrd="0" destOrd="0" presId="urn:microsoft.com/office/officeart/2005/8/layout/chevron2"/>
    <dgm:cxn modelId="{5CEB6289-B0BE-4AF9-BF07-8A7F01A80BA5}" srcId="{63C2D8DA-5E46-466A-B61E-7114F2077475}" destId="{72B22DAC-8A99-4AD0-BD9E-D950CD420A05}" srcOrd="0" destOrd="0" parTransId="{297DEA7F-16CD-45A6-951D-06083B2B97B1}" sibTransId="{AD4F9D2E-7D77-4843-9360-8E18AF8E9A62}"/>
    <dgm:cxn modelId="{BC75678C-F09B-4BF4-90FA-4762BAD5EE9D}" type="presOf" srcId="{31C4D24E-2DF2-44ED-889F-D818B3BE1E4A}" destId="{4D19CE63-43CE-4005-A9C5-BBFE71F06707}" srcOrd="0" destOrd="0" presId="urn:microsoft.com/office/officeart/2005/8/layout/chevron2"/>
    <dgm:cxn modelId="{6D382290-AFC3-4749-9DE6-E4669841BCC8}" srcId="{2338F69E-01D5-45FF-8062-00514C6ED586}" destId="{F40D7FE3-1389-40A5-9160-BCB7C4EB5E99}" srcOrd="0" destOrd="0" parTransId="{E9F6CE69-A174-4B0D-BE6C-C1CF465EF40C}" sibTransId="{2A78A9D8-FC4C-4F4F-9DB9-450AF97A643A}"/>
    <dgm:cxn modelId="{C1C6A195-6263-41CB-9A7D-BDFD3DC17D6E}" srcId="{31C4D24E-2DF2-44ED-889F-D818B3BE1E4A}" destId="{8905E638-AB7B-447E-B092-B170FCF2D5B8}" srcOrd="0" destOrd="0" parTransId="{A4D77F36-8C20-4A74-84C8-11E25626FD9C}" sibTransId="{991BB243-AD53-4ABF-821F-A7E749A7CD1B}"/>
    <dgm:cxn modelId="{C7841096-4EA9-46F1-8725-18E388C1B243}" srcId="{484FA29A-796A-4E5D-AD2E-901906118DBE}" destId="{63C2D8DA-5E46-466A-B61E-7114F2077475}" srcOrd="4" destOrd="0" parTransId="{FA73C98C-A263-48E4-AA16-D7CBCC024BBE}" sibTransId="{93FC0532-3009-4F8A-B5FE-EDFA1DDABA86}"/>
    <dgm:cxn modelId="{6CC1FEA4-7D35-4F8D-AF7B-C0272967C4D2}" srcId="{87E0295F-03AD-4746-AA3B-74928BC77AB9}" destId="{A8229BE6-163A-4050-A1B5-C03F4DCD0EE9}" srcOrd="0" destOrd="0" parTransId="{C83CE02F-BEDB-476D-A662-AC9297A7BD9D}" sibTransId="{42FECF0F-A92C-4281-B86B-E0D6239A7436}"/>
    <dgm:cxn modelId="{6BF2D0AF-1837-4F65-A96B-9E8EF05B1E6E}" srcId="{484FA29A-796A-4E5D-AD2E-901906118DBE}" destId="{87E0295F-03AD-4746-AA3B-74928BC77AB9}" srcOrd="2" destOrd="0" parTransId="{AEB8DEF4-41DF-4DDB-BADC-420BC2B5A17A}" sibTransId="{B16596FB-6211-49CC-8F29-2FE3A6E8069C}"/>
    <dgm:cxn modelId="{5E943EC2-BB32-49BE-845E-70FBFC6EC173}" type="presOf" srcId="{484FA29A-796A-4E5D-AD2E-901906118DBE}" destId="{D613A947-AF70-4F99-992D-5CD5734D5D3A}" srcOrd="0" destOrd="0" presId="urn:microsoft.com/office/officeart/2005/8/layout/chevron2"/>
    <dgm:cxn modelId="{8A8BD2E1-CB1D-4C5D-9826-70FF3402247B}" type="presOf" srcId="{F40D7FE3-1389-40A5-9160-BCB7C4EB5E99}" destId="{87B5079C-588D-4F5D-9872-457ECBCCD103}" srcOrd="0" destOrd="0" presId="urn:microsoft.com/office/officeart/2005/8/layout/chevron2"/>
    <dgm:cxn modelId="{822080E9-53AE-4C1E-8FF7-3E4C10604334}" srcId="{0B1163E6-DF48-4C90-AC8D-3DDA7C444938}" destId="{E064768F-5E0E-4AD5-8E5B-A628BCF72428}" srcOrd="0" destOrd="0" parTransId="{9B11E6E7-024D-43AA-BFEF-8ED08B3F5B11}" sibTransId="{39908A4F-D3B7-447A-9297-4D1B9CC3FD22}"/>
    <dgm:cxn modelId="{3E201CEA-7069-4BA8-8499-7C49C904CF7E}" srcId="{484FA29A-796A-4E5D-AD2E-901906118DBE}" destId="{2338F69E-01D5-45FF-8062-00514C6ED586}" srcOrd="3" destOrd="0" parTransId="{9D72295B-EA2B-434F-B92D-D0D0D83BF7F3}" sibTransId="{E1763E8F-2BAD-4C01-8348-26EA9F4213B0}"/>
    <dgm:cxn modelId="{13BE575F-6F0C-4D2D-9A79-09142B4CF8D8}" type="presParOf" srcId="{D613A947-AF70-4F99-992D-5CD5734D5D3A}" destId="{A9E4C097-2C19-4A4B-909A-A7ED35B82D00}" srcOrd="0" destOrd="0" presId="urn:microsoft.com/office/officeart/2005/8/layout/chevron2"/>
    <dgm:cxn modelId="{AF6ABFB8-3638-4991-9943-4B7323258CF2}" type="presParOf" srcId="{A9E4C097-2C19-4A4B-909A-A7ED35B82D00}" destId="{97A59671-D569-4A72-8B59-583060B509D8}" srcOrd="0" destOrd="0" presId="urn:microsoft.com/office/officeart/2005/8/layout/chevron2"/>
    <dgm:cxn modelId="{A340FA77-5B3A-478E-8996-44F211E41C80}" type="presParOf" srcId="{A9E4C097-2C19-4A4B-909A-A7ED35B82D00}" destId="{8D906B83-2320-4419-8073-569AF303B4A0}" srcOrd="1" destOrd="0" presId="urn:microsoft.com/office/officeart/2005/8/layout/chevron2"/>
    <dgm:cxn modelId="{C42DEE91-08FB-48B4-8A5C-D9F6136888FC}" type="presParOf" srcId="{D613A947-AF70-4F99-992D-5CD5734D5D3A}" destId="{DC06ABA6-B796-4715-88BB-E32FE078FEBE}" srcOrd="1" destOrd="0" presId="urn:microsoft.com/office/officeart/2005/8/layout/chevron2"/>
    <dgm:cxn modelId="{EFB2CDF3-B20E-4CE4-8821-1EE7CB295BCC}" type="presParOf" srcId="{D613A947-AF70-4F99-992D-5CD5734D5D3A}" destId="{EAFFABB3-7585-47DB-925A-6949534079BB}" srcOrd="2" destOrd="0" presId="urn:microsoft.com/office/officeart/2005/8/layout/chevron2"/>
    <dgm:cxn modelId="{6B1B51D5-2D50-445F-BD66-427E6BB54DA9}" type="presParOf" srcId="{EAFFABB3-7585-47DB-925A-6949534079BB}" destId="{A8741635-B379-441F-B693-449F1ECDA436}" srcOrd="0" destOrd="0" presId="urn:microsoft.com/office/officeart/2005/8/layout/chevron2"/>
    <dgm:cxn modelId="{82923464-6507-4A1E-8BDB-C7041A0D2A1F}" type="presParOf" srcId="{EAFFABB3-7585-47DB-925A-6949534079BB}" destId="{CBBEFAE4-E349-4EFB-9883-1F29D5DB3361}" srcOrd="1" destOrd="0" presId="urn:microsoft.com/office/officeart/2005/8/layout/chevron2"/>
    <dgm:cxn modelId="{EACE2F81-35F0-4167-B750-38E1D9CDB9BF}" type="presParOf" srcId="{D613A947-AF70-4F99-992D-5CD5734D5D3A}" destId="{E32DAE22-17B1-4B2D-83A6-179CCF5F35B2}" srcOrd="3" destOrd="0" presId="urn:microsoft.com/office/officeart/2005/8/layout/chevron2"/>
    <dgm:cxn modelId="{4E48C925-E124-47BC-9FF2-E89386D2A502}" type="presParOf" srcId="{D613A947-AF70-4F99-992D-5CD5734D5D3A}" destId="{FDE6D0EE-73A7-44FF-9127-E9B8AAC7C83E}" srcOrd="4" destOrd="0" presId="urn:microsoft.com/office/officeart/2005/8/layout/chevron2"/>
    <dgm:cxn modelId="{488CF142-F1C9-41C3-9739-FDE3ED040B8F}" type="presParOf" srcId="{FDE6D0EE-73A7-44FF-9127-E9B8AAC7C83E}" destId="{C3488089-48C7-4A69-BAAC-73A0A816881E}" srcOrd="0" destOrd="0" presId="urn:microsoft.com/office/officeart/2005/8/layout/chevron2"/>
    <dgm:cxn modelId="{4EA8AC8A-3DDF-43A0-A51A-CD7357031AD8}" type="presParOf" srcId="{FDE6D0EE-73A7-44FF-9127-E9B8AAC7C83E}" destId="{DEE3B0B0-B624-47C6-B7DA-A6BBFD7295F0}" srcOrd="1" destOrd="0" presId="urn:microsoft.com/office/officeart/2005/8/layout/chevron2"/>
    <dgm:cxn modelId="{D0320166-E21B-40CE-9F14-B6464E140B25}" type="presParOf" srcId="{D613A947-AF70-4F99-992D-5CD5734D5D3A}" destId="{FEC43004-1ADD-4519-B793-07489FC27AAE}" srcOrd="5" destOrd="0" presId="urn:microsoft.com/office/officeart/2005/8/layout/chevron2"/>
    <dgm:cxn modelId="{32190B4D-C656-4482-9879-44610DAA8C94}" type="presParOf" srcId="{D613A947-AF70-4F99-992D-5CD5734D5D3A}" destId="{4FC340D2-D5D0-48FF-A4A9-BF71E72CAA61}" srcOrd="6" destOrd="0" presId="urn:microsoft.com/office/officeart/2005/8/layout/chevron2"/>
    <dgm:cxn modelId="{A0190CBA-50EC-4C25-9EC5-F904AE912A74}" type="presParOf" srcId="{4FC340D2-D5D0-48FF-A4A9-BF71E72CAA61}" destId="{643C6CAA-021F-42BD-8797-DC5096F10D8E}" srcOrd="0" destOrd="0" presId="urn:microsoft.com/office/officeart/2005/8/layout/chevron2"/>
    <dgm:cxn modelId="{869A84B7-A2B0-4C76-B2B2-FAC99A3545D0}" type="presParOf" srcId="{4FC340D2-D5D0-48FF-A4A9-BF71E72CAA61}" destId="{87B5079C-588D-4F5D-9872-457ECBCCD103}" srcOrd="1" destOrd="0" presId="urn:microsoft.com/office/officeart/2005/8/layout/chevron2"/>
    <dgm:cxn modelId="{DEF9B466-A519-44AD-8F23-6E0FCA58CC24}" type="presParOf" srcId="{D613A947-AF70-4F99-992D-5CD5734D5D3A}" destId="{0C578D8C-BA91-487A-8E92-B85EB26B1622}" srcOrd="7" destOrd="0" presId="urn:microsoft.com/office/officeart/2005/8/layout/chevron2"/>
    <dgm:cxn modelId="{40F4AC05-B333-4494-90CA-97064B79C119}" type="presParOf" srcId="{D613A947-AF70-4F99-992D-5CD5734D5D3A}" destId="{5680EB96-DA5F-4200-9009-AF78C5A6EE3B}" srcOrd="8" destOrd="0" presId="urn:microsoft.com/office/officeart/2005/8/layout/chevron2"/>
    <dgm:cxn modelId="{EEA28DC0-842E-467C-94FB-4CFEC5C0382A}" type="presParOf" srcId="{5680EB96-DA5F-4200-9009-AF78C5A6EE3B}" destId="{D2B24E83-FE2E-4104-9194-C8B20F3A4FFD}" srcOrd="0" destOrd="0" presId="urn:microsoft.com/office/officeart/2005/8/layout/chevron2"/>
    <dgm:cxn modelId="{9A06E64A-47E2-427E-889C-4D77798A607F}" type="presParOf" srcId="{5680EB96-DA5F-4200-9009-AF78C5A6EE3B}" destId="{2CE0C766-A64D-464A-B53E-6757E9614973}" srcOrd="1" destOrd="0" presId="urn:microsoft.com/office/officeart/2005/8/layout/chevron2"/>
    <dgm:cxn modelId="{A8C6FF1B-4C28-48DD-B693-F3437AD1662C}" type="presParOf" srcId="{D613A947-AF70-4F99-992D-5CD5734D5D3A}" destId="{120F6C93-A2A2-4FFA-92FB-967CA5956C1C}" srcOrd="9" destOrd="0" presId="urn:microsoft.com/office/officeart/2005/8/layout/chevron2"/>
    <dgm:cxn modelId="{14BC52D2-38B0-46E3-8E43-0BB56ED350F9}" type="presParOf" srcId="{D613A947-AF70-4F99-992D-5CD5734D5D3A}" destId="{8DD9F6C4-74DD-4F86-B74D-2447F87F011B}" srcOrd="10" destOrd="0" presId="urn:microsoft.com/office/officeart/2005/8/layout/chevron2"/>
    <dgm:cxn modelId="{92356A4E-6AF6-4763-BD5A-4C9C9D622EB2}" type="presParOf" srcId="{8DD9F6C4-74DD-4F86-B74D-2447F87F011B}" destId="{6CD62D29-E2D3-4462-9221-097A7EA6826E}" srcOrd="0" destOrd="0" presId="urn:microsoft.com/office/officeart/2005/8/layout/chevron2"/>
    <dgm:cxn modelId="{F4DBE5B5-6D02-4F2D-8380-953C026C6655}" type="presParOf" srcId="{8DD9F6C4-74DD-4F86-B74D-2447F87F011B}" destId="{1F1FBD3A-25C9-41BF-8CD4-98177AF23F35}" srcOrd="1" destOrd="0" presId="urn:microsoft.com/office/officeart/2005/8/layout/chevron2"/>
    <dgm:cxn modelId="{CF70264A-782B-4333-8F35-26FE978340DF}" type="presParOf" srcId="{D613A947-AF70-4F99-992D-5CD5734D5D3A}" destId="{47EFD28B-234E-417B-A61F-FED15CE4415C}" srcOrd="11" destOrd="0" presId="urn:microsoft.com/office/officeart/2005/8/layout/chevron2"/>
    <dgm:cxn modelId="{392F4678-84D7-461C-A537-F29520C47716}" type="presParOf" srcId="{D613A947-AF70-4F99-992D-5CD5734D5D3A}" destId="{0376162D-7FEA-42D9-9176-DC5B52ACC618}" srcOrd="12" destOrd="0" presId="urn:microsoft.com/office/officeart/2005/8/layout/chevron2"/>
    <dgm:cxn modelId="{A2075F87-1154-40AD-80AC-00DA3149E163}" type="presParOf" srcId="{0376162D-7FEA-42D9-9176-DC5B52ACC618}" destId="{4D19CE63-43CE-4005-A9C5-BBFE71F06707}" srcOrd="0" destOrd="0" presId="urn:microsoft.com/office/officeart/2005/8/layout/chevron2"/>
    <dgm:cxn modelId="{8BE6C73F-8DA1-4E4B-8D41-74CD61B16DDB}" type="presParOf" srcId="{0376162D-7FEA-42D9-9176-DC5B52ACC618}" destId="{650B2D64-177F-49D2-829D-7DC3D8C3C3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7437CB-D583-4333-9084-629C6184CF8F}" type="doc">
      <dgm:prSet loTypeId="urn:microsoft.com/office/officeart/2005/8/layout/chevron2" loCatId="list" qsTypeId="urn:microsoft.com/office/officeart/2005/8/quickstyle/simple1" qsCatId="simple" csTypeId="urn:microsoft.com/office/officeart/2005/8/colors/colorful4" csCatId="colorful" phldr="1"/>
      <dgm:spPr>
        <a:scene3d>
          <a:camera prst="orthographicFront">
            <a:rot lat="0" lon="0" rev="0"/>
          </a:camera>
          <a:lightRig rig="balanced" dir="t">
            <a:rot lat="0" lon="0" rev="8700000"/>
          </a:lightRig>
        </a:scene3d>
      </dgm:spPr>
      <dgm:t>
        <a:bodyPr/>
        <a:lstStyle/>
        <a:p>
          <a:endParaRPr lang="en-IN"/>
        </a:p>
      </dgm:t>
    </dgm:pt>
    <dgm:pt modelId="{4A70E087-2E18-4DBC-AB9A-A76CCCA3DF5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8</a:t>
          </a:r>
          <a:endParaRPr lang="en-IN" dirty="0"/>
        </a:p>
      </dgm:t>
    </dgm:pt>
    <dgm:pt modelId="{2CB437D7-31DC-4098-A742-D3627FCB4F7C}" type="parTrans" cxnId="{8A6408DC-AACA-469D-B4FF-89C35C7DBCE2}">
      <dgm:prSet/>
      <dgm:spPr/>
      <dgm:t>
        <a:bodyPr/>
        <a:lstStyle/>
        <a:p>
          <a:endParaRPr lang="en-IN"/>
        </a:p>
      </dgm:t>
    </dgm:pt>
    <dgm:pt modelId="{336E51E9-589B-45F3-A2AD-A98742505A33}" type="sibTrans" cxnId="{8A6408DC-AACA-469D-B4FF-89C35C7DBCE2}">
      <dgm:prSet/>
      <dgm:spPr/>
      <dgm:t>
        <a:bodyPr/>
        <a:lstStyle/>
        <a:p>
          <a:endParaRPr lang="en-IN"/>
        </a:p>
      </dgm:t>
    </dgm:pt>
    <dgm:pt modelId="{699467B4-9BEE-4F12-AB2A-FE75E21CA1A7}">
      <dgm:prSet phldrT="[Text]" custT="1"/>
      <dgm:spPr>
        <a:solidFill>
          <a:schemeClr val="accent4">
            <a:lumMod val="60000"/>
            <a:lumOff val="40000"/>
            <a:alpha val="9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latin typeface="Times New Roman" panose="02020603050405020304" pitchFamily="18" charset="0"/>
              <a:cs typeface="Times New Roman" panose="02020603050405020304" pitchFamily="18" charset="0"/>
            </a:rPr>
            <a:t>Study the potential environmental impacts of development projects and design mitigation measures</a:t>
          </a:r>
          <a:endParaRPr lang="en-IN" sz="2000" dirty="0"/>
        </a:p>
      </dgm:t>
    </dgm:pt>
    <dgm:pt modelId="{BB210ACD-C751-4E32-80BC-C75C6CB9CC4C}" type="parTrans" cxnId="{17BE818C-6D55-46CD-B727-CC6CBE963A5A}">
      <dgm:prSet/>
      <dgm:spPr/>
      <dgm:t>
        <a:bodyPr/>
        <a:lstStyle/>
        <a:p>
          <a:endParaRPr lang="en-IN"/>
        </a:p>
      </dgm:t>
    </dgm:pt>
    <dgm:pt modelId="{5622D386-1904-41BE-8586-9595E45FA92D}" type="sibTrans" cxnId="{17BE818C-6D55-46CD-B727-CC6CBE963A5A}">
      <dgm:prSet/>
      <dgm:spPr/>
      <dgm:t>
        <a:bodyPr/>
        <a:lstStyle/>
        <a:p>
          <a:endParaRPr lang="en-IN"/>
        </a:p>
      </dgm:t>
    </dgm:pt>
    <dgm:pt modelId="{A9EA8FAA-0070-4E5D-8444-D242A5E9323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9</a:t>
          </a:r>
          <a:endParaRPr lang="en-IN" dirty="0"/>
        </a:p>
      </dgm:t>
    </dgm:pt>
    <dgm:pt modelId="{6056E1F5-5711-42CB-8A78-67ACFBAC3502}" type="parTrans" cxnId="{88FC0947-FB58-461B-B7AB-F742D6B74F01}">
      <dgm:prSet/>
      <dgm:spPr/>
      <dgm:t>
        <a:bodyPr/>
        <a:lstStyle/>
        <a:p>
          <a:endParaRPr lang="en-IN"/>
        </a:p>
      </dgm:t>
    </dgm:pt>
    <dgm:pt modelId="{6C2F6439-0BB0-4961-9CE5-B45B4E3CB6C6}" type="sibTrans" cxnId="{88FC0947-FB58-461B-B7AB-F742D6B74F01}">
      <dgm:prSet/>
      <dgm:spPr/>
      <dgm:t>
        <a:bodyPr/>
        <a:lstStyle/>
        <a:p>
          <a:endParaRPr lang="en-IN"/>
        </a:p>
      </dgm:t>
    </dgm:pt>
    <dgm:pt modelId="{6150A6FB-8F4E-48D0-8B5F-9E615DBB909F}">
      <dgm:prSet phldrT="[Text]" custT="1"/>
      <dgm:spPr>
        <a:solidFill>
          <a:schemeClr val="accent4">
            <a:lumMod val="40000"/>
            <a:lumOff val="60000"/>
            <a:alpha val="9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latin typeface="Times New Roman" panose="02020603050405020304" pitchFamily="18" charset="0"/>
              <a:cs typeface="Times New Roman" panose="02020603050405020304" pitchFamily="18" charset="0"/>
            </a:rPr>
            <a:t>Introduce the principles and concepts of various aspects of sustainable development elements in the design and development projects or activities</a:t>
          </a:r>
          <a:endParaRPr lang="en-IN" sz="2000" dirty="0"/>
        </a:p>
      </dgm:t>
    </dgm:pt>
    <dgm:pt modelId="{464FC2C5-9DE8-40A5-B19C-BE739E247FA6}" type="parTrans" cxnId="{FD7D3CA0-B55D-4559-8878-1DD7500DA2A8}">
      <dgm:prSet/>
      <dgm:spPr/>
      <dgm:t>
        <a:bodyPr/>
        <a:lstStyle/>
        <a:p>
          <a:endParaRPr lang="en-IN"/>
        </a:p>
      </dgm:t>
    </dgm:pt>
    <dgm:pt modelId="{12C00417-F480-4173-9BFF-EE9BFA80761B}" type="sibTrans" cxnId="{FD7D3CA0-B55D-4559-8878-1DD7500DA2A8}">
      <dgm:prSet/>
      <dgm:spPr/>
      <dgm:t>
        <a:bodyPr/>
        <a:lstStyle/>
        <a:p>
          <a:endParaRPr lang="en-IN"/>
        </a:p>
      </dgm:t>
    </dgm:pt>
    <dgm:pt modelId="{C7BBD054-4BAB-4AD7-845A-853725DA034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10</a:t>
          </a:r>
          <a:endParaRPr lang="en-IN" dirty="0"/>
        </a:p>
      </dgm:t>
    </dgm:pt>
    <dgm:pt modelId="{3C1D9A62-7EE0-43B2-9828-314B033BCB18}" type="parTrans" cxnId="{7DD57DF7-92B0-4BFB-858E-4F531828E47A}">
      <dgm:prSet/>
      <dgm:spPr/>
      <dgm:t>
        <a:bodyPr/>
        <a:lstStyle/>
        <a:p>
          <a:endParaRPr lang="en-IN"/>
        </a:p>
      </dgm:t>
    </dgm:pt>
    <dgm:pt modelId="{B476EB0E-4AF3-4E95-A44B-4D6852E97E04}" type="sibTrans" cxnId="{7DD57DF7-92B0-4BFB-858E-4F531828E47A}">
      <dgm:prSet/>
      <dgm:spPr/>
      <dgm:t>
        <a:bodyPr/>
        <a:lstStyle/>
        <a:p>
          <a:endParaRPr lang="en-IN"/>
        </a:p>
      </dgm:t>
    </dgm:pt>
    <dgm:pt modelId="{7AFD51C9-C034-49A6-A7E7-A7A4F634FD3A}">
      <dgm:prSet phldrT="[Text]" custT="1"/>
      <dgm:spPr>
        <a:solidFill>
          <a:schemeClr val="accent1">
            <a:lumMod val="60000"/>
            <a:lumOff val="40000"/>
            <a:alpha val="9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latin typeface="Times New Roman" panose="02020603050405020304" pitchFamily="18" charset="0"/>
              <a:cs typeface="Times New Roman" panose="02020603050405020304" pitchFamily="18" charset="0"/>
            </a:rPr>
            <a:t>Pursue life-long learning as a means of enhancing the knowledge and skills in treatment technologies and management practices</a:t>
          </a:r>
          <a:endParaRPr lang="en-IN" sz="2000" dirty="0"/>
        </a:p>
      </dgm:t>
    </dgm:pt>
    <dgm:pt modelId="{31833FBA-EC34-4D4D-B706-DFB2377CE1EA}" type="parTrans" cxnId="{14AAA87F-2C40-4170-8D6E-B2F64AB9C861}">
      <dgm:prSet/>
      <dgm:spPr/>
      <dgm:t>
        <a:bodyPr/>
        <a:lstStyle/>
        <a:p>
          <a:endParaRPr lang="en-IN"/>
        </a:p>
      </dgm:t>
    </dgm:pt>
    <dgm:pt modelId="{0CD9DFC2-35D9-4784-AA0A-6D347E8BD984}" type="sibTrans" cxnId="{14AAA87F-2C40-4170-8D6E-B2F64AB9C861}">
      <dgm:prSet/>
      <dgm:spPr/>
      <dgm:t>
        <a:bodyPr/>
        <a:lstStyle/>
        <a:p>
          <a:endParaRPr lang="en-IN"/>
        </a:p>
      </dgm:t>
    </dgm:pt>
    <dgm:pt modelId="{D37571C2-DB5A-4E73-9278-1DB3FDD6DAF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Times New Roman" panose="02020603050405020304" pitchFamily="18" charset="0"/>
              <a:cs typeface="Times New Roman" panose="02020603050405020304" pitchFamily="18" charset="0"/>
            </a:rPr>
            <a:t>11</a:t>
          </a:r>
          <a:endParaRPr lang="en-IN" b="1" dirty="0">
            <a:latin typeface="Times New Roman" panose="02020603050405020304" pitchFamily="18" charset="0"/>
            <a:cs typeface="Times New Roman" panose="02020603050405020304" pitchFamily="18" charset="0"/>
          </a:endParaRPr>
        </a:p>
      </dgm:t>
    </dgm:pt>
    <dgm:pt modelId="{3807CB2C-C98A-4038-9F30-D3CE61DE8506}" type="parTrans" cxnId="{3462371D-01FB-4ADB-B43C-EDC37ACB9ECB}">
      <dgm:prSet/>
      <dgm:spPr/>
      <dgm:t>
        <a:bodyPr/>
        <a:lstStyle/>
        <a:p>
          <a:endParaRPr lang="en-IN"/>
        </a:p>
      </dgm:t>
    </dgm:pt>
    <dgm:pt modelId="{BA94F1D0-D2A0-4C72-9420-B5AD3236267D}" type="sibTrans" cxnId="{3462371D-01FB-4ADB-B43C-EDC37ACB9ECB}">
      <dgm:prSet/>
      <dgm:spPr/>
      <dgm:t>
        <a:bodyPr/>
        <a:lstStyle/>
        <a:p>
          <a:endParaRPr lang="en-IN"/>
        </a:p>
      </dgm:t>
    </dgm:pt>
    <dgm:pt modelId="{5EC9FC9A-E8E6-4FED-8D7B-82381D35759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Times New Roman" panose="02020603050405020304" pitchFamily="18" charset="0"/>
              <a:cs typeface="Times New Roman" panose="02020603050405020304" pitchFamily="18" charset="0"/>
            </a:rPr>
            <a:t>12</a:t>
          </a:r>
          <a:endParaRPr lang="en-IN" b="1" dirty="0">
            <a:latin typeface="Times New Roman" panose="02020603050405020304" pitchFamily="18" charset="0"/>
            <a:cs typeface="Times New Roman" panose="02020603050405020304" pitchFamily="18" charset="0"/>
          </a:endParaRPr>
        </a:p>
      </dgm:t>
    </dgm:pt>
    <dgm:pt modelId="{0B1A1C9F-4F52-4917-9B3E-1519BC82876D}" type="parTrans" cxnId="{7BB3C2FC-B912-4595-B7B7-1EA5A47B1DE8}">
      <dgm:prSet/>
      <dgm:spPr/>
      <dgm:t>
        <a:bodyPr/>
        <a:lstStyle/>
        <a:p>
          <a:endParaRPr lang="en-IN"/>
        </a:p>
      </dgm:t>
    </dgm:pt>
    <dgm:pt modelId="{63997A72-FBAF-4C9D-97EE-9049A0BE573F}" type="sibTrans" cxnId="{7BB3C2FC-B912-4595-B7B7-1EA5A47B1DE8}">
      <dgm:prSet/>
      <dgm:spPr/>
      <dgm:t>
        <a:bodyPr/>
        <a:lstStyle/>
        <a:p>
          <a:endParaRPr lang="en-IN"/>
        </a:p>
      </dgm:t>
    </dgm:pt>
    <dgm:pt modelId="{7351FDB9-1434-4795-97AA-F3FA66D0FAE6}">
      <dgm:prSet custT="1"/>
      <dgm:spPr>
        <a:solidFill>
          <a:schemeClr val="accent1">
            <a:lumMod val="40000"/>
            <a:lumOff val="60000"/>
            <a:alpha val="9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latin typeface="Times New Roman" panose="02020603050405020304" pitchFamily="18" charset="0"/>
              <a:cs typeface="Times New Roman" panose="02020603050405020304" pitchFamily="18" charset="0"/>
            </a:rPr>
            <a:t>Comprehend the treatment requirements of the waste water generated to make it fit for the disposal of the treated waste water and design a suitable system, component and/or process as per needs of the waster water treatment to reduce the impact on the environment</a:t>
          </a:r>
          <a:endParaRPr lang="en-IN" sz="2000" dirty="0"/>
        </a:p>
      </dgm:t>
    </dgm:pt>
    <dgm:pt modelId="{E69C2B1E-1878-426E-A1C9-F2830BF1FDA0}" type="parTrans" cxnId="{92279B27-B8AF-47FC-AAB6-E63723CFBE27}">
      <dgm:prSet/>
      <dgm:spPr/>
      <dgm:t>
        <a:bodyPr/>
        <a:lstStyle/>
        <a:p>
          <a:endParaRPr lang="en-IN"/>
        </a:p>
      </dgm:t>
    </dgm:pt>
    <dgm:pt modelId="{57A4C13F-AFA9-4F8E-9F0A-214973A392EF}" type="sibTrans" cxnId="{92279B27-B8AF-47FC-AAB6-E63723CFBE27}">
      <dgm:prSet/>
      <dgm:spPr/>
      <dgm:t>
        <a:bodyPr/>
        <a:lstStyle/>
        <a:p>
          <a:endParaRPr lang="en-IN"/>
        </a:p>
      </dgm:t>
    </dgm:pt>
    <dgm:pt modelId="{837103D8-59A7-4087-BB97-1AD3687DB938}">
      <dgm:prSet custT="1"/>
      <dgm:spPr>
        <a:solidFill>
          <a:schemeClr val="tx2">
            <a:lumMod val="20000"/>
            <a:lumOff val="80000"/>
            <a:alpha val="9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a:latin typeface="Times New Roman" panose="02020603050405020304" pitchFamily="18" charset="0"/>
              <a:cs typeface="Times New Roman" panose="02020603050405020304" pitchFamily="18" charset="0"/>
            </a:rPr>
            <a:t>Understand the importance of the ecology and eco systems services and the importance in the maintenance of the environment </a:t>
          </a:r>
          <a:r>
            <a:rPr lang="en-US" sz="1900" b="1" dirty="0">
              <a:latin typeface="Times New Roman" panose="02020603050405020304" pitchFamily="18" charset="0"/>
              <a:cs typeface="Times New Roman" panose="02020603050405020304" pitchFamily="18" charset="0"/>
            </a:rPr>
            <a:t>.</a:t>
          </a:r>
          <a:endParaRPr lang="en-IN" sz="1900" dirty="0"/>
        </a:p>
      </dgm:t>
    </dgm:pt>
    <dgm:pt modelId="{CAB271B1-DCA6-48D7-B4D4-1C4715E8682C}" type="parTrans" cxnId="{08F595CA-37DC-4998-A43E-FA0E8403AC11}">
      <dgm:prSet/>
      <dgm:spPr/>
      <dgm:t>
        <a:bodyPr/>
        <a:lstStyle/>
        <a:p>
          <a:endParaRPr lang="en-IN"/>
        </a:p>
      </dgm:t>
    </dgm:pt>
    <dgm:pt modelId="{EC03A37A-024A-4863-80DC-54FD65E2A48B}" type="sibTrans" cxnId="{08F595CA-37DC-4998-A43E-FA0E8403AC11}">
      <dgm:prSet/>
      <dgm:spPr/>
      <dgm:t>
        <a:bodyPr/>
        <a:lstStyle/>
        <a:p>
          <a:endParaRPr lang="en-IN"/>
        </a:p>
      </dgm:t>
    </dgm:pt>
    <dgm:pt modelId="{4765EED1-E470-4A0F-B361-7D02B899BD42}" type="pres">
      <dgm:prSet presAssocID="{AD7437CB-D583-4333-9084-629C6184CF8F}" presName="linearFlow" presStyleCnt="0">
        <dgm:presLayoutVars>
          <dgm:dir/>
          <dgm:animLvl val="lvl"/>
          <dgm:resizeHandles val="exact"/>
        </dgm:presLayoutVars>
      </dgm:prSet>
      <dgm:spPr/>
    </dgm:pt>
    <dgm:pt modelId="{8CA505FD-C8A8-4933-85E1-4ADFC34047C9}" type="pres">
      <dgm:prSet presAssocID="{4A70E087-2E18-4DBC-AB9A-A76CCCA3DF52}"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D2F4648-9C11-4EBA-A21E-DDD1207E43CC}" type="pres">
      <dgm:prSet presAssocID="{4A70E087-2E18-4DBC-AB9A-A76CCCA3DF52}" presName="parentText" presStyleLbl="alignNode1" presStyleIdx="0" presStyleCnt="5">
        <dgm:presLayoutVars>
          <dgm:chMax val="1"/>
          <dgm:bulletEnabled val="1"/>
        </dgm:presLayoutVars>
      </dgm:prSet>
      <dgm:spPr/>
    </dgm:pt>
    <dgm:pt modelId="{9119F767-F9BA-459B-810F-29B4A05C3119}" type="pres">
      <dgm:prSet presAssocID="{4A70E087-2E18-4DBC-AB9A-A76CCCA3DF52}" presName="descendantText" presStyleLbl="alignAcc1" presStyleIdx="0" presStyleCnt="5">
        <dgm:presLayoutVars>
          <dgm:bulletEnabled val="1"/>
        </dgm:presLayoutVars>
      </dgm:prSet>
      <dgm:spPr/>
    </dgm:pt>
    <dgm:pt modelId="{5F2862F6-D2C4-4EF4-892C-608E7E298CB8}" type="pres">
      <dgm:prSet presAssocID="{336E51E9-589B-45F3-A2AD-A98742505A33}"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9046F46-3DCE-4F2F-A6F2-6A1533E4764D}" type="pres">
      <dgm:prSet presAssocID="{A9EA8FAA-0070-4E5D-8444-D242A5E9323B}"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E939B3-AC4E-4ED0-9C7F-3B7BC8CA7DF3}" type="pres">
      <dgm:prSet presAssocID="{A9EA8FAA-0070-4E5D-8444-D242A5E9323B}" presName="parentText" presStyleLbl="alignNode1" presStyleIdx="1" presStyleCnt="5">
        <dgm:presLayoutVars>
          <dgm:chMax val="1"/>
          <dgm:bulletEnabled val="1"/>
        </dgm:presLayoutVars>
      </dgm:prSet>
      <dgm:spPr/>
    </dgm:pt>
    <dgm:pt modelId="{0B4BF3F0-3FB3-41E5-8BDF-6BFD2050F5C9}" type="pres">
      <dgm:prSet presAssocID="{A9EA8FAA-0070-4E5D-8444-D242A5E9323B}" presName="descendantText" presStyleLbl="alignAcc1" presStyleIdx="1" presStyleCnt="5">
        <dgm:presLayoutVars>
          <dgm:bulletEnabled val="1"/>
        </dgm:presLayoutVars>
      </dgm:prSet>
      <dgm:spPr/>
    </dgm:pt>
    <dgm:pt modelId="{46F6B95A-7573-4420-8E66-B9E2277BECB8}" type="pres">
      <dgm:prSet presAssocID="{6C2F6439-0BB0-4961-9CE5-B45B4E3CB6C6}"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6C79406-7DEC-4868-93C4-69E09B9F23D0}" type="pres">
      <dgm:prSet presAssocID="{C7BBD054-4BAB-4AD7-845A-853725DA0348}"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D0F9D04-9F58-43FA-8583-3DA4532B4F06}" type="pres">
      <dgm:prSet presAssocID="{C7BBD054-4BAB-4AD7-845A-853725DA0348}" presName="parentText" presStyleLbl="alignNode1" presStyleIdx="2" presStyleCnt="5">
        <dgm:presLayoutVars>
          <dgm:chMax val="1"/>
          <dgm:bulletEnabled val="1"/>
        </dgm:presLayoutVars>
      </dgm:prSet>
      <dgm:spPr/>
    </dgm:pt>
    <dgm:pt modelId="{8430459C-A564-40C3-AB9C-8A8B2BAC65FC}" type="pres">
      <dgm:prSet presAssocID="{C7BBD054-4BAB-4AD7-845A-853725DA0348}" presName="descendantText" presStyleLbl="alignAcc1" presStyleIdx="2" presStyleCnt="5">
        <dgm:presLayoutVars>
          <dgm:bulletEnabled val="1"/>
        </dgm:presLayoutVars>
      </dgm:prSet>
      <dgm:spPr/>
    </dgm:pt>
    <dgm:pt modelId="{25015847-0BC3-45F6-9C89-44481DAEBFFC}" type="pres">
      <dgm:prSet presAssocID="{B476EB0E-4AF3-4E95-A44B-4D6852E97E04}"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4C35786-508C-46AA-B894-81FEF9432EFA}" type="pres">
      <dgm:prSet presAssocID="{D37571C2-DB5A-4E73-9278-1DB3FDD6DAF2}"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4FA6CD0-764A-4DE0-A831-B907737BE380}" type="pres">
      <dgm:prSet presAssocID="{D37571C2-DB5A-4E73-9278-1DB3FDD6DAF2}" presName="parentText" presStyleLbl="alignNode1" presStyleIdx="3" presStyleCnt="5">
        <dgm:presLayoutVars>
          <dgm:chMax val="1"/>
          <dgm:bulletEnabled val="1"/>
        </dgm:presLayoutVars>
      </dgm:prSet>
      <dgm:spPr/>
    </dgm:pt>
    <dgm:pt modelId="{F5E80394-2EEF-4139-967A-3657D762D956}" type="pres">
      <dgm:prSet presAssocID="{D37571C2-DB5A-4E73-9278-1DB3FDD6DAF2}" presName="descendantText" presStyleLbl="alignAcc1" presStyleIdx="3" presStyleCnt="5" custScaleY="160445">
        <dgm:presLayoutVars>
          <dgm:bulletEnabled val="1"/>
        </dgm:presLayoutVars>
      </dgm:prSet>
      <dgm:spPr/>
    </dgm:pt>
    <dgm:pt modelId="{A01A2CDB-1EFF-4521-9E50-66AC0FAA5E39}" type="pres">
      <dgm:prSet presAssocID="{BA94F1D0-D2A0-4C72-9420-B5AD3236267D}"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A6C3182-7379-4150-8D91-250E8AE3BB41}" type="pres">
      <dgm:prSet presAssocID="{5EC9FC9A-E8E6-4FED-8D7B-82381D35759C}"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245A21-AB12-4DA8-A7C0-6498D3ED43F0}" type="pres">
      <dgm:prSet presAssocID="{5EC9FC9A-E8E6-4FED-8D7B-82381D35759C}" presName="parentText" presStyleLbl="alignNode1" presStyleIdx="4" presStyleCnt="5">
        <dgm:presLayoutVars>
          <dgm:chMax val="1"/>
          <dgm:bulletEnabled val="1"/>
        </dgm:presLayoutVars>
      </dgm:prSet>
      <dgm:spPr/>
    </dgm:pt>
    <dgm:pt modelId="{B1E11C76-AF91-4262-8201-B0D1DE5E6860}" type="pres">
      <dgm:prSet presAssocID="{5EC9FC9A-E8E6-4FED-8D7B-82381D35759C}" presName="descendantText" presStyleLbl="alignAcc1" presStyleIdx="4" presStyleCnt="5">
        <dgm:presLayoutVars>
          <dgm:bulletEnabled val="1"/>
        </dgm:presLayoutVars>
      </dgm:prSet>
      <dgm:spPr/>
    </dgm:pt>
  </dgm:ptLst>
  <dgm:cxnLst>
    <dgm:cxn modelId="{3462371D-01FB-4ADB-B43C-EDC37ACB9ECB}" srcId="{AD7437CB-D583-4333-9084-629C6184CF8F}" destId="{D37571C2-DB5A-4E73-9278-1DB3FDD6DAF2}" srcOrd="3" destOrd="0" parTransId="{3807CB2C-C98A-4038-9F30-D3CE61DE8506}" sibTransId="{BA94F1D0-D2A0-4C72-9420-B5AD3236267D}"/>
    <dgm:cxn modelId="{7A19F11E-4177-4C4E-9036-8FD16246BDB5}" type="presOf" srcId="{699467B4-9BEE-4F12-AB2A-FE75E21CA1A7}" destId="{9119F767-F9BA-459B-810F-29B4A05C3119}" srcOrd="0" destOrd="0" presId="urn:microsoft.com/office/officeart/2005/8/layout/chevron2"/>
    <dgm:cxn modelId="{C726AF23-9961-4062-AEC8-5F7AAB4F8057}" type="presOf" srcId="{7AFD51C9-C034-49A6-A7E7-A7A4F634FD3A}" destId="{8430459C-A564-40C3-AB9C-8A8B2BAC65FC}" srcOrd="0" destOrd="0" presId="urn:microsoft.com/office/officeart/2005/8/layout/chevron2"/>
    <dgm:cxn modelId="{92279B27-B8AF-47FC-AAB6-E63723CFBE27}" srcId="{D37571C2-DB5A-4E73-9278-1DB3FDD6DAF2}" destId="{7351FDB9-1434-4795-97AA-F3FA66D0FAE6}" srcOrd="0" destOrd="0" parTransId="{E69C2B1E-1878-426E-A1C9-F2830BF1FDA0}" sibTransId="{57A4C13F-AFA9-4F8E-9F0A-214973A392EF}"/>
    <dgm:cxn modelId="{0A267F31-A918-440D-9007-E2B42AFDFEB6}" type="presOf" srcId="{4A70E087-2E18-4DBC-AB9A-A76CCCA3DF52}" destId="{7D2F4648-9C11-4EBA-A21E-DDD1207E43CC}" srcOrd="0" destOrd="0" presId="urn:microsoft.com/office/officeart/2005/8/layout/chevron2"/>
    <dgm:cxn modelId="{9D887545-3519-4A44-8BC0-5521839BBFD7}" type="presOf" srcId="{5EC9FC9A-E8E6-4FED-8D7B-82381D35759C}" destId="{10245A21-AB12-4DA8-A7C0-6498D3ED43F0}" srcOrd="0" destOrd="0" presId="urn:microsoft.com/office/officeart/2005/8/layout/chevron2"/>
    <dgm:cxn modelId="{88FC0947-FB58-461B-B7AB-F742D6B74F01}" srcId="{AD7437CB-D583-4333-9084-629C6184CF8F}" destId="{A9EA8FAA-0070-4E5D-8444-D242A5E9323B}" srcOrd="1" destOrd="0" parTransId="{6056E1F5-5711-42CB-8A78-67ACFBAC3502}" sibTransId="{6C2F6439-0BB0-4961-9CE5-B45B4E3CB6C6}"/>
    <dgm:cxn modelId="{CC88DE7D-B396-46D8-A47F-E611FD0484C4}" type="presOf" srcId="{D37571C2-DB5A-4E73-9278-1DB3FDD6DAF2}" destId="{E4FA6CD0-764A-4DE0-A831-B907737BE380}" srcOrd="0" destOrd="0" presId="urn:microsoft.com/office/officeart/2005/8/layout/chevron2"/>
    <dgm:cxn modelId="{14AAA87F-2C40-4170-8D6E-B2F64AB9C861}" srcId="{C7BBD054-4BAB-4AD7-845A-853725DA0348}" destId="{7AFD51C9-C034-49A6-A7E7-A7A4F634FD3A}" srcOrd="0" destOrd="0" parTransId="{31833FBA-EC34-4D4D-B706-DFB2377CE1EA}" sibTransId="{0CD9DFC2-35D9-4784-AA0A-6D347E8BD984}"/>
    <dgm:cxn modelId="{423F4788-2C65-48B7-8DE2-EB4A16C52436}" type="presOf" srcId="{AD7437CB-D583-4333-9084-629C6184CF8F}" destId="{4765EED1-E470-4A0F-B361-7D02B899BD42}" srcOrd="0" destOrd="0" presId="urn:microsoft.com/office/officeart/2005/8/layout/chevron2"/>
    <dgm:cxn modelId="{17BE818C-6D55-46CD-B727-CC6CBE963A5A}" srcId="{4A70E087-2E18-4DBC-AB9A-A76CCCA3DF52}" destId="{699467B4-9BEE-4F12-AB2A-FE75E21CA1A7}" srcOrd="0" destOrd="0" parTransId="{BB210ACD-C751-4E32-80BC-C75C6CB9CC4C}" sibTransId="{5622D386-1904-41BE-8586-9595E45FA92D}"/>
    <dgm:cxn modelId="{FD7D3CA0-B55D-4559-8878-1DD7500DA2A8}" srcId="{A9EA8FAA-0070-4E5D-8444-D242A5E9323B}" destId="{6150A6FB-8F4E-48D0-8B5F-9E615DBB909F}" srcOrd="0" destOrd="0" parTransId="{464FC2C5-9DE8-40A5-B19C-BE739E247FA6}" sibTransId="{12C00417-F480-4173-9BFF-EE9BFA80761B}"/>
    <dgm:cxn modelId="{6629E8A8-1B79-422F-A43A-88258F2B96B8}" type="presOf" srcId="{837103D8-59A7-4087-BB97-1AD3687DB938}" destId="{B1E11C76-AF91-4262-8201-B0D1DE5E6860}" srcOrd="0" destOrd="0" presId="urn:microsoft.com/office/officeart/2005/8/layout/chevron2"/>
    <dgm:cxn modelId="{66066DCA-ED83-4AC2-928E-5F72044DE08A}" type="presOf" srcId="{A9EA8FAA-0070-4E5D-8444-D242A5E9323B}" destId="{10E939B3-AC4E-4ED0-9C7F-3B7BC8CA7DF3}" srcOrd="0" destOrd="0" presId="urn:microsoft.com/office/officeart/2005/8/layout/chevron2"/>
    <dgm:cxn modelId="{08F595CA-37DC-4998-A43E-FA0E8403AC11}" srcId="{5EC9FC9A-E8E6-4FED-8D7B-82381D35759C}" destId="{837103D8-59A7-4087-BB97-1AD3687DB938}" srcOrd="0" destOrd="0" parTransId="{CAB271B1-DCA6-48D7-B4D4-1C4715E8682C}" sibTransId="{EC03A37A-024A-4863-80DC-54FD65E2A48B}"/>
    <dgm:cxn modelId="{B66D22CE-4011-4423-9C49-B414004B3038}" type="presOf" srcId="{6150A6FB-8F4E-48D0-8B5F-9E615DBB909F}" destId="{0B4BF3F0-3FB3-41E5-8BDF-6BFD2050F5C9}" srcOrd="0" destOrd="0" presId="urn:microsoft.com/office/officeart/2005/8/layout/chevron2"/>
    <dgm:cxn modelId="{8A6408DC-AACA-469D-B4FF-89C35C7DBCE2}" srcId="{AD7437CB-D583-4333-9084-629C6184CF8F}" destId="{4A70E087-2E18-4DBC-AB9A-A76CCCA3DF52}" srcOrd="0" destOrd="0" parTransId="{2CB437D7-31DC-4098-A742-D3627FCB4F7C}" sibTransId="{336E51E9-589B-45F3-A2AD-A98742505A33}"/>
    <dgm:cxn modelId="{A2DF16E3-5247-4A14-AA41-7FC399378ED0}" type="presOf" srcId="{C7BBD054-4BAB-4AD7-845A-853725DA0348}" destId="{4D0F9D04-9F58-43FA-8583-3DA4532B4F06}" srcOrd="0" destOrd="0" presId="urn:microsoft.com/office/officeart/2005/8/layout/chevron2"/>
    <dgm:cxn modelId="{7DD57DF7-92B0-4BFB-858E-4F531828E47A}" srcId="{AD7437CB-D583-4333-9084-629C6184CF8F}" destId="{C7BBD054-4BAB-4AD7-845A-853725DA0348}" srcOrd="2" destOrd="0" parTransId="{3C1D9A62-7EE0-43B2-9828-314B033BCB18}" sibTransId="{B476EB0E-4AF3-4E95-A44B-4D6852E97E04}"/>
    <dgm:cxn modelId="{A735DFFA-E6DE-447D-AC6C-22D83BD5A11E}" type="presOf" srcId="{7351FDB9-1434-4795-97AA-F3FA66D0FAE6}" destId="{F5E80394-2EEF-4139-967A-3657D762D956}" srcOrd="0" destOrd="0" presId="urn:microsoft.com/office/officeart/2005/8/layout/chevron2"/>
    <dgm:cxn modelId="{7BB3C2FC-B912-4595-B7B7-1EA5A47B1DE8}" srcId="{AD7437CB-D583-4333-9084-629C6184CF8F}" destId="{5EC9FC9A-E8E6-4FED-8D7B-82381D35759C}" srcOrd="4" destOrd="0" parTransId="{0B1A1C9F-4F52-4917-9B3E-1519BC82876D}" sibTransId="{63997A72-FBAF-4C9D-97EE-9049A0BE573F}"/>
    <dgm:cxn modelId="{6784AD56-DA5F-455C-A7B9-4FE821F78571}" type="presParOf" srcId="{4765EED1-E470-4A0F-B361-7D02B899BD42}" destId="{8CA505FD-C8A8-4933-85E1-4ADFC34047C9}" srcOrd="0" destOrd="0" presId="urn:microsoft.com/office/officeart/2005/8/layout/chevron2"/>
    <dgm:cxn modelId="{6F90C169-B113-4909-AA1E-EC45333DAA9A}" type="presParOf" srcId="{8CA505FD-C8A8-4933-85E1-4ADFC34047C9}" destId="{7D2F4648-9C11-4EBA-A21E-DDD1207E43CC}" srcOrd="0" destOrd="0" presId="urn:microsoft.com/office/officeart/2005/8/layout/chevron2"/>
    <dgm:cxn modelId="{19E86823-D652-4EDA-92FC-69464868EDC8}" type="presParOf" srcId="{8CA505FD-C8A8-4933-85E1-4ADFC34047C9}" destId="{9119F767-F9BA-459B-810F-29B4A05C3119}" srcOrd="1" destOrd="0" presId="urn:microsoft.com/office/officeart/2005/8/layout/chevron2"/>
    <dgm:cxn modelId="{9D62CD71-D6C7-43B7-B2F1-19ABC155936C}" type="presParOf" srcId="{4765EED1-E470-4A0F-B361-7D02B899BD42}" destId="{5F2862F6-D2C4-4EF4-892C-608E7E298CB8}" srcOrd="1" destOrd="0" presId="urn:microsoft.com/office/officeart/2005/8/layout/chevron2"/>
    <dgm:cxn modelId="{37C5E0E9-E8DD-4761-8C86-DEB355F9C0D1}" type="presParOf" srcId="{4765EED1-E470-4A0F-B361-7D02B899BD42}" destId="{E9046F46-3DCE-4F2F-A6F2-6A1533E4764D}" srcOrd="2" destOrd="0" presId="urn:microsoft.com/office/officeart/2005/8/layout/chevron2"/>
    <dgm:cxn modelId="{AB2F0429-DC83-4F07-9C83-3A9AD3366873}" type="presParOf" srcId="{E9046F46-3DCE-4F2F-A6F2-6A1533E4764D}" destId="{10E939B3-AC4E-4ED0-9C7F-3B7BC8CA7DF3}" srcOrd="0" destOrd="0" presId="urn:microsoft.com/office/officeart/2005/8/layout/chevron2"/>
    <dgm:cxn modelId="{1BE3263A-1FD3-4A13-A6F5-5B0FD52A08BE}" type="presParOf" srcId="{E9046F46-3DCE-4F2F-A6F2-6A1533E4764D}" destId="{0B4BF3F0-3FB3-41E5-8BDF-6BFD2050F5C9}" srcOrd="1" destOrd="0" presId="urn:microsoft.com/office/officeart/2005/8/layout/chevron2"/>
    <dgm:cxn modelId="{2BFDDF1B-A0FB-4211-BAF2-B9B08092FEF8}" type="presParOf" srcId="{4765EED1-E470-4A0F-B361-7D02B899BD42}" destId="{46F6B95A-7573-4420-8E66-B9E2277BECB8}" srcOrd="3" destOrd="0" presId="urn:microsoft.com/office/officeart/2005/8/layout/chevron2"/>
    <dgm:cxn modelId="{3822FC48-6D92-45DF-8A06-591E320089B2}" type="presParOf" srcId="{4765EED1-E470-4A0F-B361-7D02B899BD42}" destId="{A6C79406-7DEC-4868-93C4-69E09B9F23D0}" srcOrd="4" destOrd="0" presId="urn:microsoft.com/office/officeart/2005/8/layout/chevron2"/>
    <dgm:cxn modelId="{0D219816-9B38-4362-AFF0-9CF06BDFBF10}" type="presParOf" srcId="{A6C79406-7DEC-4868-93C4-69E09B9F23D0}" destId="{4D0F9D04-9F58-43FA-8583-3DA4532B4F06}" srcOrd="0" destOrd="0" presId="urn:microsoft.com/office/officeart/2005/8/layout/chevron2"/>
    <dgm:cxn modelId="{33D728DE-A638-4C58-9359-00C64109A216}" type="presParOf" srcId="{A6C79406-7DEC-4868-93C4-69E09B9F23D0}" destId="{8430459C-A564-40C3-AB9C-8A8B2BAC65FC}" srcOrd="1" destOrd="0" presId="urn:microsoft.com/office/officeart/2005/8/layout/chevron2"/>
    <dgm:cxn modelId="{4A4EDADD-362E-4998-8BF2-5131B55D7227}" type="presParOf" srcId="{4765EED1-E470-4A0F-B361-7D02B899BD42}" destId="{25015847-0BC3-45F6-9C89-44481DAEBFFC}" srcOrd="5" destOrd="0" presId="urn:microsoft.com/office/officeart/2005/8/layout/chevron2"/>
    <dgm:cxn modelId="{058488F9-2C76-42C1-830B-BD26EDE0D01B}" type="presParOf" srcId="{4765EED1-E470-4A0F-B361-7D02B899BD42}" destId="{64C35786-508C-46AA-B894-81FEF9432EFA}" srcOrd="6" destOrd="0" presId="urn:microsoft.com/office/officeart/2005/8/layout/chevron2"/>
    <dgm:cxn modelId="{7ED6B8FB-21D8-424B-88F6-927DD63A92A2}" type="presParOf" srcId="{64C35786-508C-46AA-B894-81FEF9432EFA}" destId="{E4FA6CD0-764A-4DE0-A831-B907737BE380}" srcOrd="0" destOrd="0" presId="urn:microsoft.com/office/officeart/2005/8/layout/chevron2"/>
    <dgm:cxn modelId="{C8B6426F-E8C5-4D71-85E0-3449B66F8CE5}" type="presParOf" srcId="{64C35786-508C-46AA-B894-81FEF9432EFA}" destId="{F5E80394-2EEF-4139-967A-3657D762D956}" srcOrd="1" destOrd="0" presId="urn:microsoft.com/office/officeart/2005/8/layout/chevron2"/>
    <dgm:cxn modelId="{4E6B63D0-55DC-4DDF-A89A-D8E7C974779D}" type="presParOf" srcId="{4765EED1-E470-4A0F-B361-7D02B899BD42}" destId="{A01A2CDB-1EFF-4521-9E50-66AC0FAA5E39}" srcOrd="7" destOrd="0" presId="urn:microsoft.com/office/officeart/2005/8/layout/chevron2"/>
    <dgm:cxn modelId="{723A2308-F4B4-450B-8479-E200EAD2C096}" type="presParOf" srcId="{4765EED1-E470-4A0F-B361-7D02B899BD42}" destId="{8A6C3182-7379-4150-8D91-250E8AE3BB41}" srcOrd="8" destOrd="0" presId="urn:microsoft.com/office/officeart/2005/8/layout/chevron2"/>
    <dgm:cxn modelId="{D5FDF7FB-EE07-41ED-BA1C-AD71A80D97E2}" type="presParOf" srcId="{8A6C3182-7379-4150-8D91-250E8AE3BB41}" destId="{10245A21-AB12-4DA8-A7C0-6498D3ED43F0}" srcOrd="0" destOrd="0" presId="urn:microsoft.com/office/officeart/2005/8/layout/chevron2"/>
    <dgm:cxn modelId="{2F35B0DE-3656-4622-A4EA-949154D129AB}" type="presParOf" srcId="{8A6C3182-7379-4150-8D91-250E8AE3BB41}" destId="{B1E11C76-AF91-4262-8201-B0D1DE5E6860}"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6D1E8A-DC79-4954-9B97-8DB3539A272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1FCE0291-0057-4E0B-9C78-D8BEDD65C770}">
      <dgm:prSet phldrT="[Text]"/>
      <dgm:spPr/>
      <dgm:t>
        <a:bodyPr/>
        <a:lstStyle/>
        <a:p>
          <a:r>
            <a:rPr lang="en-IN" dirty="0"/>
            <a:t>Skill Development Programmes</a:t>
          </a:r>
        </a:p>
      </dgm:t>
    </dgm:pt>
    <dgm:pt modelId="{11145856-8AB0-4D35-B6A2-544C33636905}" type="parTrans" cxnId="{6708F7BB-B9C0-47D2-8B20-946AA5D58609}">
      <dgm:prSet/>
      <dgm:spPr/>
      <dgm:t>
        <a:bodyPr/>
        <a:lstStyle/>
        <a:p>
          <a:endParaRPr lang="en-IN"/>
        </a:p>
      </dgm:t>
    </dgm:pt>
    <dgm:pt modelId="{BBA2F90D-29BF-4AB0-8EA6-3CF4089561AC}" type="sibTrans" cxnId="{6708F7BB-B9C0-47D2-8B20-946AA5D58609}">
      <dgm:prSet/>
      <dgm:spPr/>
      <dgm:t>
        <a:bodyPr/>
        <a:lstStyle/>
        <a:p>
          <a:endParaRPr lang="en-IN"/>
        </a:p>
      </dgm:t>
    </dgm:pt>
    <dgm:pt modelId="{72FA5B44-ADCA-46C7-83E9-AAC8BF48F944}">
      <dgm:prSet phldrT="[Text]"/>
      <dgm:spPr/>
      <dgm:t>
        <a:bodyPr/>
        <a:lstStyle/>
        <a:p>
          <a:r>
            <a:rPr lang="en-IN" dirty="0"/>
            <a:t>Environment and Pollution Control Facilities Operator Skills</a:t>
          </a:r>
          <a:br>
            <a:rPr lang="en-IN" dirty="0"/>
          </a:br>
          <a:r>
            <a:rPr lang="en-IN" dirty="0"/>
            <a:t>Environmental Instrumentation Analysis</a:t>
          </a:r>
        </a:p>
      </dgm:t>
    </dgm:pt>
    <dgm:pt modelId="{8AA4AF59-0A02-429B-BB7F-D80B8E9199A4}" type="parTrans" cxnId="{2DE8A187-A232-4CB5-8160-FE5320F62666}">
      <dgm:prSet/>
      <dgm:spPr/>
      <dgm:t>
        <a:bodyPr/>
        <a:lstStyle/>
        <a:p>
          <a:endParaRPr lang="en-IN"/>
        </a:p>
      </dgm:t>
    </dgm:pt>
    <dgm:pt modelId="{AC8367B8-FF77-43B4-8D65-0B762A0707D1}" type="sibTrans" cxnId="{2DE8A187-A232-4CB5-8160-FE5320F62666}">
      <dgm:prSet/>
      <dgm:spPr/>
      <dgm:t>
        <a:bodyPr/>
        <a:lstStyle/>
        <a:p>
          <a:endParaRPr lang="en-IN"/>
        </a:p>
      </dgm:t>
    </dgm:pt>
    <dgm:pt modelId="{C539652B-06AB-489D-998F-380E7744EAA6}">
      <dgm:prSet phldrT="[Text]"/>
      <dgm:spPr/>
      <dgm:t>
        <a:bodyPr/>
        <a:lstStyle/>
        <a:p>
          <a:r>
            <a:rPr lang="en-IN" dirty="0"/>
            <a:t>Safety, Health and Environment</a:t>
          </a:r>
          <a:br>
            <a:rPr lang="en-IN" dirty="0"/>
          </a:br>
          <a:br>
            <a:rPr lang="en-IN" dirty="0"/>
          </a:br>
          <a:r>
            <a:rPr lang="en-IN" dirty="0"/>
            <a:t>Air Quality Monitoring</a:t>
          </a:r>
        </a:p>
      </dgm:t>
    </dgm:pt>
    <dgm:pt modelId="{9F7F213E-0CE2-43EC-90F4-5BFDEDC862AC}" type="parTrans" cxnId="{5AE12242-84BC-4011-8772-0474C498B0EA}">
      <dgm:prSet/>
      <dgm:spPr/>
      <dgm:t>
        <a:bodyPr/>
        <a:lstStyle/>
        <a:p>
          <a:endParaRPr lang="en-IN"/>
        </a:p>
      </dgm:t>
    </dgm:pt>
    <dgm:pt modelId="{13F7C3E3-A1C9-4120-B0A3-58BDF444EFD2}" type="sibTrans" cxnId="{5AE12242-84BC-4011-8772-0474C498B0EA}">
      <dgm:prSet/>
      <dgm:spPr/>
      <dgm:t>
        <a:bodyPr/>
        <a:lstStyle/>
        <a:p>
          <a:endParaRPr lang="en-IN"/>
        </a:p>
      </dgm:t>
    </dgm:pt>
    <dgm:pt modelId="{231C0748-56BF-4023-9D4E-8705CB75EF79}">
      <dgm:prSet phldrT="[Text]"/>
      <dgm:spPr/>
      <dgm:t>
        <a:bodyPr/>
        <a:lstStyle/>
        <a:p>
          <a:r>
            <a:rPr lang="en-IN" dirty="0"/>
            <a:t>Computer Applications in Environmental Engineering</a:t>
          </a:r>
          <a:br>
            <a:rPr lang="en-IN" dirty="0"/>
          </a:br>
          <a:r>
            <a:rPr lang="en-IN" dirty="0"/>
            <a:t>Python Program</a:t>
          </a:r>
          <a:br>
            <a:rPr lang="en-IN" dirty="0"/>
          </a:br>
          <a:r>
            <a:rPr lang="en-IN" dirty="0"/>
            <a:t>Python Lab</a:t>
          </a:r>
          <a:br>
            <a:rPr lang="en-IN" dirty="0"/>
          </a:br>
          <a:r>
            <a:rPr lang="en-IN" dirty="0"/>
            <a:t>Internships</a:t>
          </a:r>
        </a:p>
      </dgm:t>
    </dgm:pt>
    <dgm:pt modelId="{4A8AE62F-906F-4EEA-9DE9-F7A56FF060F2}" type="parTrans" cxnId="{29916170-D69E-4587-A3D9-A2F4E870B517}">
      <dgm:prSet/>
      <dgm:spPr/>
      <dgm:t>
        <a:bodyPr/>
        <a:lstStyle/>
        <a:p>
          <a:endParaRPr lang="en-IN"/>
        </a:p>
      </dgm:t>
    </dgm:pt>
    <dgm:pt modelId="{F55544C9-9248-4670-9B68-9E5D815A2666}" type="sibTrans" cxnId="{29916170-D69E-4587-A3D9-A2F4E870B517}">
      <dgm:prSet/>
      <dgm:spPr/>
      <dgm:t>
        <a:bodyPr/>
        <a:lstStyle/>
        <a:p>
          <a:endParaRPr lang="en-IN"/>
        </a:p>
      </dgm:t>
    </dgm:pt>
    <dgm:pt modelId="{3E7E8416-07FB-43D7-9A81-24528DC7ABEB}">
      <dgm:prSet phldrT="[Text]"/>
      <dgm:spPr/>
      <dgm:t>
        <a:bodyPr/>
        <a:lstStyle/>
        <a:p>
          <a:r>
            <a:rPr lang="en-IN" dirty="0"/>
            <a:t>Soft </a:t>
          </a:r>
          <a:r>
            <a:rPr lang="en-IN" dirty="0" err="1"/>
            <a:t>Skils</a:t>
          </a:r>
          <a:br>
            <a:rPr lang="en-IN" dirty="0"/>
          </a:br>
          <a:r>
            <a:rPr lang="en-IN" dirty="0"/>
            <a:t>English Language Lab</a:t>
          </a:r>
          <a:br>
            <a:rPr lang="en-IN" dirty="0"/>
          </a:br>
          <a:r>
            <a:rPr lang="en-IN" dirty="0"/>
            <a:t>Ethics</a:t>
          </a:r>
          <a:br>
            <a:rPr lang="en-IN" dirty="0"/>
          </a:br>
          <a:r>
            <a:rPr lang="en-IN" dirty="0"/>
            <a:t>NCC/NSS</a:t>
          </a:r>
        </a:p>
      </dgm:t>
    </dgm:pt>
    <dgm:pt modelId="{3912A85A-8E83-4344-85EC-1DDE49AC5AF9}" type="parTrans" cxnId="{5A483895-365E-4CD1-8C69-2946F3D79536}">
      <dgm:prSet/>
      <dgm:spPr/>
      <dgm:t>
        <a:bodyPr/>
        <a:lstStyle/>
        <a:p>
          <a:endParaRPr lang="en-IN"/>
        </a:p>
      </dgm:t>
    </dgm:pt>
    <dgm:pt modelId="{15AE0210-2F04-4A83-B9DB-D4EDD136CE4B}" type="sibTrans" cxnId="{5A483895-365E-4CD1-8C69-2946F3D79536}">
      <dgm:prSet/>
      <dgm:spPr/>
      <dgm:t>
        <a:bodyPr/>
        <a:lstStyle/>
        <a:p>
          <a:endParaRPr lang="en-IN"/>
        </a:p>
      </dgm:t>
    </dgm:pt>
    <dgm:pt modelId="{85E06CBF-F036-4B24-BE63-A8810F2927BA}" type="pres">
      <dgm:prSet presAssocID="{1E6D1E8A-DC79-4954-9B97-8DB3539A2724}" presName="diagram" presStyleCnt="0">
        <dgm:presLayoutVars>
          <dgm:chMax val="1"/>
          <dgm:dir/>
          <dgm:animLvl val="ctr"/>
          <dgm:resizeHandles val="exact"/>
        </dgm:presLayoutVars>
      </dgm:prSet>
      <dgm:spPr/>
    </dgm:pt>
    <dgm:pt modelId="{AD8827A0-C930-4A20-B4C7-8AB8ADAF828E}" type="pres">
      <dgm:prSet presAssocID="{1E6D1E8A-DC79-4954-9B97-8DB3539A2724}" presName="matrix" presStyleCnt="0"/>
      <dgm:spPr/>
    </dgm:pt>
    <dgm:pt modelId="{FF7C4C1D-CC6D-4E6F-8853-92A28DBD358F}" type="pres">
      <dgm:prSet presAssocID="{1E6D1E8A-DC79-4954-9B97-8DB3539A2724}" presName="tile1" presStyleLbl="node1" presStyleIdx="0" presStyleCnt="4"/>
      <dgm:spPr/>
    </dgm:pt>
    <dgm:pt modelId="{66E96740-3E93-471A-9223-B87F48BD9345}" type="pres">
      <dgm:prSet presAssocID="{1E6D1E8A-DC79-4954-9B97-8DB3539A2724}" presName="tile1text" presStyleLbl="node1" presStyleIdx="0" presStyleCnt="4">
        <dgm:presLayoutVars>
          <dgm:chMax val="0"/>
          <dgm:chPref val="0"/>
          <dgm:bulletEnabled val="1"/>
        </dgm:presLayoutVars>
      </dgm:prSet>
      <dgm:spPr/>
    </dgm:pt>
    <dgm:pt modelId="{432EA67E-7F3F-43DD-8ED7-C645B1311067}" type="pres">
      <dgm:prSet presAssocID="{1E6D1E8A-DC79-4954-9B97-8DB3539A2724}" presName="tile2" presStyleLbl="node1" presStyleIdx="1" presStyleCnt="4" custLinFactNeighborY="-6128"/>
      <dgm:spPr/>
    </dgm:pt>
    <dgm:pt modelId="{125864C5-C205-49BB-8C44-B1BB088672D3}" type="pres">
      <dgm:prSet presAssocID="{1E6D1E8A-DC79-4954-9B97-8DB3539A2724}" presName="tile2text" presStyleLbl="node1" presStyleIdx="1" presStyleCnt="4">
        <dgm:presLayoutVars>
          <dgm:chMax val="0"/>
          <dgm:chPref val="0"/>
          <dgm:bulletEnabled val="1"/>
        </dgm:presLayoutVars>
      </dgm:prSet>
      <dgm:spPr/>
    </dgm:pt>
    <dgm:pt modelId="{A3950F02-A2E4-404F-9993-8D4CF8903BD2}" type="pres">
      <dgm:prSet presAssocID="{1E6D1E8A-DC79-4954-9B97-8DB3539A2724}" presName="tile3" presStyleLbl="node1" presStyleIdx="2" presStyleCnt="4"/>
      <dgm:spPr/>
    </dgm:pt>
    <dgm:pt modelId="{8D0733B4-D9B4-4F9B-806F-E026FC918A70}" type="pres">
      <dgm:prSet presAssocID="{1E6D1E8A-DC79-4954-9B97-8DB3539A2724}" presName="tile3text" presStyleLbl="node1" presStyleIdx="2" presStyleCnt="4">
        <dgm:presLayoutVars>
          <dgm:chMax val="0"/>
          <dgm:chPref val="0"/>
          <dgm:bulletEnabled val="1"/>
        </dgm:presLayoutVars>
      </dgm:prSet>
      <dgm:spPr/>
    </dgm:pt>
    <dgm:pt modelId="{63458D75-C466-4A1E-A0E2-ABF40670536F}" type="pres">
      <dgm:prSet presAssocID="{1E6D1E8A-DC79-4954-9B97-8DB3539A2724}" presName="tile4" presStyleLbl="node1" presStyleIdx="3" presStyleCnt="4"/>
      <dgm:spPr/>
    </dgm:pt>
    <dgm:pt modelId="{EDC50DA5-B892-4F92-B05E-9A4B62ACAAEA}" type="pres">
      <dgm:prSet presAssocID="{1E6D1E8A-DC79-4954-9B97-8DB3539A2724}" presName="tile4text" presStyleLbl="node1" presStyleIdx="3" presStyleCnt="4">
        <dgm:presLayoutVars>
          <dgm:chMax val="0"/>
          <dgm:chPref val="0"/>
          <dgm:bulletEnabled val="1"/>
        </dgm:presLayoutVars>
      </dgm:prSet>
      <dgm:spPr/>
    </dgm:pt>
    <dgm:pt modelId="{A86CBE03-B31C-420C-B5A9-C8013AFC7CB5}" type="pres">
      <dgm:prSet presAssocID="{1E6D1E8A-DC79-4954-9B97-8DB3539A2724}" presName="centerTile" presStyleLbl="fgShp" presStyleIdx="0" presStyleCnt="1" custLinFactNeighborX="3115" custLinFactNeighborY="0">
        <dgm:presLayoutVars>
          <dgm:chMax val="0"/>
          <dgm:chPref val="0"/>
        </dgm:presLayoutVars>
      </dgm:prSet>
      <dgm:spPr/>
    </dgm:pt>
  </dgm:ptLst>
  <dgm:cxnLst>
    <dgm:cxn modelId="{8F74A53F-E6E9-4063-BF86-96564B2233AF}" type="presOf" srcId="{3E7E8416-07FB-43D7-9A81-24528DC7ABEB}" destId="{63458D75-C466-4A1E-A0E2-ABF40670536F}" srcOrd="0" destOrd="0" presId="urn:microsoft.com/office/officeart/2005/8/layout/matrix1"/>
    <dgm:cxn modelId="{5AE12242-84BC-4011-8772-0474C498B0EA}" srcId="{1FCE0291-0057-4E0B-9C78-D8BEDD65C770}" destId="{C539652B-06AB-489D-998F-380E7744EAA6}" srcOrd="1" destOrd="0" parTransId="{9F7F213E-0CE2-43EC-90F4-5BFDEDC862AC}" sibTransId="{13F7C3E3-A1C9-4120-B0A3-58BDF444EFD2}"/>
    <dgm:cxn modelId="{7E085D64-845A-4435-9485-64C21E465104}" type="presOf" srcId="{72FA5B44-ADCA-46C7-83E9-AAC8BF48F944}" destId="{FF7C4C1D-CC6D-4E6F-8853-92A28DBD358F}" srcOrd="0" destOrd="0" presId="urn:microsoft.com/office/officeart/2005/8/layout/matrix1"/>
    <dgm:cxn modelId="{A044C64F-CCA9-47E2-9195-56691A8EDFD3}" type="presOf" srcId="{231C0748-56BF-4023-9D4E-8705CB75EF79}" destId="{A3950F02-A2E4-404F-9993-8D4CF8903BD2}" srcOrd="0" destOrd="0" presId="urn:microsoft.com/office/officeart/2005/8/layout/matrix1"/>
    <dgm:cxn modelId="{29916170-D69E-4587-A3D9-A2F4E870B517}" srcId="{1FCE0291-0057-4E0B-9C78-D8BEDD65C770}" destId="{231C0748-56BF-4023-9D4E-8705CB75EF79}" srcOrd="2" destOrd="0" parTransId="{4A8AE62F-906F-4EEA-9DE9-F7A56FF060F2}" sibTransId="{F55544C9-9248-4670-9B68-9E5D815A2666}"/>
    <dgm:cxn modelId="{9FB1C052-9C32-42C4-96A9-5E4205791953}" type="presOf" srcId="{1E6D1E8A-DC79-4954-9B97-8DB3539A2724}" destId="{85E06CBF-F036-4B24-BE63-A8810F2927BA}" srcOrd="0" destOrd="0" presId="urn:microsoft.com/office/officeart/2005/8/layout/matrix1"/>
    <dgm:cxn modelId="{2DE8A187-A232-4CB5-8160-FE5320F62666}" srcId="{1FCE0291-0057-4E0B-9C78-D8BEDD65C770}" destId="{72FA5B44-ADCA-46C7-83E9-AAC8BF48F944}" srcOrd="0" destOrd="0" parTransId="{8AA4AF59-0A02-429B-BB7F-D80B8E9199A4}" sibTransId="{AC8367B8-FF77-43B4-8D65-0B762A0707D1}"/>
    <dgm:cxn modelId="{C2E4F68C-CE77-40C7-9996-6910958B0B5E}" type="presOf" srcId="{231C0748-56BF-4023-9D4E-8705CB75EF79}" destId="{8D0733B4-D9B4-4F9B-806F-E026FC918A70}" srcOrd="1" destOrd="0" presId="urn:microsoft.com/office/officeart/2005/8/layout/matrix1"/>
    <dgm:cxn modelId="{5A972B91-4ADA-4C09-A8D3-F2300B620A5B}" type="presOf" srcId="{C539652B-06AB-489D-998F-380E7744EAA6}" destId="{125864C5-C205-49BB-8C44-B1BB088672D3}" srcOrd="1" destOrd="0" presId="urn:microsoft.com/office/officeart/2005/8/layout/matrix1"/>
    <dgm:cxn modelId="{5A483895-365E-4CD1-8C69-2946F3D79536}" srcId="{1FCE0291-0057-4E0B-9C78-D8BEDD65C770}" destId="{3E7E8416-07FB-43D7-9A81-24528DC7ABEB}" srcOrd="3" destOrd="0" parTransId="{3912A85A-8E83-4344-85EC-1DDE49AC5AF9}" sibTransId="{15AE0210-2F04-4A83-B9DB-D4EDD136CE4B}"/>
    <dgm:cxn modelId="{E4E0C99F-F94D-4E15-9C10-0AF24D93FCEB}" type="presOf" srcId="{1FCE0291-0057-4E0B-9C78-D8BEDD65C770}" destId="{A86CBE03-B31C-420C-B5A9-C8013AFC7CB5}" srcOrd="0" destOrd="0" presId="urn:microsoft.com/office/officeart/2005/8/layout/matrix1"/>
    <dgm:cxn modelId="{C0A2D5B7-8DC4-4569-A79D-6837707E007B}" type="presOf" srcId="{C539652B-06AB-489D-998F-380E7744EAA6}" destId="{432EA67E-7F3F-43DD-8ED7-C645B1311067}" srcOrd="0" destOrd="0" presId="urn:microsoft.com/office/officeart/2005/8/layout/matrix1"/>
    <dgm:cxn modelId="{6708F7BB-B9C0-47D2-8B20-946AA5D58609}" srcId="{1E6D1E8A-DC79-4954-9B97-8DB3539A2724}" destId="{1FCE0291-0057-4E0B-9C78-D8BEDD65C770}" srcOrd="0" destOrd="0" parTransId="{11145856-8AB0-4D35-B6A2-544C33636905}" sibTransId="{BBA2F90D-29BF-4AB0-8EA6-3CF4089561AC}"/>
    <dgm:cxn modelId="{AC992ED5-A427-4FCA-91E4-D5BBB3E4DD62}" type="presOf" srcId="{72FA5B44-ADCA-46C7-83E9-AAC8BF48F944}" destId="{66E96740-3E93-471A-9223-B87F48BD9345}" srcOrd="1" destOrd="0" presId="urn:microsoft.com/office/officeart/2005/8/layout/matrix1"/>
    <dgm:cxn modelId="{09CD65E7-6AC5-4580-82D5-3EBCFD56D061}" type="presOf" srcId="{3E7E8416-07FB-43D7-9A81-24528DC7ABEB}" destId="{EDC50DA5-B892-4F92-B05E-9A4B62ACAAEA}" srcOrd="1" destOrd="0" presId="urn:microsoft.com/office/officeart/2005/8/layout/matrix1"/>
    <dgm:cxn modelId="{97B1E208-A1F3-41BA-8BFC-16B1A6593ED0}" type="presParOf" srcId="{85E06CBF-F036-4B24-BE63-A8810F2927BA}" destId="{AD8827A0-C930-4A20-B4C7-8AB8ADAF828E}" srcOrd="0" destOrd="0" presId="urn:microsoft.com/office/officeart/2005/8/layout/matrix1"/>
    <dgm:cxn modelId="{A62CAEF3-B1AA-47CB-B575-9DDE6532C0F1}" type="presParOf" srcId="{AD8827A0-C930-4A20-B4C7-8AB8ADAF828E}" destId="{FF7C4C1D-CC6D-4E6F-8853-92A28DBD358F}" srcOrd="0" destOrd="0" presId="urn:microsoft.com/office/officeart/2005/8/layout/matrix1"/>
    <dgm:cxn modelId="{A71A554D-812A-4276-956D-9C6E8C6742F7}" type="presParOf" srcId="{AD8827A0-C930-4A20-B4C7-8AB8ADAF828E}" destId="{66E96740-3E93-471A-9223-B87F48BD9345}" srcOrd="1" destOrd="0" presId="urn:microsoft.com/office/officeart/2005/8/layout/matrix1"/>
    <dgm:cxn modelId="{05F7B471-7950-49A4-9E68-36A883FF702C}" type="presParOf" srcId="{AD8827A0-C930-4A20-B4C7-8AB8ADAF828E}" destId="{432EA67E-7F3F-43DD-8ED7-C645B1311067}" srcOrd="2" destOrd="0" presId="urn:microsoft.com/office/officeart/2005/8/layout/matrix1"/>
    <dgm:cxn modelId="{C5F0E5EB-1EB6-4E7C-8DB8-51ACBCAAE385}" type="presParOf" srcId="{AD8827A0-C930-4A20-B4C7-8AB8ADAF828E}" destId="{125864C5-C205-49BB-8C44-B1BB088672D3}" srcOrd="3" destOrd="0" presId="urn:microsoft.com/office/officeart/2005/8/layout/matrix1"/>
    <dgm:cxn modelId="{72E83E89-4CBC-4C14-A75C-B7BE479C76A2}" type="presParOf" srcId="{AD8827A0-C930-4A20-B4C7-8AB8ADAF828E}" destId="{A3950F02-A2E4-404F-9993-8D4CF8903BD2}" srcOrd="4" destOrd="0" presId="urn:microsoft.com/office/officeart/2005/8/layout/matrix1"/>
    <dgm:cxn modelId="{C4F140B0-3E88-47D2-B8B7-45DA3BCE2D8A}" type="presParOf" srcId="{AD8827A0-C930-4A20-B4C7-8AB8ADAF828E}" destId="{8D0733B4-D9B4-4F9B-806F-E026FC918A70}" srcOrd="5" destOrd="0" presId="urn:microsoft.com/office/officeart/2005/8/layout/matrix1"/>
    <dgm:cxn modelId="{47599090-564D-4803-9814-F092C649685D}" type="presParOf" srcId="{AD8827A0-C930-4A20-B4C7-8AB8ADAF828E}" destId="{63458D75-C466-4A1E-A0E2-ABF40670536F}" srcOrd="6" destOrd="0" presId="urn:microsoft.com/office/officeart/2005/8/layout/matrix1"/>
    <dgm:cxn modelId="{1C2461CA-8DCD-40BC-A0C2-10E8CDBD18F0}" type="presParOf" srcId="{AD8827A0-C930-4A20-B4C7-8AB8ADAF828E}" destId="{EDC50DA5-B892-4F92-B05E-9A4B62ACAAEA}" srcOrd="7" destOrd="0" presId="urn:microsoft.com/office/officeart/2005/8/layout/matrix1"/>
    <dgm:cxn modelId="{ABDB0148-4DC3-4FE3-A4E4-D1AADEC9185A}" type="presParOf" srcId="{85E06CBF-F036-4B24-BE63-A8810F2927BA}" destId="{A86CBE03-B31C-420C-B5A9-C8013AFC7CB5}"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957705-CD35-4F90-9CF1-696E498EB471}"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n-IN"/>
        </a:p>
      </dgm:t>
    </dgm:pt>
    <dgm:pt modelId="{5AF1D249-4FE2-4D3B-841E-785F5DFE64AF}">
      <dgm:prSet phldrT="[Text]" custT="1"/>
      <dgm:spPr>
        <a:solidFill>
          <a:schemeClr val="tx2">
            <a:lumMod val="40000"/>
            <a:lumOff val="60000"/>
          </a:schemeClr>
        </a:solidFill>
      </dgm:spPr>
      <dgm:t>
        <a:bodyPr lIns="0" rIns="0" anchor="ctr" anchorCtr="0"/>
        <a:lstStyle/>
        <a:p>
          <a:pPr marL="0" indent="0"/>
          <a:r>
            <a:rPr lang="en-IN" sz="2400" b="0" dirty="0">
              <a:solidFill>
                <a:schemeClr val="tx1"/>
              </a:solidFill>
              <a:latin typeface="Times New Roman" panose="02020603050405020304" pitchFamily="18" charset="0"/>
              <a:cs typeface="Times New Roman" panose="02020603050405020304" pitchFamily="18" charset="0"/>
            </a:rPr>
            <a:t>Industrial involvement in curricular development</a:t>
          </a:r>
          <a:endParaRPr lang="en-IN" sz="2400" dirty="0">
            <a:solidFill>
              <a:schemeClr val="tx1"/>
            </a:solidFill>
            <a:latin typeface="Times New Roman" panose="02020603050405020304" pitchFamily="18" charset="0"/>
            <a:cs typeface="Times New Roman" panose="02020603050405020304" pitchFamily="18" charset="0"/>
          </a:endParaRPr>
        </a:p>
      </dgm:t>
    </dgm:pt>
    <dgm:pt modelId="{B1F999C5-19B6-4F8A-A45F-F7B7F2E8D2AF}" type="parTrans" cxnId="{57F42A22-0E40-4459-8A33-CBEDDA3E0419}">
      <dgm:prSet/>
      <dgm:spPr/>
      <dgm:t>
        <a:bodyPr/>
        <a:lstStyle/>
        <a:p>
          <a:endParaRPr lang="en-IN" sz="1600">
            <a:latin typeface="Times New Roman" panose="02020603050405020304" pitchFamily="18" charset="0"/>
            <a:cs typeface="Times New Roman" panose="02020603050405020304" pitchFamily="18" charset="0"/>
          </a:endParaRPr>
        </a:p>
      </dgm:t>
    </dgm:pt>
    <dgm:pt modelId="{EE65FDF0-D06E-4183-9EDE-0857202DB631}" type="sibTrans" cxnId="{57F42A22-0E40-4459-8A33-CBEDDA3E0419}">
      <dgm:prSet/>
      <dgm:spPr/>
      <dgm:t>
        <a:bodyPr/>
        <a:lstStyle/>
        <a:p>
          <a:endParaRPr lang="en-IN" sz="1600">
            <a:latin typeface="Times New Roman" panose="02020603050405020304" pitchFamily="18" charset="0"/>
            <a:cs typeface="Times New Roman" panose="02020603050405020304" pitchFamily="18" charset="0"/>
          </a:endParaRPr>
        </a:p>
      </dgm:t>
    </dgm:pt>
    <dgm:pt modelId="{DD9BCA7A-9DAF-404F-95BF-769D3BE4AD66}">
      <dgm:prSet phldrT="[Text]" custT="1"/>
      <dgm:spPr>
        <a:solidFill>
          <a:srgbClr val="2EDABD"/>
        </a:solidFill>
      </dgm:spPr>
      <dgm:t>
        <a:bodyPr lIns="0" rIns="0"/>
        <a:lstStyle/>
        <a:p>
          <a:pPr marL="0" indent="0"/>
          <a:r>
            <a:rPr lang="en-IN" sz="2200" b="0" dirty="0">
              <a:solidFill>
                <a:schemeClr val="tx1"/>
              </a:solidFill>
              <a:latin typeface="Times New Roman" panose="02020603050405020304" pitchFamily="18" charset="0"/>
              <a:cs typeface="Times New Roman" panose="02020603050405020304" pitchFamily="18" charset="0"/>
            </a:rPr>
            <a:t>Development </a:t>
          </a:r>
        </a:p>
        <a:p>
          <a:pPr marL="0"/>
          <a:r>
            <a:rPr lang="en-IN" sz="2200" b="0" dirty="0">
              <a:solidFill>
                <a:schemeClr val="tx1"/>
              </a:solidFill>
              <a:latin typeface="Times New Roman" panose="02020603050405020304" pitchFamily="18" charset="0"/>
              <a:cs typeface="Times New Roman" panose="02020603050405020304" pitchFamily="18" charset="0"/>
            </a:rPr>
            <a:t>of environmental models during laboratory work.</a:t>
          </a:r>
        </a:p>
      </dgm:t>
    </dgm:pt>
    <dgm:pt modelId="{AFAF0F9B-FBBB-49A7-8C8C-964F799B64EB}" type="parTrans" cxnId="{6D457F21-F876-4D47-95DA-673549CB8B46}">
      <dgm:prSet/>
      <dgm:spPr/>
      <dgm:t>
        <a:bodyPr/>
        <a:lstStyle/>
        <a:p>
          <a:endParaRPr lang="en-IN" sz="1600">
            <a:latin typeface="Times New Roman" panose="02020603050405020304" pitchFamily="18" charset="0"/>
            <a:cs typeface="Times New Roman" panose="02020603050405020304" pitchFamily="18" charset="0"/>
          </a:endParaRPr>
        </a:p>
      </dgm:t>
    </dgm:pt>
    <dgm:pt modelId="{0880BF0D-62D7-4FB8-95C8-34D1357430A5}" type="sibTrans" cxnId="{6D457F21-F876-4D47-95DA-673549CB8B46}">
      <dgm:prSet/>
      <dgm:spPr/>
      <dgm:t>
        <a:bodyPr/>
        <a:lstStyle/>
        <a:p>
          <a:endParaRPr lang="en-IN" sz="1600">
            <a:latin typeface="Times New Roman" panose="02020603050405020304" pitchFamily="18" charset="0"/>
            <a:cs typeface="Times New Roman" panose="02020603050405020304" pitchFamily="18" charset="0"/>
          </a:endParaRPr>
        </a:p>
      </dgm:t>
    </dgm:pt>
    <dgm:pt modelId="{E43F3C26-2463-400B-AA28-D6B43530F129}">
      <dgm:prSet phldrT="[Text]" custT="1"/>
      <dgm:spPr/>
      <dgm:t>
        <a:bodyPr lIns="0" rIns="0"/>
        <a:lstStyle/>
        <a:p>
          <a:r>
            <a:rPr lang="en-IN" sz="2400" dirty="0">
              <a:solidFill>
                <a:schemeClr val="tx1"/>
              </a:solidFill>
              <a:latin typeface="Times New Roman" panose="02020603050405020304" pitchFamily="18" charset="0"/>
              <a:cs typeface="Times New Roman" panose="02020603050405020304" pitchFamily="18" charset="0"/>
            </a:rPr>
            <a:t>Financial support to the students to carry out project studies.</a:t>
          </a:r>
        </a:p>
      </dgm:t>
    </dgm:pt>
    <dgm:pt modelId="{B966BB2A-99CA-4BC3-8982-C7D93672CB3F}" type="parTrans" cxnId="{07A4E3D2-D4D2-4544-8EA7-400807DFA212}">
      <dgm:prSet/>
      <dgm:spPr/>
      <dgm:t>
        <a:bodyPr/>
        <a:lstStyle/>
        <a:p>
          <a:endParaRPr lang="en-IN" sz="1600">
            <a:latin typeface="Times New Roman" panose="02020603050405020304" pitchFamily="18" charset="0"/>
            <a:cs typeface="Times New Roman" panose="02020603050405020304" pitchFamily="18" charset="0"/>
          </a:endParaRPr>
        </a:p>
      </dgm:t>
    </dgm:pt>
    <dgm:pt modelId="{804BE29A-1EDE-4EA4-88C3-ADA6B872AD93}" type="sibTrans" cxnId="{07A4E3D2-D4D2-4544-8EA7-400807DFA212}">
      <dgm:prSet/>
      <dgm:spPr/>
      <dgm:t>
        <a:bodyPr/>
        <a:lstStyle/>
        <a:p>
          <a:endParaRPr lang="en-IN" sz="1600">
            <a:latin typeface="Times New Roman" panose="02020603050405020304" pitchFamily="18" charset="0"/>
            <a:cs typeface="Times New Roman" panose="02020603050405020304" pitchFamily="18" charset="0"/>
          </a:endParaRPr>
        </a:p>
      </dgm:t>
    </dgm:pt>
    <dgm:pt modelId="{6F4A6B00-76CA-4C37-93BD-ACA3A1DF6A93}">
      <dgm:prSet custT="1"/>
      <dgm:spPr>
        <a:solidFill>
          <a:srgbClr val="80E11F"/>
        </a:solidFill>
      </dgm:spPr>
      <dgm:t>
        <a:bodyPr lIns="0" rIns="0"/>
        <a:lstStyle/>
        <a:p>
          <a:r>
            <a:rPr lang="en-IN" sz="2400" dirty="0">
              <a:solidFill>
                <a:schemeClr val="tx1"/>
              </a:solidFill>
              <a:latin typeface="Times New Roman" panose="02020603050405020304" pitchFamily="18" charset="0"/>
              <a:cs typeface="Times New Roman" panose="02020603050405020304" pitchFamily="18" charset="0"/>
            </a:rPr>
            <a:t>Involvement of students in developing live projects.</a:t>
          </a:r>
        </a:p>
      </dgm:t>
    </dgm:pt>
    <dgm:pt modelId="{12925228-8361-41C6-AE18-CA2876F7C22C}" type="parTrans" cxnId="{59D38F11-9777-4B36-9F94-AB2357A989CA}">
      <dgm:prSet/>
      <dgm:spPr/>
      <dgm:t>
        <a:bodyPr/>
        <a:lstStyle/>
        <a:p>
          <a:endParaRPr lang="en-IN" sz="1600">
            <a:latin typeface="Times New Roman" panose="02020603050405020304" pitchFamily="18" charset="0"/>
            <a:cs typeface="Times New Roman" panose="02020603050405020304" pitchFamily="18" charset="0"/>
          </a:endParaRPr>
        </a:p>
      </dgm:t>
    </dgm:pt>
    <dgm:pt modelId="{C1F3C793-A91F-4E86-B0DF-210587F16C53}" type="sibTrans" cxnId="{59D38F11-9777-4B36-9F94-AB2357A989CA}">
      <dgm:prSet/>
      <dgm:spPr/>
      <dgm:t>
        <a:bodyPr/>
        <a:lstStyle/>
        <a:p>
          <a:endParaRPr lang="en-IN" sz="1600">
            <a:latin typeface="Times New Roman" panose="02020603050405020304" pitchFamily="18" charset="0"/>
            <a:cs typeface="Times New Roman" panose="02020603050405020304" pitchFamily="18" charset="0"/>
          </a:endParaRPr>
        </a:p>
      </dgm:t>
    </dgm:pt>
    <dgm:pt modelId="{F51AFB85-67D6-4E11-8ED4-C655ADB221D8}">
      <dgm:prSet custT="1"/>
      <dgm:spPr>
        <a:solidFill>
          <a:srgbClr val="FFFF66"/>
        </a:solidFill>
      </dgm:spPr>
      <dgm:t>
        <a:bodyPr lIns="0" rIns="0"/>
        <a:lstStyle/>
        <a:p>
          <a:r>
            <a:rPr lang="en-IN" sz="2400" dirty="0">
              <a:solidFill>
                <a:schemeClr val="tx1"/>
              </a:solidFill>
              <a:latin typeface="Times New Roman" panose="02020603050405020304" pitchFamily="18" charset="0"/>
              <a:cs typeface="Times New Roman" panose="02020603050405020304" pitchFamily="18" charset="0"/>
            </a:rPr>
            <a:t>Encouraging students towards start up and interaction with A-Hub.</a:t>
          </a:r>
        </a:p>
      </dgm:t>
    </dgm:pt>
    <dgm:pt modelId="{0B561049-6FEA-499D-9782-C87E37E00F69}" type="parTrans" cxnId="{03C6F026-327F-4B14-B970-E2BD32C73538}">
      <dgm:prSet/>
      <dgm:spPr/>
      <dgm:t>
        <a:bodyPr/>
        <a:lstStyle/>
        <a:p>
          <a:endParaRPr lang="en-IN" sz="1600">
            <a:latin typeface="Times New Roman" panose="02020603050405020304" pitchFamily="18" charset="0"/>
            <a:cs typeface="Times New Roman" panose="02020603050405020304" pitchFamily="18" charset="0"/>
          </a:endParaRPr>
        </a:p>
      </dgm:t>
    </dgm:pt>
    <dgm:pt modelId="{8876D4C0-F29A-429A-8BF8-D528C43AE74F}" type="sibTrans" cxnId="{03C6F026-327F-4B14-B970-E2BD32C73538}">
      <dgm:prSet/>
      <dgm:spPr/>
      <dgm:t>
        <a:bodyPr/>
        <a:lstStyle/>
        <a:p>
          <a:endParaRPr lang="en-IN" sz="1600">
            <a:latin typeface="Times New Roman" panose="02020603050405020304" pitchFamily="18" charset="0"/>
            <a:cs typeface="Times New Roman" panose="02020603050405020304" pitchFamily="18" charset="0"/>
          </a:endParaRPr>
        </a:p>
      </dgm:t>
    </dgm:pt>
    <dgm:pt modelId="{9A5C9009-852E-4EC3-9534-F6631D719B6C}">
      <dgm:prSet custT="1"/>
      <dgm:spPr>
        <a:solidFill>
          <a:srgbClr val="83F87A"/>
        </a:solidFill>
      </dgm:spPr>
      <dgm:t>
        <a:bodyPr lIns="36000" rIns="0"/>
        <a:lstStyle/>
        <a:p>
          <a:r>
            <a:rPr lang="en-IN" sz="2400" dirty="0">
              <a:solidFill>
                <a:schemeClr val="tx1"/>
              </a:solidFill>
              <a:latin typeface="Times New Roman" panose="02020603050405020304" pitchFamily="18" charset="0"/>
              <a:cs typeface="Times New Roman" panose="02020603050405020304" pitchFamily="18" charset="0"/>
            </a:rPr>
            <a:t>Weekend internship program </a:t>
          </a:r>
          <a:r>
            <a:rPr lang="en-IN" sz="2400">
              <a:solidFill>
                <a:schemeClr val="tx1"/>
              </a:solidFill>
              <a:latin typeface="Times New Roman" panose="02020603050405020304" pitchFamily="18" charset="0"/>
              <a:cs typeface="Times New Roman" panose="02020603050405020304" pitchFamily="18" charset="0"/>
            </a:rPr>
            <a:t>from 3</a:t>
          </a:r>
          <a:r>
            <a:rPr lang="en-IN" sz="2400" baseline="30000">
              <a:solidFill>
                <a:schemeClr val="tx1"/>
              </a:solidFill>
              <a:latin typeface="Times New Roman" panose="02020603050405020304" pitchFamily="18" charset="0"/>
              <a:cs typeface="Times New Roman" panose="02020603050405020304" pitchFamily="18" charset="0"/>
            </a:rPr>
            <a:t>rd</a:t>
          </a:r>
          <a:r>
            <a:rPr lang="en-IN" sz="2400">
              <a:solidFill>
                <a:schemeClr val="tx1"/>
              </a:solidFill>
              <a:latin typeface="Times New Roman" panose="02020603050405020304" pitchFamily="18" charset="0"/>
              <a:cs typeface="Times New Roman" panose="02020603050405020304" pitchFamily="18" charset="0"/>
            </a:rPr>
            <a:t>  year 1</a:t>
          </a:r>
          <a:r>
            <a:rPr lang="en-IN" sz="2400" baseline="30000">
              <a:solidFill>
                <a:schemeClr val="tx1"/>
              </a:solidFill>
              <a:latin typeface="Times New Roman" panose="02020603050405020304" pitchFamily="18" charset="0"/>
              <a:cs typeface="Times New Roman" panose="02020603050405020304" pitchFamily="18" charset="0"/>
            </a:rPr>
            <a:t>st</a:t>
          </a:r>
          <a:r>
            <a:rPr lang="en-IN" sz="2400">
              <a:solidFill>
                <a:schemeClr val="tx1"/>
              </a:solidFill>
              <a:latin typeface="Times New Roman" panose="02020603050405020304" pitchFamily="18" charset="0"/>
              <a:cs typeface="Times New Roman" panose="02020603050405020304" pitchFamily="18" charset="0"/>
            </a:rPr>
            <a:t> </a:t>
          </a:r>
          <a:r>
            <a:rPr lang="en-IN" sz="2400" dirty="0">
              <a:solidFill>
                <a:schemeClr val="tx1"/>
              </a:solidFill>
              <a:latin typeface="Times New Roman" panose="02020603050405020304" pitchFamily="18" charset="0"/>
              <a:cs typeface="Times New Roman" panose="02020603050405020304" pitchFamily="18" charset="0"/>
            </a:rPr>
            <a:t>semester onwards.</a:t>
          </a:r>
        </a:p>
      </dgm:t>
    </dgm:pt>
    <dgm:pt modelId="{B5976741-C2E1-4022-897A-16C2BD8D6E2F}" type="parTrans" cxnId="{033ACAD9-3B5B-4021-9948-00B20A198759}">
      <dgm:prSet/>
      <dgm:spPr/>
      <dgm:t>
        <a:bodyPr/>
        <a:lstStyle/>
        <a:p>
          <a:endParaRPr lang="en-IN" sz="1600">
            <a:latin typeface="Times New Roman" panose="02020603050405020304" pitchFamily="18" charset="0"/>
            <a:cs typeface="Times New Roman" panose="02020603050405020304" pitchFamily="18" charset="0"/>
          </a:endParaRPr>
        </a:p>
      </dgm:t>
    </dgm:pt>
    <dgm:pt modelId="{77374505-E1B4-4D10-87B9-551FE28084D7}" type="sibTrans" cxnId="{033ACAD9-3B5B-4021-9948-00B20A198759}">
      <dgm:prSet/>
      <dgm:spPr/>
      <dgm:t>
        <a:bodyPr/>
        <a:lstStyle/>
        <a:p>
          <a:endParaRPr lang="en-IN" sz="1600">
            <a:latin typeface="Times New Roman" panose="02020603050405020304" pitchFamily="18" charset="0"/>
            <a:cs typeface="Times New Roman" panose="02020603050405020304" pitchFamily="18" charset="0"/>
          </a:endParaRPr>
        </a:p>
      </dgm:t>
    </dgm:pt>
    <dgm:pt modelId="{DD21EF06-EDDC-4C75-8B03-73BAF2722873}">
      <dgm:prSet custT="1"/>
      <dgm:spPr>
        <a:solidFill>
          <a:schemeClr val="accent6">
            <a:lumMod val="60000"/>
            <a:lumOff val="40000"/>
          </a:schemeClr>
        </a:solidFill>
      </dgm:spPr>
      <dgm:t>
        <a:bodyPr lIns="0" rIns="0"/>
        <a:lstStyle/>
        <a:p>
          <a:r>
            <a:rPr lang="en-IN" sz="2400" dirty="0">
              <a:solidFill>
                <a:schemeClr val="tx1"/>
              </a:solidFill>
              <a:latin typeface="Times New Roman" panose="02020603050405020304" pitchFamily="18" charset="0"/>
              <a:cs typeface="Times New Roman" panose="02020603050405020304" pitchFamily="18" charset="0"/>
            </a:rPr>
            <a:t>Continuous Institute-Institution, Institute- Industry, Institute-regulation interaction by the faculty.</a:t>
          </a:r>
        </a:p>
      </dgm:t>
    </dgm:pt>
    <dgm:pt modelId="{1287EAB7-CCC4-4F29-A42E-6B57ABBAE280}" type="sibTrans" cxnId="{D39709BC-FEFD-4A71-8A7B-2980D0EE761C}">
      <dgm:prSet/>
      <dgm:spPr/>
      <dgm:t>
        <a:bodyPr/>
        <a:lstStyle/>
        <a:p>
          <a:endParaRPr lang="en-IN" sz="1600">
            <a:latin typeface="Times New Roman" panose="02020603050405020304" pitchFamily="18" charset="0"/>
            <a:cs typeface="Times New Roman" panose="02020603050405020304" pitchFamily="18" charset="0"/>
          </a:endParaRPr>
        </a:p>
      </dgm:t>
    </dgm:pt>
    <dgm:pt modelId="{ECB6D983-7C21-469F-B084-FCEC854B92D3}" type="parTrans" cxnId="{D39709BC-FEFD-4A71-8A7B-2980D0EE761C}">
      <dgm:prSet/>
      <dgm:spPr/>
      <dgm:t>
        <a:bodyPr/>
        <a:lstStyle/>
        <a:p>
          <a:endParaRPr lang="en-IN" sz="1600">
            <a:latin typeface="Times New Roman" panose="02020603050405020304" pitchFamily="18" charset="0"/>
            <a:cs typeface="Times New Roman" panose="02020603050405020304" pitchFamily="18" charset="0"/>
          </a:endParaRPr>
        </a:p>
      </dgm:t>
    </dgm:pt>
    <dgm:pt modelId="{75F29DFD-7EE2-4D58-8108-CDE2F7296863}" type="pres">
      <dgm:prSet presAssocID="{64957705-CD35-4F90-9CF1-696E498EB471}" presName="Name0" presStyleCnt="0">
        <dgm:presLayoutVars>
          <dgm:dir/>
          <dgm:resizeHandles val="exact"/>
        </dgm:presLayoutVars>
      </dgm:prSet>
      <dgm:spPr/>
    </dgm:pt>
    <dgm:pt modelId="{BD9CA0B9-7022-461D-B9B1-EBDD05AEDDDC}" type="pres">
      <dgm:prSet presAssocID="{5AF1D249-4FE2-4D3B-841E-785F5DFE64AF}" presName="node" presStyleLbl="node1" presStyleIdx="0" presStyleCnt="7" custScaleX="102152" custLinFactNeighborX="-7298" custLinFactNeighborY="-617">
        <dgm:presLayoutVars>
          <dgm:bulletEnabled val="1"/>
        </dgm:presLayoutVars>
      </dgm:prSet>
      <dgm:spPr/>
    </dgm:pt>
    <dgm:pt modelId="{15B5DD0D-AD6D-4059-999F-3D8C9CDF76DD}" type="pres">
      <dgm:prSet presAssocID="{EE65FDF0-D06E-4183-9EDE-0857202DB631}" presName="sibTrans" presStyleCnt="0"/>
      <dgm:spPr/>
    </dgm:pt>
    <dgm:pt modelId="{386E18E8-BFC4-4FF7-8B23-73C470444A63}" type="pres">
      <dgm:prSet presAssocID="{DD9BCA7A-9DAF-404F-95BF-769D3BE4AD66}" presName="node" presStyleLbl="node1" presStyleIdx="1" presStyleCnt="7" custScaleX="108484" custLinFactNeighborX="22350" custLinFactNeighborY="2469">
        <dgm:presLayoutVars>
          <dgm:bulletEnabled val="1"/>
        </dgm:presLayoutVars>
      </dgm:prSet>
      <dgm:spPr/>
    </dgm:pt>
    <dgm:pt modelId="{188CA414-6855-443B-9674-3848AE78B486}" type="pres">
      <dgm:prSet presAssocID="{0880BF0D-62D7-4FB8-95C8-34D1357430A5}" presName="sibTrans" presStyleCnt="0"/>
      <dgm:spPr/>
    </dgm:pt>
    <dgm:pt modelId="{20C94EA8-1771-46B8-97F6-631ACAE06C94}" type="pres">
      <dgm:prSet presAssocID="{E43F3C26-2463-400B-AA28-D6B43530F129}" presName="node" presStyleLbl="node1" presStyleIdx="2" presStyleCnt="7">
        <dgm:presLayoutVars>
          <dgm:bulletEnabled val="1"/>
        </dgm:presLayoutVars>
      </dgm:prSet>
      <dgm:spPr/>
    </dgm:pt>
    <dgm:pt modelId="{D20881A1-911A-4AD7-BF5E-46E352AD1CBD}" type="pres">
      <dgm:prSet presAssocID="{804BE29A-1EDE-4EA4-88C3-ADA6B872AD93}" presName="sibTrans" presStyleCnt="0"/>
      <dgm:spPr/>
    </dgm:pt>
    <dgm:pt modelId="{2835EFB5-A6B1-4F92-86BE-72DF115E8E4E}" type="pres">
      <dgm:prSet presAssocID="{6F4A6B00-76CA-4C37-93BD-ACA3A1DF6A93}" presName="node" presStyleLbl="node1" presStyleIdx="3" presStyleCnt="7">
        <dgm:presLayoutVars>
          <dgm:bulletEnabled val="1"/>
        </dgm:presLayoutVars>
      </dgm:prSet>
      <dgm:spPr/>
    </dgm:pt>
    <dgm:pt modelId="{3E9C4E00-EB8A-4D5A-984A-48BEA46E9FA4}" type="pres">
      <dgm:prSet presAssocID="{C1F3C793-A91F-4E86-B0DF-210587F16C53}" presName="sibTrans" presStyleCnt="0"/>
      <dgm:spPr/>
    </dgm:pt>
    <dgm:pt modelId="{0E022858-4F7C-49C3-AE2C-5E7EB1ECE6D2}" type="pres">
      <dgm:prSet presAssocID="{9A5C9009-852E-4EC3-9534-F6631D719B6C}" presName="node" presStyleLbl="node1" presStyleIdx="4" presStyleCnt="7">
        <dgm:presLayoutVars>
          <dgm:bulletEnabled val="1"/>
        </dgm:presLayoutVars>
      </dgm:prSet>
      <dgm:spPr/>
    </dgm:pt>
    <dgm:pt modelId="{0F372195-20A0-4AF3-A4E0-0F5B6EE92CB5}" type="pres">
      <dgm:prSet presAssocID="{77374505-E1B4-4D10-87B9-551FE28084D7}" presName="sibTrans" presStyleCnt="0"/>
      <dgm:spPr/>
    </dgm:pt>
    <dgm:pt modelId="{71F28711-6DF5-4E8E-AD6F-E8D461226FE6}" type="pres">
      <dgm:prSet presAssocID="{F51AFB85-67D6-4E11-8ED4-C655ADB221D8}" presName="node" presStyleLbl="node1" presStyleIdx="5" presStyleCnt="7">
        <dgm:presLayoutVars>
          <dgm:bulletEnabled val="1"/>
        </dgm:presLayoutVars>
      </dgm:prSet>
      <dgm:spPr/>
    </dgm:pt>
    <dgm:pt modelId="{A368B9FE-4C73-464F-B431-17A11462BEEF}" type="pres">
      <dgm:prSet presAssocID="{8876D4C0-F29A-429A-8BF8-D528C43AE74F}" presName="sibTrans" presStyleCnt="0"/>
      <dgm:spPr/>
    </dgm:pt>
    <dgm:pt modelId="{EA5D07D0-C54B-47E2-831B-16C94CCECB85}" type="pres">
      <dgm:prSet presAssocID="{DD21EF06-EDDC-4C75-8B03-73BAF2722873}" presName="node" presStyleLbl="node1" presStyleIdx="6" presStyleCnt="7">
        <dgm:presLayoutVars>
          <dgm:bulletEnabled val="1"/>
        </dgm:presLayoutVars>
      </dgm:prSet>
      <dgm:spPr/>
    </dgm:pt>
  </dgm:ptLst>
  <dgm:cxnLst>
    <dgm:cxn modelId="{59D38F11-9777-4B36-9F94-AB2357A989CA}" srcId="{64957705-CD35-4F90-9CF1-696E498EB471}" destId="{6F4A6B00-76CA-4C37-93BD-ACA3A1DF6A93}" srcOrd="3" destOrd="0" parTransId="{12925228-8361-41C6-AE18-CA2876F7C22C}" sibTransId="{C1F3C793-A91F-4E86-B0DF-210587F16C53}"/>
    <dgm:cxn modelId="{6D457F21-F876-4D47-95DA-673549CB8B46}" srcId="{64957705-CD35-4F90-9CF1-696E498EB471}" destId="{DD9BCA7A-9DAF-404F-95BF-769D3BE4AD66}" srcOrd="1" destOrd="0" parTransId="{AFAF0F9B-FBBB-49A7-8C8C-964F799B64EB}" sibTransId="{0880BF0D-62D7-4FB8-95C8-34D1357430A5}"/>
    <dgm:cxn modelId="{57F42A22-0E40-4459-8A33-CBEDDA3E0419}" srcId="{64957705-CD35-4F90-9CF1-696E498EB471}" destId="{5AF1D249-4FE2-4D3B-841E-785F5DFE64AF}" srcOrd="0" destOrd="0" parTransId="{B1F999C5-19B6-4F8A-A45F-F7B7F2E8D2AF}" sibTransId="{EE65FDF0-D06E-4183-9EDE-0857202DB631}"/>
    <dgm:cxn modelId="{03C6F026-327F-4B14-B970-E2BD32C73538}" srcId="{64957705-CD35-4F90-9CF1-696E498EB471}" destId="{F51AFB85-67D6-4E11-8ED4-C655ADB221D8}" srcOrd="5" destOrd="0" parTransId="{0B561049-6FEA-499D-9782-C87E37E00F69}" sibTransId="{8876D4C0-F29A-429A-8BF8-D528C43AE74F}"/>
    <dgm:cxn modelId="{40703243-3CC9-4F88-B223-3F57D3392132}" type="presOf" srcId="{9A5C9009-852E-4EC3-9534-F6631D719B6C}" destId="{0E022858-4F7C-49C3-AE2C-5E7EB1ECE6D2}" srcOrd="0" destOrd="0" presId="urn:microsoft.com/office/officeart/2005/8/layout/hList6"/>
    <dgm:cxn modelId="{9A6CCF4E-9D88-463F-9483-5B22CDD31A2A}" type="presOf" srcId="{5AF1D249-4FE2-4D3B-841E-785F5DFE64AF}" destId="{BD9CA0B9-7022-461D-B9B1-EBDD05AEDDDC}" srcOrd="0" destOrd="0" presId="urn:microsoft.com/office/officeart/2005/8/layout/hList6"/>
    <dgm:cxn modelId="{59B8EA8A-0587-413F-82D8-ED398447BC02}" type="presOf" srcId="{E43F3C26-2463-400B-AA28-D6B43530F129}" destId="{20C94EA8-1771-46B8-97F6-631ACAE06C94}" srcOrd="0" destOrd="0" presId="urn:microsoft.com/office/officeart/2005/8/layout/hList6"/>
    <dgm:cxn modelId="{CF0A27A4-AFB9-499B-9B27-445ADDF538C6}" type="presOf" srcId="{64957705-CD35-4F90-9CF1-696E498EB471}" destId="{75F29DFD-7EE2-4D58-8108-CDE2F7296863}" srcOrd="0" destOrd="0" presId="urn:microsoft.com/office/officeart/2005/8/layout/hList6"/>
    <dgm:cxn modelId="{D39709BC-FEFD-4A71-8A7B-2980D0EE761C}" srcId="{64957705-CD35-4F90-9CF1-696E498EB471}" destId="{DD21EF06-EDDC-4C75-8B03-73BAF2722873}" srcOrd="6" destOrd="0" parTransId="{ECB6D983-7C21-469F-B084-FCEC854B92D3}" sibTransId="{1287EAB7-CCC4-4F29-A42E-6B57ABBAE280}"/>
    <dgm:cxn modelId="{07A4E3D2-D4D2-4544-8EA7-400807DFA212}" srcId="{64957705-CD35-4F90-9CF1-696E498EB471}" destId="{E43F3C26-2463-400B-AA28-D6B43530F129}" srcOrd="2" destOrd="0" parTransId="{B966BB2A-99CA-4BC3-8982-C7D93672CB3F}" sibTransId="{804BE29A-1EDE-4EA4-88C3-ADA6B872AD93}"/>
    <dgm:cxn modelId="{033ACAD9-3B5B-4021-9948-00B20A198759}" srcId="{64957705-CD35-4F90-9CF1-696E498EB471}" destId="{9A5C9009-852E-4EC3-9534-F6631D719B6C}" srcOrd="4" destOrd="0" parTransId="{B5976741-C2E1-4022-897A-16C2BD8D6E2F}" sibTransId="{77374505-E1B4-4D10-87B9-551FE28084D7}"/>
    <dgm:cxn modelId="{9D46D1DF-4FF1-4B85-884C-8D78CE838E30}" type="presOf" srcId="{DD9BCA7A-9DAF-404F-95BF-769D3BE4AD66}" destId="{386E18E8-BFC4-4FF7-8B23-73C470444A63}" srcOrd="0" destOrd="0" presId="urn:microsoft.com/office/officeart/2005/8/layout/hList6"/>
    <dgm:cxn modelId="{0C6936E5-106E-44EE-90C3-29B1B2C10B56}" type="presOf" srcId="{DD21EF06-EDDC-4C75-8B03-73BAF2722873}" destId="{EA5D07D0-C54B-47E2-831B-16C94CCECB85}" srcOrd="0" destOrd="0" presId="urn:microsoft.com/office/officeart/2005/8/layout/hList6"/>
    <dgm:cxn modelId="{0915D6F9-2A2F-4142-96FD-5915AD866177}" type="presOf" srcId="{6F4A6B00-76CA-4C37-93BD-ACA3A1DF6A93}" destId="{2835EFB5-A6B1-4F92-86BE-72DF115E8E4E}" srcOrd="0" destOrd="0" presId="urn:microsoft.com/office/officeart/2005/8/layout/hList6"/>
    <dgm:cxn modelId="{B1D34DFE-D780-4559-AFF6-DEECE66FF8A7}" type="presOf" srcId="{F51AFB85-67D6-4E11-8ED4-C655ADB221D8}" destId="{71F28711-6DF5-4E8E-AD6F-E8D461226FE6}" srcOrd="0" destOrd="0" presId="urn:microsoft.com/office/officeart/2005/8/layout/hList6"/>
    <dgm:cxn modelId="{5E6794FF-7871-4332-8AE0-0A6FE61D85BE}" type="presParOf" srcId="{75F29DFD-7EE2-4D58-8108-CDE2F7296863}" destId="{BD9CA0B9-7022-461D-B9B1-EBDD05AEDDDC}" srcOrd="0" destOrd="0" presId="urn:microsoft.com/office/officeart/2005/8/layout/hList6"/>
    <dgm:cxn modelId="{2F1EFA8E-7721-410B-83D7-4AB925308D5A}" type="presParOf" srcId="{75F29DFD-7EE2-4D58-8108-CDE2F7296863}" destId="{15B5DD0D-AD6D-4059-999F-3D8C9CDF76DD}" srcOrd="1" destOrd="0" presId="urn:microsoft.com/office/officeart/2005/8/layout/hList6"/>
    <dgm:cxn modelId="{21746128-7EAF-4424-8448-4EB9A41C7847}" type="presParOf" srcId="{75F29DFD-7EE2-4D58-8108-CDE2F7296863}" destId="{386E18E8-BFC4-4FF7-8B23-73C470444A63}" srcOrd="2" destOrd="0" presId="urn:microsoft.com/office/officeart/2005/8/layout/hList6"/>
    <dgm:cxn modelId="{D5FC86BC-DA93-4F34-A2B5-3F688AFCBEDA}" type="presParOf" srcId="{75F29DFD-7EE2-4D58-8108-CDE2F7296863}" destId="{188CA414-6855-443B-9674-3848AE78B486}" srcOrd="3" destOrd="0" presId="urn:microsoft.com/office/officeart/2005/8/layout/hList6"/>
    <dgm:cxn modelId="{737BAAE1-EAC7-4540-83F4-48E2AA078049}" type="presParOf" srcId="{75F29DFD-7EE2-4D58-8108-CDE2F7296863}" destId="{20C94EA8-1771-46B8-97F6-631ACAE06C94}" srcOrd="4" destOrd="0" presId="urn:microsoft.com/office/officeart/2005/8/layout/hList6"/>
    <dgm:cxn modelId="{8C24780B-CAB2-40E9-814A-2DDCE48555D9}" type="presParOf" srcId="{75F29DFD-7EE2-4D58-8108-CDE2F7296863}" destId="{D20881A1-911A-4AD7-BF5E-46E352AD1CBD}" srcOrd="5" destOrd="0" presId="urn:microsoft.com/office/officeart/2005/8/layout/hList6"/>
    <dgm:cxn modelId="{23BB9E1C-BC3B-4D56-B00D-29EB2965AEF1}" type="presParOf" srcId="{75F29DFD-7EE2-4D58-8108-CDE2F7296863}" destId="{2835EFB5-A6B1-4F92-86BE-72DF115E8E4E}" srcOrd="6" destOrd="0" presId="urn:microsoft.com/office/officeart/2005/8/layout/hList6"/>
    <dgm:cxn modelId="{E0A2A378-C61A-437E-8AA3-83E58014E371}" type="presParOf" srcId="{75F29DFD-7EE2-4D58-8108-CDE2F7296863}" destId="{3E9C4E00-EB8A-4D5A-984A-48BEA46E9FA4}" srcOrd="7" destOrd="0" presId="urn:microsoft.com/office/officeart/2005/8/layout/hList6"/>
    <dgm:cxn modelId="{7F8142D6-484A-415A-8783-457BDDC44478}" type="presParOf" srcId="{75F29DFD-7EE2-4D58-8108-CDE2F7296863}" destId="{0E022858-4F7C-49C3-AE2C-5E7EB1ECE6D2}" srcOrd="8" destOrd="0" presId="urn:microsoft.com/office/officeart/2005/8/layout/hList6"/>
    <dgm:cxn modelId="{2A75574C-9825-45B6-8464-5B74F79F0BE2}" type="presParOf" srcId="{75F29DFD-7EE2-4D58-8108-CDE2F7296863}" destId="{0F372195-20A0-4AF3-A4E0-0F5B6EE92CB5}" srcOrd="9" destOrd="0" presId="urn:microsoft.com/office/officeart/2005/8/layout/hList6"/>
    <dgm:cxn modelId="{12379100-5149-468B-B4D8-E8DAC3E1D087}" type="presParOf" srcId="{75F29DFD-7EE2-4D58-8108-CDE2F7296863}" destId="{71F28711-6DF5-4E8E-AD6F-E8D461226FE6}" srcOrd="10" destOrd="0" presId="urn:microsoft.com/office/officeart/2005/8/layout/hList6"/>
    <dgm:cxn modelId="{5E9288DD-5E8A-4D5F-82C9-0A1332644C9B}" type="presParOf" srcId="{75F29DFD-7EE2-4D58-8108-CDE2F7296863}" destId="{A368B9FE-4C73-464F-B431-17A11462BEEF}" srcOrd="11" destOrd="0" presId="urn:microsoft.com/office/officeart/2005/8/layout/hList6"/>
    <dgm:cxn modelId="{6C975A0F-095C-486F-B739-B91F690D7E0B}" type="presParOf" srcId="{75F29DFD-7EE2-4D58-8108-CDE2F7296863}" destId="{EA5D07D0-C54B-47E2-831B-16C94CCECB85}" srcOrd="1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411BB-EC31-4980-962D-FF82B7B2EA41}">
      <dsp:nvSpPr>
        <dsp:cNvPr id="0" name=""/>
        <dsp:cNvSpPr/>
      </dsp:nvSpPr>
      <dsp:spPr>
        <a:xfrm>
          <a:off x="5028163" y="2283737"/>
          <a:ext cx="2360930" cy="1821319"/>
        </a:xfrm>
        <a:prstGeom prst="ellipse">
          <a:avLst/>
        </a:prstGeom>
        <a:solidFill>
          <a:schemeClr val="accent1">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1">
          <a:noAutofit/>
        </a:bodyPr>
        <a:lstStyle/>
        <a:p>
          <a:pPr marL="0" lvl="0" indent="0" algn="ctr" defTabSz="1289050">
            <a:lnSpc>
              <a:spcPct val="90000"/>
            </a:lnSpc>
            <a:spcBef>
              <a:spcPct val="0"/>
            </a:spcBef>
            <a:spcAft>
              <a:spcPct val="35000"/>
            </a:spcAft>
            <a:buNone/>
          </a:pPr>
          <a:r>
            <a:rPr lang="en-US" sz="2900" b="1" kern="1200" dirty="0"/>
            <a:t>Excellence</a:t>
          </a:r>
        </a:p>
      </dsp:txBody>
      <dsp:txXfrm>
        <a:off x="5373913" y="2550463"/>
        <a:ext cx="1669430" cy="1287867"/>
      </dsp:txXfrm>
    </dsp:sp>
    <dsp:sp modelId="{E1679B6F-3E48-415B-9F71-1C9B3532EC95}">
      <dsp:nvSpPr>
        <dsp:cNvPr id="0" name=""/>
        <dsp:cNvSpPr/>
      </dsp:nvSpPr>
      <dsp:spPr>
        <a:xfrm>
          <a:off x="3441614" y="22412"/>
          <a:ext cx="5695547" cy="2896869"/>
        </a:xfrm>
        <a:prstGeom prst="ellipse">
          <a:avLst/>
        </a:prstGeom>
        <a:solidFill>
          <a:schemeClr val="accent1">
            <a:shade val="80000"/>
            <a:alpha val="50000"/>
            <a:hueOff val="102082"/>
            <a:satOff val="-1464"/>
            <a:lumOff val="85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latin typeface="Times New Roman" panose="02020603050405020304" pitchFamily="18" charset="0"/>
              <a:ea typeface="Times New Roman" panose="02020603050405020304" pitchFamily="18" charset="0"/>
              <a:cs typeface="Times New Roman" panose="02020603050405020304" pitchFamily="18" charset="0"/>
            </a:rPr>
            <a:t>Develop as a reference and resource hub integrating knowledge and expertise in the specialty of environmental engineering, management and sustainable development</a:t>
          </a:r>
          <a:endParaRPr lang="en-US" sz="2400" kern="1200" dirty="0"/>
        </a:p>
      </dsp:txBody>
      <dsp:txXfrm>
        <a:off x="4275708" y="446649"/>
        <a:ext cx="4027359" cy="2048395"/>
      </dsp:txXfrm>
    </dsp:sp>
    <dsp:sp modelId="{020852C8-BDDA-498C-81A6-992BCF9B445D}">
      <dsp:nvSpPr>
        <dsp:cNvPr id="0" name=""/>
        <dsp:cNvSpPr/>
      </dsp:nvSpPr>
      <dsp:spPr>
        <a:xfrm>
          <a:off x="7284593" y="1824829"/>
          <a:ext cx="4860083" cy="3419692"/>
        </a:xfrm>
        <a:prstGeom prst="ellipse">
          <a:avLst/>
        </a:prstGeom>
        <a:solidFill>
          <a:schemeClr val="accent1">
            <a:shade val="80000"/>
            <a:alpha val="50000"/>
            <a:hueOff val="204164"/>
            <a:satOff val="-2928"/>
            <a:lumOff val="170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effectLst/>
              <a:latin typeface="Times New Roman" panose="02020603050405020304" pitchFamily="18" charset="0"/>
              <a:ea typeface="Times New Roman" panose="02020603050405020304" pitchFamily="18" charset="0"/>
              <a:cs typeface="Times New Roman" panose="02020603050405020304" pitchFamily="18" charset="0"/>
            </a:rPr>
            <a:t>Develop as a nodal agency for the development of environmental entrepreneurship and skill development</a:t>
          </a:r>
          <a:endParaRPr lang="en-US" sz="2400" kern="1200" dirty="0"/>
        </a:p>
      </dsp:txBody>
      <dsp:txXfrm>
        <a:off x="7996336" y="2325631"/>
        <a:ext cx="3436597" cy="2418088"/>
      </dsp:txXfrm>
    </dsp:sp>
    <dsp:sp modelId="{2F684B33-1FFF-4263-A88B-F9A723F629AE}">
      <dsp:nvSpPr>
        <dsp:cNvPr id="0" name=""/>
        <dsp:cNvSpPr/>
      </dsp:nvSpPr>
      <dsp:spPr>
        <a:xfrm>
          <a:off x="3602429" y="3696315"/>
          <a:ext cx="5238949" cy="3086488"/>
        </a:xfrm>
        <a:prstGeom prst="ellipse">
          <a:avLst/>
        </a:prstGeom>
        <a:solidFill>
          <a:schemeClr val="accent1">
            <a:shade val="80000"/>
            <a:alpha val="50000"/>
            <a:hueOff val="306246"/>
            <a:satOff val="-4392"/>
            <a:lumOff val="25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latin typeface="Times New Roman" panose="02020603050405020304" pitchFamily="18" charset="0"/>
              <a:ea typeface="Times New Roman" panose="02020603050405020304" pitchFamily="18" charset="0"/>
              <a:cs typeface="Times New Roman" panose="02020603050405020304" pitchFamily="18" charset="0"/>
            </a:rPr>
            <a:t>Focus on environmental interventions and innovations useful to the society</a:t>
          </a:r>
          <a:endParaRPr lang="en-US" sz="2400" kern="1200" dirty="0"/>
        </a:p>
      </dsp:txBody>
      <dsp:txXfrm>
        <a:off x="4369655" y="4148321"/>
        <a:ext cx="3704497" cy="2182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09114-4667-4DC0-8C57-1EE81D34499E}">
      <dsp:nvSpPr>
        <dsp:cNvPr id="0" name=""/>
        <dsp:cNvSpPr/>
      </dsp:nvSpPr>
      <dsp:spPr>
        <a:xfrm>
          <a:off x="0" y="56677"/>
          <a:ext cx="10801200" cy="1062871"/>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Department acts as an environmental think tank for the state of Andhra Pradesh and neighboring states and other Indian states of India.</a:t>
          </a:r>
          <a:endParaRPr lang="en-IN" sz="1900" kern="1200" dirty="0">
            <a:solidFill>
              <a:schemeClr val="tx1"/>
            </a:solidFill>
          </a:endParaRPr>
        </a:p>
      </dsp:txBody>
      <dsp:txXfrm>
        <a:off x="51885" y="108562"/>
        <a:ext cx="10697430" cy="959101"/>
      </dsp:txXfrm>
    </dsp:sp>
    <dsp:sp modelId="{9DEE4BD1-60D7-4FA9-9150-1457A6C7EE3A}">
      <dsp:nvSpPr>
        <dsp:cNvPr id="0" name=""/>
        <dsp:cNvSpPr/>
      </dsp:nvSpPr>
      <dsp:spPr>
        <a:xfrm>
          <a:off x="0" y="1174269"/>
          <a:ext cx="10801200" cy="1062871"/>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Provide excellent education in the field of environmental sciences and engineering, conduct basic and applied research, addressing management of natural resource, environmental challenges of humanity and industry in assisting the governments in policy development and governance.</a:t>
          </a:r>
          <a:endParaRPr lang="en-IN" sz="1900" kern="1200" dirty="0">
            <a:solidFill>
              <a:schemeClr val="tx1"/>
            </a:solidFill>
          </a:endParaRPr>
        </a:p>
      </dsp:txBody>
      <dsp:txXfrm>
        <a:off x="51885" y="1226154"/>
        <a:ext cx="10697430" cy="959101"/>
      </dsp:txXfrm>
    </dsp:sp>
    <dsp:sp modelId="{6DCF78E1-97FD-44F7-94C6-F1481125F29C}">
      <dsp:nvSpPr>
        <dsp:cNvPr id="0" name=""/>
        <dsp:cNvSpPr/>
      </dsp:nvSpPr>
      <dsp:spPr>
        <a:xfrm>
          <a:off x="0" y="2291861"/>
          <a:ext cx="10801200" cy="1062871"/>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Promotion of interdisciplinary innovative research and dissemination of knowledge for the transformation of lives and livelihoods towards sustainable development.</a:t>
          </a:r>
          <a:endParaRPr lang="en-IN" sz="1900" kern="1200" dirty="0">
            <a:solidFill>
              <a:schemeClr val="tx1"/>
            </a:solidFill>
          </a:endParaRPr>
        </a:p>
      </dsp:txBody>
      <dsp:txXfrm>
        <a:off x="51885" y="2343746"/>
        <a:ext cx="10697430" cy="959101"/>
      </dsp:txXfrm>
    </dsp:sp>
    <dsp:sp modelId="{0BA3F36E-10CF-4540-8679-BCE49C0F0B85}">
      <dsp:nvSpPr>
        <dsp:cNvPr id="0" name=""/>
        <dsp:cNvSpPr/>
      </dsp:nvSpPr>
      <dsp:spPr>
        <a:xfrm>
          <a:off x="0" y="3409453"/>
          <a:ext cx="10801200" cy="1062871"/>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Support the government in its efforts in environmental management, addressing climate change challenges and sustainable development through apposite research.</a:t>
          </a:r>
          <a:endParaRPr lang="en-IN" sz="1900" kern="1200" dirty="0">
            <a:solidFill>
              <a:schemeClr val="tx1"/>
            </a:solidFill>
          </a:endParaRPr>
        </a:p>
      </dsp:txBody>
      <dsp:txXfrm>
        <a:off x="51885" y="3461338"/>
        <a:ext cx="10697430" cy="959101"/>
      </dsp:txXfrm>
    </dsp:sp>
    <dsp:sp modelId="{197703F1-732A-4BC7-AD09-76F57FD7B960}">
      <dsp:nvSpPr>
        <dsp:cNvPr id="0" name=""/>
        <dsp:cNvSpPr/>
      </dsp:nvSpPr>
      <dsp:spPr>
        <a:xfrm>
          <a:off x="0" y="4527045"/>
          <a:ext cx="10801200" cy="1062871"/>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Promoting partnership with various stakeholders’ like students, institutions, industry, governments, business organizations, Non-government Organizations, and local communities </a:t>
          </a:r>
          <a:r>
            <a:rPr lang="en-IN" sz="1900" kern="1200" dirty="0">
              <a:solidFill>
                <a:schemeClr val="tx1"/>
              </a:solidFill>
            </a:rPr>
            <a:t>.</a:t>
          </a:r>
        </a:p>
      </dsp:txBody>
      <dsp:txXfrm>
        <a:off x="51885" y="4578930"/>
        <a:ext cx="10697430" cy="959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53E8A-2150-40C6-9879-B3F0B0E3C9E0}">
      <dsp:nvSpPr>
        <dsp:cNvPr id="0" name=""/>
        <dsp:cNvSpPr/>
      </dsp:nvSpPr>
      <dsp:spPr>
        <a:xfrm rot="5400000">
          <a:off x="5052348" y="-1902232"/>
          <a:ext cx="2448979" cy="65414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1" kern="1200" dirty="0">
              <a:latin typeface="Times New Roman" panose="02020603050405020304" pitchFamily="18" charset="0"/>
              <a:cs typeface="Times New Roman" panose="02020603050405020304" pitchFamily="18" charset="0"/>
            </a:rPr>
            <a:t>Ellis Island Medal of Honor, May 2019 (This Award was previously given to 7 Presidents of the USA and 5 Nobel Laureates)</a:t>
          </a:r>
          <a:endParaRPr lang="en-IN" sz="1500" b="1"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b="1" i="0" u="none" strike="noStrike" kern="1200" baseline="0" dirty="0">
              <a:latin typeface="Times New Roman" panose="02020603050405020304" pitchFamily="18" charset="0"/>
              <a:cs typeface="Times New Roman" panose="02020603050405020304" pitchFamily="18" charset="0"/>
            </a:rPr>
            <a:t>approved by the WEF Board of Trustees as a WEF Fellow</a:t>
          </a:r>
          <a:endParaRPr lang="en-IN" sz="1500" b="1"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b="1" kern="1200" dirty="0">
              <a:latin typeface="Times New Roman" panose="02020603050405020304" pitchFamily="18" charset="0"/>
              <a:cs typeface="Times New Roman" panose="02020603050405020304" pitchFamily="18" charset="0"/>
            </a:rPr>
            <a:t>Best Paper Award, Institution of Engineers (India) (1955)</a:t>
          </a:r>
          <a:endParaRPr lang="en-IN" sz="1500" b="1"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b="1" kern="1200" dirty="0">
              <a:latin typeface="Times New Roman" panose="02020603050405020304" pitchFamily="18" charset="0"/>
              <a:cs typeface="Times New Roman" panose="02020603050405020304" pitchFamily="18" charset="0"/>
            </a:rPr>
            <a:t>American Telugu Association (ATA) Excellence in Science Award, 2008</a:t>
          </a:r>
          <a:endParaRPr lang="en-IN" sz="1500" b="1"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b="1" kern="1200" dirty="0">
              <a:latin typeface="Times New Roman" panose="02020603050405020304" pitchFamily="18" charset="0"/>
              <a:cs typeface="Times New Roman" panose="02020603050405020304" pitchFamily="18" charset="0"/>
            </a:rPr>
            <a:t>Rotary Club Of Naperville – Lifetime Achievement Award, June 2017</a:t>
          </a:r>
          <a:endParaRPr lang="en-IN" sz="1500" b="1"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b="1" i="0" u="none" strike="noStrike" kern="1200" baseline="0" dirty="0">
              <a:solidFill>
                <a:srgbClr val="000000"/>
              </a:solidFill>
              <a:latin typeface="Times New Roman" panose="02020603050405020304" pitchFamily="18" charset="0"/>
              <a:cs typeface="Times New Roman" panose="02020603050405020304" pitchFamily="18" charset="0"/>
            </a:rPr>
            <a:t>Special Award of the President of Rotary Club of Naperville, June 2019</a:t>
          </a:r>
          <a:endParaRPr lang="en-IN" sz="1500" b="1"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Char char="•"/>
          </a:pPr>
          <a:r>
            <a:rPr lang="en-US" sz="1500" b="1" i="0" u="none" strike="noStrike" kern="1200" baseline="0" dirty="0">
              <a:solidFill>
                <a:srgbClr val="000000"/>
              </a:solidFill>
              <a:latin typeface="Times New Roman" panose="02020603050405020304" pitchFamily="18" charset="0"/>
              <a:cs typeface="Times New Roman" panose="02020603050405020304" pitchFamily="18" charset="0"/>
            </a:rPr>
            <a:t>Telugu Association of North America’s (TANA) Award of Excellence in Science, July 2019 </a:t>
          </a:r>
          <a:endParaRPr lang="en-IN" sz="1500" b="1" kern="1200" dirty="0">
            <a:latin typeface="Times New Roman" panose="02020603050405020304" pitchFamily="18" charset="0"/>
            <a:cs typeface="Times New Roman" panose="02020603050405020304" pitchFamily="18" charset="0"/>
          </a:endParaRPr>
        </a:p>
        <a:p>
          <a:pPr marL="114300" lvl="1" indent="-114300" algn="l" defTabSz="666750">
            <a:lnSpc>
              <a:spcPct val="90000"/>
            </a:lnSpc>
            <a:spcBef>
              <a:spcPct val="0"/>
            </a:spcBef>
            <a:spcAft>
              <a:spcPct val="15000"/>
            </a:spcAft>
            <a:buFont typeface="Arial" panose="020B0604020202020204" pitchFamily="34" charset="0"/>
            <a:buChar char="•"/>
          </a:pPr>
          <a:endParaRPr lang="en-IN" sz="1500" b="1" kern="1200" dirty="0">
            <a:latin typeface="Times New Roman" panose="02020603050405020304" pitchFamily="18" charset="0"/>
            <a:cs typeface="Times New Roman" panose="02020603050405020304" pitchFamily="18" charset="0"/>
          </a:endParaRPr>
        </a:p>
      </dsp:txBody>
      <dsp:txXfrm rot="-5400000">
        <a:off x="3006103" y="263562"/>
        <a:ext cx="6421922" cy="2209881"/>
      </dsp:txXfrm>
    </dsp:sp>
    <dsp:sp modelId="{7C64F362-4BB1-46FF-8C77-EED0DEF27C18}">
      <dsp:nvSpPr>
        <dsp:cNvPr id="0" name=""/>
        <dsp:cNvSpPr/>
      </dsp:nvSpPr>
      <dsp:spPr>
        <a:xfrm>
          <a:off x="421" y="713"/>
          <a:ext cx="3005681" cy="27355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IN" sz="3200" b="1" kern="1200" dirty="0">
              <a:latin typeface="Times New Roman" panose="02020603050405020304" pitchFamily="18" charset="0"/>
              <a:cs typeface="Times New Roman" panose="02020603050405020304" pitchFamily="18" charset="0"/>
            </a:rPr>
            <a:t>Prof. </a:t>
          </a:r>
          <a:r>
            <a:rPr lang="en-IN" sz="3200" b="1" kern="1200" dirty="0" err="1">
              <a:latin typeface="Times New Roman" panose="02020603050405020304" pitchFamily="18" charset="0"/>
              <a:cs typeface="Times New Roman" panose="02020603050405020304" pitchFamily="18" charset="0"/>
            </a:rPr>
            <a:t>Prakasam</a:t>
          </a:r>
          <a:r>
            <a:rPr lang="en-IN" sz="3200" b="1" kern="1200" dirty="0">
              <a:latin typeface="Times New Roman" panose="02020603050405020304" pitchFamily="18" charset="0"/>
              <a:cs typeface="Times New Roman" panose="02020603050405020304" pitchFamily="18" charset="0"/>
            </a:rPr>
            <a:t> Tata</a:t>
          </a:r>
        </a:p>
      </dsp:txBody>
      <dsp:txXfrm>
        <a:off x="133961" y="134253"/>
        <a:ext cx="2738601" cy="2468501"/>
      </dsp:txXfrm>
    </dsp:sp>
    <dsp:sp modelId="{E5C4951D-74BD-4C8A-9ACF-C80CE7670AA6}">
      <dsp:nvSpPr>
        <dsp:cNvPr id="0" name=""/>
        <dsp:cNvSpPr/>
      </dsp:nvSpPr>
      <dsp:spPr>
        <a:xfrm rot="5400000">
          <a:off x="5141356" y="947642"/>
          <a:ext cx="2193993" cy="66109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Chairman of AP State Environmental Appraisal Committee (SEAC)</a:t>
          </a:r>
          <a:endParaRPr lang="en-IN"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dirty="0"/>
            <a:t>Founder Director of IIPE during 2017-2022</a:t>
          </a:r>
          <a:endParaRPr lang="en-IN"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b="1" kern="1200" dirty="0"/>
            <a:t>Received “Corps Engineer” award from Indian Institute of Engineer for the year 2006</a:t>
          </a:r>
          <a:endParaRPr lang="en-IN" sz="2000" b="1" kern="1200" dirty="0">
            <a:latin typeface="Times New Roman" panose="02020603050405020304" pitchFamily="18" charset="0"/>
            <a:cs typeface="Times New Roman" panose="02020603050405020304" pitchFamily="18" charset="0"/>
          </a:endParaRPr>
        </a:p>
      </dsp:txBody>
      <dsp:txXfrm rot="-5400000">
        <a:off x="2932862" y="3263238"/>
        <a:ext cx="6503879" cy="1979789"/>
      </dsp:txXfrm>
    </dsp:sp>
    <dsp:sp modelId="{41C90B59-3881-466D-BF00-EFA665FDF879}">
      <dsp:nvSpPr>
        <dsp:cNvPr id="0" name=""/>
        <dsp:cNvSpPr/>
      </dsp:nvSpPr>
      <dsp:spPr>
        <a:xfrm>
          <a:off x="421" y="2873418"/>
          <a:ext cx="2937552" cy="27424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pl-PL" sz="2800" b="1" kern="1200" spc="-10" dirty="0">
              <a:latin typeface="Times New Roman"/>
              <a:cs typeface="Times New Roman"/>
            </a:rPr>
            <a:t>Prof.</a:t>
          </a:r>
          <a:r>
            <a:rPr lang="en-IN" sz="2800" b="1" kern="1200" spc="-10" dirty="0">
              <a:latin typeface="Times New Roman"/>
              <a:cs typeface="Times New Roman"/>
            </a:rPr>
            <a:t> </a:t>
          </a:r>
          <a:r>
            <a:rPr lang="pl-PL" sz="2800" b="1" kern="1200" spc="-10" dirty="0">
              <a:latin typeface="Times New Roman"/>
              <a:cs typeface="Times New Roman"/>
            </a:rPr>
            <a:t>V</a:t>
          </a:r>
          <a:r>
            <a:rPr lang="pl-PL" sz="2800" b="1" kern="1200" spc="-5" dirty="0">
              <a:latin typeface="Times New Roman"/>
              <a:cs typeface="Times New Roman"/>
            </a:rPr>
            <a:t>.S.R.K.Prasad</a:t>
          </a:r>
          <a:endParaRPr lang="en-IN" sz="2800" kern="1200" dirty="0"/>
        </a:p>
      </dsp:txBody>
      <dsp:txXfrm>
        <a:off x="134298" y="3007295"/>
        <a:ext cx="2669798" cy="2474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53E8A-2150-40C6-9879-B3F0B0E3C9E0}">
      <dsp:nvSpPr>
        <dsp:cNvPr id="0" name=""/>
        <dsp:cNvSpPr/>
      </dsp:nvSpPr>
      <dsp:spPr>
        <a:xfrm rot="5400000">
          <a:off x="6368287" y="-2495204"/>
          <a:ext cx="2581224" cy="75719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Former Member, State Level Expert Committee on Environment, Govt. of Andhra Pradesh. (2018-2021)</a:t>
          </a:r>
          <a:endParaRPr lang="en-IN"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Member, State Expert Appraisal Committee for AP, MOEF&amp; CC, Government of India, New Delhi</a:t>
          </a:r>
          <a:endParaRPr lang="en-IN"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Member, Consent For Establishment, A.P. Pollution Control Board, Govt. of Andhra Pradesh.</a:t>
          </a:r>
          <a:endParaRPr lang="en-IN"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Member, Technical Committee for processing the change of product mix applications of EC category of industries, Andhra Pradesh.</a:t>
          </a:r>
          <a:endParaRPr lang="en-IN"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Member, Executive Committee, Institute of Engineers (I), A.P. Chapter</a:t>
          </a:r>
          <a:endParaRPr lang="en-IN"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IN" sz="1600" b="1" kern="1200" spc="-10" dirty="0">
              <a:latin typeface="Times New Roman" panose="02020603050405020304" pitchFamily="18" charset="0"/>
              <a:cs typeface="Times New Roman" panose="02020603050405020304" pitchFamily="18" charset="0"/>
            </a:rPr>
            <a:t>FIRST RANK IN M.E. Public Health and Environmental Engineering -1992 </a:t>
          </a:r>
          <a:endParaRPr lang="en-IN" sz="1600" b="1" kern="1200" dirty="0">
            <a:latin typeface="Times New Roman" panose="02020603050405020304" pitchFamily="18" charset="0"/>
            <a:cs typeface="Times New Roman" panose="02020603050405020304" pitchFamily="18" charset="0"/>
          </a:endParaRPr>
        </a:p>
      </dsp:txBody>
      <dsp:txXfrm rot="-5400000">
        <a:off x="3872942" y="126146"/>
        <a:ext cx="7445911" cy="2329214"/>
      </dsp:txXfrm>
    </dsp:sp>
    <dsp:sp modelId="{7C64F362-4BB1-46FF-8C77-EED0DEF27C18}">
      <dsp:nvSpPr>
        <dsp:cNvPr id="0" name=""/>
        <dsp:cNvSpPr/>
      </dsp:nvSpPr>
      <dsp:spPr>
        <a:xfrm>
          <a:off x="516" y="66966"/>
          <a:ext cx="3872424" cy="24475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IN" sz="5300" kern="1200" dirty="0">
              <a:latin typeface="Times New Roman" panose="02020603050405020304" pitchFamily="18" charset="0"/>
              <a:cs typeface="Times New Roman" panose="02020603050405020304" pitchFamily="18" charset="0"/>
            </a:rPr>
            <a:t>Prof. S. Bala Prasad</a:t>
          </a:r>
        </a:p>
      </dsp:txBody>
      <dsp:txXfrm>
        <a:off x="119997" y="186447"/>
        <a:ext cx="3633462" cy="2208613"/>
      </dsp:txXfrm>
    </dsp:sp>
    <dsp:sp modelId="{E5C4951D-74BD-4C8A-9ACF-C80CE7670AA6}">
      <dsp:nvSpPr>
        <dsp:cNvPr id="0" name=""/>
        <dsp:cNvSpPr/>
      </dsp:nvSpPr>
      <dsp:spPr>
        <a:xfrm rot="5400000">
          <a:off x="6329968" y="438916"/>
          <a:ext cx="2743606" cy="74823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a:latin typeface="Times New Roman" panose="02020603050405020304" pitchFamily="18" charset="0"/>
              <a:cs typeface="Times New Roman" panose="02020603050405020304" pitchFamily="18" charset="0"/>
            </a:rPr>
            <a:t>Seniormost Chief Scientist(Retd) National Environmental Engineering Research Institute</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spc="-60" dirty="0">
              <a:latin typeface="Times New Roman"/>
              <a:cs typeface="Times New Roman"/>
            </a:rPr>
            <a:t>Received Certificate of Merit from the Institution of Engineers (India) for the paper “Minimum Stack Height Formula for Coal Based Thermal Power Plants in Northern India” published in Journal of the Institution of Engineers (India), 2002.</a:t>
          </a:r>
          <a:endParaRPr lang="en-IN" sz="1800" b="1"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b="1" kern="1200" dirty="0">
              <a:latin typeface="Times New Roman"/>
              <a:cs typeface="Times New Roman"/>
            </a:rPr>
            <a:t>Received Rekha Nandy and Bhupesh Nandy Gold Medal from The Institution of Engineers (India) for the best paper ‘Application of Wind Tunnel to Air Pollution Problems’ published in Journal of the Institution of Engineers (India), 2000.</a:t>
          </a:r>
          <a:br>
            <a:rPr lang="en-US" sz="1800" b="1" kern="1200" dirty="0">
              <a:latin typeface="Times New Roman"/>
              <a:cs typeface="Times New Roman"/>
            </a:rPr>
          </a:br>
          <a:endParaRPr lang="en-IN" sz="1800" b="1" kern="1200" dirty="0">
            <a:latin typeface="Times New Roman" panose="02020603050405020304" pitchFamily="18" charset="0"/>
            <a:cs typeface="Times New Roman" panose="02020603050405020304" pitchFamily="18" charset="0"/>
          </a:endParaRPr>
        </a:p>
      </dsp:txBody>
      <dsp:txXfrm rot="-5400000">
        <a:off x="3960573" y="2942243"/>
        <a:ext cx="7348465" cy="2475742"/>
      </dsp:txXfrm>
    </dsp:sp>
    <dsp:sp modelId="{41C90B59-3881-466D-BF00-EFA665FDF879}">
      <dsp:nvSpPr>
        <dsp:cNvPr id="0" name=""/>
        <dsp:cNvSpPr/>
      </dsp:nvSpPr>
      <dsp:spPr>
        <a:xfrm>
          <a:off x="516" y="2725895"/>
          <a:ext cx="3965841" cy="2890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IN" sz="5300" b="0" kern="1200" spc="-10" dirty="0" err="1">
              <a:latin typeface="Times New Roman"/>
              <a:cs typeface="Times New Roman"/>
            </a:rPr>
            <a:t>Dr.</a:t>
          </a:r>
          <a:r>
            <a:rPr lang="en-IN" sz="5300" b="0" kern="1200" spc="-10" dirty="0">
              <a:latin typeface="Times New Roman"/>
              <a:cs typeface="Times New Roman"/>
            </a:rPr>
            <a:t> C.V. </a:t>
          </a:r>
          <a:r>
            <a:rPr lang="en-IN" sz="5300" b="0" kern="1200" spc="-10" dirty="0" err="1">
              <a:latin typeface="Times New Roman"/>
              <a:cs typeface="Times New Roman"/>
            </a:rPr>
            <a:t>Chalapathi</a:t>
          </a:r>
          <a:r>
            <a:rPr lang="en-IN" sz="5300" b="0" kern="1200" spc="-10" dirty="0">
              <a:latin typeface="Times New Roman"/>
              <a:cs typeface="Times New Roman"/>
            </a:rPr>
            <a:t> Rao </a:t>
          </a:r>
          <a:endParaRPr lang="en-IN" sz="5300" b="0" kern="1200" dirty="0"/>
        </a:p>
      </dsp:txBody>
      <dsp:txXfrm>
        <a:off x="141623" y="2867002"/>
        <a:ext cx="3683627" cy="2608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53E8A-2150-40C6-9879-B3F0B0E3C9E0}">
      <dsp:nvSpPr>
        <dsp:cNvPr id="0" name=""/>
        <dsp:cNvSpPr/>
      </dsp:nvSpPr>
      <dsp:spPr>
        <a:xfrm rot="5400000">
          <a:off x="5625602" y="-2652868"/>
          <a:ext cx="3099365" cy="85460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711200">
            <a:lnSpc>
              <a:spcPct val="90000"/>
            </a:lnSpc>
            <a:spcBef>
              <a:spcPct val="0"/>
            </a:spcBef>
            <a:spcAft>
              <a:spcPct val="15000"/>
            </a:spcAft>
            <a:buChar char="•"/>
          </a:pPr>
          <a:r>
            <a:rPr lang="en-US" sz="1600" b="1" kern="1200" dirty="0"/>
            <a:t>Member, Quality Control Team to G20 Works</a:t>
          </a:r>
          <a:endParaRPr lang="en-IN" sz="1600" b="1" kern="1200" dirty="0">
            <a:latin typeface="Times New Roman" panose="02020603050405020304" pitchFamily="18" charset="0"/>
            <a:cs typeface="Times New Roman" panose="02020603050405020304" pitchFamily="18" charset="0"/>
          </a:endParaRPr>
        </a:p>
        <a:p>
          <a:pPr marL="171450" lvl="1" indent="0" algn="l" defTabSz="711200">
            <a:lnSpc>
              <a:spcPct val="90000"/>
            </a:lnSpc>
            <a:spcBef>
              <a:spcPct val="0"/>
            </a:spcBef>
            <a:spcAft>
              <a:spcPct val="15000"/>
            </a:spcAft>
            <a:buChar char="•"/>
          </a:pPr>
          <a:r>
            <a:rPr lang="en-IN" sz="1600" b="1" kern="1200" dirty="0">
              <a:solidFill>
                <a:prstClr val="black">
                  <a:hueOff val="0"/>
                  <a:satOff val="0"/>
                  <a:lumOff val="0"/>
                  <a:alphaOff val="0"/>
                </a:prstClr>
              </a:solidFill>
              <a:latin typeface="Calibri"/>
              <a:ea typeface="+mn-ea"/>
              <a:cs typeface="+mn-cs"/>
            </a:rPr>
            <a:t>Member, Quality Control Team to Resort Development at Rushikonda, Visakhapatnam.</a:t>
          </a:r>
          <a:endParaRPr lang="en-IN" sz="1600" b="1" kern="1200" dirty="0">
            <a:latin typeface="Times New Roman" panose="02020603050405020304" pitchFamily="18" charset="0"/>
            <a:cs typeface="Times New Roman" panose="02020603050405020304" pitchFamily="18" charset="0"/>
          </a:endParaRPr>
        </a:p>
        <a:p>
          <a:pPr marL="171450" lvl="1" indent="0" algn="l" defTabSz="711200">
            <a:lnSpc>
              <a:spcPct val="90000"/>
            </a:lnSpc>
            <a:spcBef>
              <a:spcPct val="0"/>
            </a:spcBef>
            <a:spcAft>
              <a:spcPct val="15000"/>
            </a:spcAft>
            <a:buChar char="•"/>
          </a:pPr>
          <a:r>
            <a:rPr lang="en-US" sz="1600" b="1" kern="1200" dirty="0">
              <a:solidFill>
                <a:prstClr val="black">
                  <a:hueOff val="0"/>
                  <a:satOff val="0"/>
                  <a:lumOff val="0"/>
                  <a:alphaOff val="0"/>
                </a:prstClr>
              </a:solidFill>
              <a:latin typeface="Calibri"/>
              <a:ea typeface="+mn-ea"/>
              <a:cs typeface="+mn-cs"/>
            </a:rPr>
            <a:t>Member, Expert Committee to review the Audit matters of State and A.G. Audit</a:t>
          </a:r>
          <a:endParaRPr lang="en-IN" sz="1600" b="1" kern="1200" dirty="0">
            <a:latin typeface="Times New Roman" panose="02020603050405020304" pitchFamily="18" charset="0"/>
            <a:cs typeface="Times New Roman" panose="02020603050405020304" pitchFamily="18" charset="0"/>
          </a:endParaRPr>
        </a:p>
        <a:p>
          <a:pPr marL="171450" lvl="1" indent="0" algn="l" defTabSz="711200">
            <a:lnSpc>
              <a:spcPct val="90000"/>
            </a:lnSpc>
            <a:spcBef>
              <a:spcPct val="0"/>
            </a:spcBef>
            <a:spcAft>
              <a:spcPct val="15000"/>
            </a:spcAft>
            <a:buChar char="•"/>
          </a:pPr>
          <a:r>
            <a:rPr lang="en-US" sz="1600" b="1" kern="1200" dirty="0">
              <a:solidFill>
                <a:prstClr val="black">
                  <a:hueOff val="0"/>
                  <a:satOff val="0"/>
                  <a:lumOff val="0"/>
                  <a:alphaOff val="0"/>
                </a:prstClr>
              </a:solidFill>
              <a:latin typeface="Calibri"/>
              <a:ea typeface="+mn-ea"/>
              <a:cs typeface="+mn-cs"/>
            </a:rPr>
            <a:t>Former Director, Centre for Industrial and Scientific Consultancy (CISC), Andhra University.</a:t>
          </a:r>
          <a:endParaRPr lang="en-IN" sz="1600" b="1" kern="1200" dirty="0">
            <a:latin typeface="Times New Roman" panose="02020603050405020304" pitchFamily="18" charset="0"/>
            <a:cs typeface="Times New Roman" panose="02020603050405020304" pitchFamily="18" charset="0"/>
          </a:endParaRPr>
        </a:p>
        <a:p>
          <a:pPr marL="171450" lvl="1" indent="0" algn="l" defTabSz="711200">
            <a:lnSpc>
              <a:spcPct val="90000"/>
            </a:lnSpc>
            <a:spcBef>
              <a:spcPct val="0"/>
            </a:spcBef>
            <a:spcAft>
              <a:spcPct val="15000"/>
            </a:spcAft>
            <a:buChar char="•"/>
          </a:pPr>
          <a:r>
            <a:rPr lang="en-IN" sz="1600" b="1" kern="1200" dirty="0">
              <a:solidFill>
                <a:prstClr val="black">
                  <a:hueOff val="0"/>
                  <a:satOff val="0"/>
                  <a:lumOff val="0"/>
                  <a:alphaOff val="0"/>
                </a:prstClr>
              </a:solidFill>
              <a:latin typeface="Calibri"/>
              <a:ea typeface="+mn-ea"/>
              <a:cs typeface="+mn-cs"/>
            </a:rPr>
            <a:t>Former Chief Warden, Engineering College Hostels, Andhra University,</a:t>
          </a:r>
          <a:r>
            <a:rPr lang="en-US" sz="1600" b="1" kern="1200" dirty="0">
              <a:solidFill>
                <a:prstClr val="black">
                  <a:hueOff val="0"/>
                  <a:satOff val="0"/>
                  <a:lumOff val="0"/>
                  <a:alphaOff val="0"/>
                </a:prstClr>
              </a:solidFill>
              <a:latin typeface="Calibri"/>
              <a:ea typeface="+mn-ea"/>
              <a:cs typeface="+mn-cs"/>
            </a:rPr>
            <a:t>Visakhapatnam</a:t>
          </a:r>
          <a:endParaRPr lang="en-IN" sz="1600" b="1" kern="1200" dirty="0">
            <a:latin typeface="Times New Roman" panose="02020603050405020304" pitchFamily="18" charset="0"/>
            <a:cs typeface="Times New Roman" panose="02020603050405020304" pitchFamily="18" charset="0"/>
          </a:endParaRPr>
        </a:p>
        <a:p>
          <a:pPr marL="171450" lvl="1" indent="0" algn="l" defTabSz="711200">
            <a:lnSpc>
              <a:spcPct val="90000"/>
            </a:lnSpc>
            <a:spcBef>
              <a:spcPct val="0"/>
            </a:spcBef>
            <a:spcAft>
              <a:spcPct val="15000"/>
            </a:spcAft>
            <a:buChar char="•"/>
          </a:pPr>
          <a:r>
            <a:rPr lang="en-IN" sz="1600" b="1" kern="1200" dirty="0">
              <a:solidFill>
                <a:prstClr val="black">
                  <a:hueOff val="0"/>
                  <a:satOff val="0"/>
                  <a:lumOff val="0"/>
                  <a:alphaOff val="0"/>
                </a:prstClr>
              </a:solidFill>
              <a:latin typeface="Calibri"/>
              <a:ea typeface="+mn-ea"/>
              <a:cs typeface="+mn-cs"/>
            </a:rPr>
            <a:t>Former Chief Andhra University Employment, Information and Guidance bureau</a:t>
          </a:r>
          <a:endParaRPr lang="en-IN" sz="1600" b="1" kern="1200" dirty="0">
            <a:latin typeface="Times New Roman" panose="02020603050405020304" pitchFamily="18" charset="0"/>
            <a:cs typeface="Times New Roman" panose="02020603050405020304" pitchFamily="18" charset="0"/>
          </a:endParaRPr>
        </a:p>
        <a:p>
          <a:pPr marL="171450" lvl="1" indent="0" algn="l" defTabSz="711200">
            <a:lnSpc>
              <a:spcPct val="90000"/>
            </a:lnSpc>
            <a:spcBef>
              <a:spcPct val="0"/>
            </a:spcBef>
            <a:spcAft>
              <a:spcPct val="15000"/>
            </a:spcAft>
            <a:buChar char="•"/>
          </a:pPr>
          <a:r>
            <a:rPr lang="en-IN" sz="1600" b="1" kern="1200" dirty="0">
              <a:solidFill>
                <a:prstClr val="black">
                  <a:hueOff val="0"/>
                  <a:satOff val="0"/>
                  <a:lumOff val="0"/>
                  <a:alphaOff val="0"/>
                </a:prstClr>
              </a:solidFill>
              <a:latin typeface="Calibri"/>
              <a:ea typeface="+mn-ea"/>
              <a:cs typeface="+mn-cs"/>
            </a:rPr>
            <a:t>Former Convenor AP B.Arch. Admissions – 2020</a:t>
          </a:r>
          <a:endParaRPr lang="en-IN" sz="1600" b="1" kern="1200" dirty="0">
            <a:latin typeface="Times New Roman" panose="02020603050405020304" pitchFamily="18" charset="0"/>
            <a:cs typeface="Times New Roman" panose="02020603050405020304" pitchFamily="18" charset="0"/>
          </a:endParaRPr>
        </a:p>
        <a:p>
          <a:pPr marL="171450" lvl="1" indent="0" algn="l" defTabSz="711200">
            <a:lnSpc>
              <a:spcPct val="90000"/>
            </a:lnSpc>
            <a:spcBef>
              <a:spcPct val="0"/>
            </a:spcBef>
            <a:spcAft>
              <a:spcPct val="15000"/>
            </a:spcAft>
            <a:buChar char="•"/>
          </a:pPr>
          <a:r>
            <a:rPr lang="en-IN" sz="1600" b="1" kern="1200" dirty="0">
              <a:solidFill>
                <a:prstClr val="black">
                  <a:hueOff val="0"/>
                  <a:satOff val="0"/>
                  <a:lumOff val="0"/>
                  <a:alphaOff val="0"/>
                </a:prstClr>
              </a:solidFill>
              <a:latin typeface="Calibri"/>
              <a:ea typeface="+mn-ea"/>
              <a:cs typeface="+mn-cs"/>
            </a:rPr>
            <a:t>Former Convenor AP B.Arch. Admissions – 2021</a:t>
          </a:r>
          <a:endParaRPr lang="en-IN" sz="1600" b="1" kern="1200" dirty="0">
            <a:latin typeface="Times New Roman" panose="02020603050405020304" pitchFamily="18" charset="0"/>
            <a:cs typeface="Times New Roman" panose="02020603050405020304" pitchFamily="18" charset="0"/>
          </a:endParaRPr>
        </a:p>
      </dsp:txBody>
      <dsp:txXfrm rot="-5400000">
        <a:off x="2902237" y="221796"/>
        <a:ext cx="8394798" cy="2796767"/>
      </dsp:txXfrm>
    </dsp:sp>
    <dsp:sp modelId="{7C64F362-4BB1-46FF-8C77-EED0DEF27C18}">
      <dsp:nvSpPr>
        <dsp:cNvPr id="0" name=""/>
        <dsp:cNvSpPr/>
      </dsp:nvSpPr>
      <dsp:spPr>
        <a:xfrm>
          <a:off x="938" y="430886"/>
          <a:ext cx="2901297" cy="23785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IN" sz="4000" kern="1200" dirty="0">
              <a:latin typeface="Times New Roman" panose="02020603050405020304" pitchFamily="18" charset="0"/>
              <a:cs typeface="Times New Roman" panose="02020603050405020304" pitchFamily="18" charset="0"/>
            </a:rPr>
            <a:t>Prof. Y. Abbulu</a:t>
          </a:r>
        </a:p>
      </dsp:txBody>
      <dsp:txXfrm>
        <a:off x="117051" y="546999"/>
        <a:ext cx="2669071" cy="2146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59671-D569-4A72-8B59-583060B509D8}">
      <dsp:nvSpPr>
        <dsp:cNvPr id="0" name=""/>
        <dsp:cNvSpPr/>
      </dsp:nvSpPr>
      <dsp:spPr>
        <a:xfrm rot="5400000">
          <a:off x="-140078" y="144032"/>
          <a:ext cx="933855" cy="653698"/>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1</a:t>
          </a:r>
          <a:endParaRPr lang="en-IN" sz="2000" kern="1200" dirty="0">
            <a:solidFill>
              <a:schemeClr val="bg1"/>
            </a:solidFill>
          </a:endParaRPr>
        </a:p>
      </dsp:txBody>
      <dsp:txXfrm rot="-5400000">
        <a:off x="1" y="330802"/>
        <a:ext cx="653698" cy="280157"/>
      </dsp:txXfrm>
    </dsp:sp>
    <dsp:sp modelId="{8D906B83-2320-4419-8073-569AF303B4A0}">
      <dsp:nvSpPr>
        <dsp:cNvPr id="0" name=""/>
        <dsp:cNvSpPr/>
      </dsp:nvSpPr>
      <dsp:spPr>
        <a:xfrm rot="5400000">
          <a:off x="5540879" y="-4914104"/>
          <a:ext cx="607324" cy="10435533"/>
        </a:xfrm>
        <a:prstGeom prst="round2SameRect">
          <a:avLst/>
        </a:prstGeom>
        <a:solidFill>
          <a:schemeClr val="accent4">
            <a:lumMod val="60000"/>
            <a:lumOff val="40000"/>
          </a:schemeClr>
        </a:solidFill>
        <a:ln w="9525"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4"/>
        </a:lnRef>
        <a:fillRef idx="2">
          <a:schemeClr val="accent4"/>
        </a:fillRef>
        <a:effectRef idx="1">
          <a:schemeClr val="accent4"/>
        </a:effectRef>
        <a:fontRef idx="minor">
          <a:schemeClr val="dk1"/>
        </a:fontRef>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ysClr val="windowText" lastClr="000000"/>
              </a:solidFill>
              <a:latin typeface="Times New Roman" panose="02020603050405020304" pitchFamily="18" charset="0"/>
              <a:cs typeface="Times New Roman" panose="02020603050405020304" pitchFamily="18" charset="0"/>
            </a:rPr>
            <a:t>Apply the mathematics, science and engineering principles to understand the environmental issues and challenges</a:t>
          </a:r>
          <a:endParaRPr lang="en-IN" sz="1900" kern="1200" dirty="0">
            <a:solidFill>
              <a:sysClr val="windowText" lastClr="000000"/>
            </a:solidFill>
          </a:endParaRPr>
        </a:p>
      </dsp:txBody>
      <dsp:txXfrm rot="-5400000">
        <a:off x="626775" y="29647"/>
        <a:ext cx="10405886" cy="548030"/>
      </dsp:txXfrm>
    </dsp:sp>
    <dsp:sp modelId="{A8741635-B379-441F-B693-449F1ECDA436}">
      <dsp:nvSpPr>
        <dsp:cNvPr id="0" name=""/>
        <dsp:cNvSpPr/>
      </dsp:nvSpPr>
      <dsp:spPr>
        <a:xfrm rot="5400000">
          <a:off x="-140078" y="995183"/>
          <a:ext cx="933855" cy="653698"/>
        </a:xfrm>
        <a:prstGeom prst="chevron">
          <a:avLst/>
        </a:prstGeom>
        <a:solidFill>
          <a:schemeClr val="accent4">
            <a:hueOff val="-744128"/>
            <a:satOff val="4483"/>
            <a:lumOff val="3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2</a:t>
          </a:r>
          <a:endParaRPr lang="en-IN" sz="2000" kern="1200" dirty="0">
            <a:solidFill>
              <a:schemeClr val="bg1"/>
            </a:solidFill>
          </a:endParaRPr>
        </a:p>
      </dsp:txBody>
      <dsp:txXfrm rot="-5400000">
        <a:off x="1" y="1181953"/>
        <a:ext cx="653698" cy="280157"/>
      </dsp:txXfrm>
    </dsp:sp>
    <dsp:sp modelId="{CBBEFAE4-E349-4EFB-9883-1F29D5DB3361}">
      <dsp:nvSpPr>
        <dsp:cNvPr id="0" name=""/>
        <dsp:cNvSpPr/>
      </dsp:nvSpPr>
      <dsp:spPr>
        <a:xfrm rot="5400000">
          <a:off x="5567962" y="-4059158"/>
          <a:ext cx="607005" cy="10435533"/>
        </a:xfrm>
        <a:prstGeom prst="round2SameRect">
          <a:avLst/>
        </a:prstGeom>
        <a:solidFill>
          <a:schemeClr val="accent4">
            <a:lumMod val="40000"/>
            <a:lumOff val="60000"/>
            <a:alpha val="90000"/>
          </a:schemeClr>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ysClr val="windowText" lastClr="000000"/>
              </a:solidFill>
              <a:latin typeface="Times New Roman" panose="02020603050405020304" pitchFamily="18" charset="0"/>
              <a:cs typeface="Times New Roman" panose="02020603050405020304" pitchFamily="18" charset="0"/>
            </a:rPr>
            <a:t>Understand, identify, formulate and solve various environmental engineering problems.</a:t>
          </a:r>
          <a:endParaRPr lang="en-IN" sz="1900" kern="1200" dirty="0">
            <a:solidFill>
              <a:sysClr val="windowText" lastClr="000000"/>
            </a:solidFill>
          </a:endParaRPr>
        </a:p>
      </dsp:txBody>
      <dsp:txXfrm rot="-5400000">
        <a:off x="653698" y="884738"/>
        <a:ext cx="10405901" cy="547741"/>
      </dsp:txXfrm>
    </dsp:sp>
    <dsp:sp modelId="{C3488089-48C7-4A69-BAAC-73A0A816881E}">
      <dsp:nvSpPr>
        <dsp:cNvPr id="0" name=""/>
        <dsp:cNvSpPr/>
      </dsp:nvSpPr>
      <dsp:spPr>
        <a:xfrm rot="5400000">
          <a:off x="-140078" y="1846335"/>
          <a:ext cx="933855" cy="653698"/>
        </a:xfrm>
        <a:prstGeom prst="chevron">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3</a:t>
          </a:r>
          <a:endParaRPr lang="en-IN" sz="2000" kern="1200" dirty="0">
            <a:solidFill>
              <a:schemeClr val="bg1"/>
            </a:solidFill>
          </a:endParaRPr>
        </a:p>
      </dsp:txBody>
      <dsp:txXfrm rot="-5400000">
        <a:off x="1" y="2033105"/>
        <a:ext cx="653698" cy="280157"/>
      </dsp:txXfrm>
    </dsp:sp>
    <dsp:sp modelId="{DEE3B0B0-B624-47C6-B7DA-A6BBFD7295F0}">
      <dsp:nvSpPr>
        <dsp:cNvPr id="0" name=""/>
        <dsp:cNvSpPr/>
      </dsp:nvSpPr>
      <dsp:spPr>
        <a:xfrm rot="5400000">
          <a:off x="5567962" y="-3208006"/>
          <a:ext cx="607005" cy="10435533"/>
        </a:xfrm>
        <a:prstGeom prst="round2SameRect">
          <a:avLst/>
        </a:prstGeom>
        <a:solidFill>
          <a:schemeClr val="accent4">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ysClr val="windowText" lastClr="000000"/>
              </a:solidFill>
              <a:latin typeface="Times New Roman" panose="02020603050405020304" pitchFamily="18" charset="0"/>
              <a:cs typeface="Times New Roman" panose="02020603050405020304" pitchFamily="18" charset="0"/>
            </a:rPr>
            <a:t>Understand and assess the impact of engineering projects and solutions on the environment and society. </a:t>
          </a:r>
          <a:endParaRPr lang="en-IN" sz="1900" kern="1200" dirty="0">
            <a:solidFill>
              <a:sysClr val="windowText" lastClr="000000"/>
            </a:solidFill>
          </a:endParaRPr>
        </a:p>
      </dsp:txBody>
      <dsp:txXfrm rot="-5400000">
        <a:off x="653698" y="1735890"/>
        <a:ext cx="10405901" cy="547741"/>
      </dsp:txXfrm>
    </dsp:sp>
    <dsp:sp modelId="{643C6CAA-021F-42BD-8797-DC5096F10D8E}">
      <dsp:nvSpPr>
        <dsp:cNvPr id="0" name=""/>
        <dsp:cNvSpPr/>
      </dsp:nvSpPr>
      <dsp:spPr>
        <a:xfrm rot="5400000">
          <a:off x="-140078" y="2697486"/>
          <a:ext cx="933855" cy="653698"/>
        </a:xfrm>
        <a:prstGeom prst="chevron">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4</a:t>
          </a:r>
        </a:p>
      </dsp:txBody>
      <dsp:txXfrm rot="-5400000">
        <a:off x="1" y="2884256"/>
        <a:ext cx="653698" cy="280157"/>
      </dsp:txXfrm>
    </dsp:sp>
    <dsp:sp modelId="{87B5079C-588D-4F5D-9872-457ECBCCD103}">
      <dsp:nvSpPr>
        <dsp:cNvPr id="0" name=""/>
        <dsp:cNvSpPr/>
      </dsp:nvSpPr>
      <dsp:spPr>
        <a:xfrm rot="5400000">
          <a:off x="5567962" y="-2321976"/>
          <a:ext cx="607005" cy="10435533"/>
        </a:xfrm>
        <a:prstGeom prst="round2SameRect">
          <a:avLst/>
        </a:prstGeom>
        <a:solidFill>
          <a:schemeClr val="accent1">
            <a:lumMod val="20000"/>
            <a:lumOff val="80000"/>
            <a:alpha val="90000"/>
          </a:schemeClr>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ysClr val="windowText" lastClr="000000"/>
              </a:solidFill>
              <a:latin typeface="Times New Roman" panose="02020603050405020304" pitchFamily="18" charset="0"/>
              <a:cs typeface="Times New Roman" panose="02020603050405020304" pitchFamily="18" charset="0"/>
            </a:rPr>
            <a:t>Modelling environmental systems using modern tools and techniques</a:t>
          </a:r>
          <a:endParaRPr lang="en-IN" sz="1900" kern="1200" dirty="0">
            <a:solidFill>
              <a:sysClr val="windowText" lastClr="000000"/>
            </a:solidFill>
          </a:endParaRPr>
        </a:p>
      </dsp:txBody>
      <dsp:txXfrm rot="-5400000">
        <a:off x="653698" y="2621920"/>
        <a:ext cx="10405901" cy="547741"/>
      </dsp:txXfrm>
    </dsp:sp>
    <dsp:sp modelId="{D2B24E83-FE2E-4104-9194-C8B20F3A4FFD}">
      <dsp:nvSpPr>
        <dsp:cNvPr id="0" name=""/>
        <dsp:cNvSpPr/>
      </dsp:nvSpPr>
      <dsp:spPr>
        <a:xfrm rot="5400000">
          <a:off x="-140078" y="3548638"/>
          <a:ext cx="933855" cy="653698"/>
        </a:xfrm>
        <a:prstGeom prst="chevron">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5</a:t>
          </a:r>
        </a:p>
      </dsp:txBody>
      <dsp:txXfrm rot="-5400000">
        <a:off x="1" y="3735408"/>
        <a:ext cx="653698" cy="280157"/>
      </dsp:txXfrm>
    </dsp:sp>
    <dsp:sp modelId="{2CE0C766-A64D-464A-B53E-6757E9614973}">
      <dsp:nvSpPr>
        <dsp:cNvPr id="0" name=""/>
        <dsp:cNvSpPr/>
      </dsp:nvSpPr>
      <dsp:spPr>
        <a:xfrm rot="5400000">
          <a:off x="5567962" y="-1505703"/>
          <a:ext cx="607005" cy="10435533"/>
        </a:xfrm>
        <a:prstGeom prst="round2SameRect">
          <a:avLst/>
        </a:prstGeom>
        <a:solidFill>
          <a:schemeClr val="accent1">
            <a:lumMod val="40000"/>
            <a:lumOff val="60000"/>
            <a:alpha val="90000"/>
          </a:schemeClr>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a:solidFill>
                <a:sysClr val="windowText" lastClr="000000"/>
              </a:solidFill>
              <a:latin typeface="Times New Roman" panose="02020603050405020304" pitchFamily="18" charset="0"/>
              <a:cs typeface="Times New Roman" panose="02020603050405020304" pitchFamily="18" charset="0"/>
            </a:rPr>
            <a:t>Understanding the role of environmental management in infrastructure projects</a:t>
          </a:r>
          <a:endParaRPr lang="en-IN" sz="1900" kern="1200">
            <a:solidFill>
              <a:sysClr val="windowText" lastClr="000000"/>
            </a:solidFill>
          </a:endParaRPr>
        </a:p>
      </dsp:txBody>
      <dsp:txXfrm rot="-5400000">
        <a:off x="653698" y="3438193"/>
        <a:ext cx="10405901" cy="547741"/>
      </dsp:txXfrm>
    </dsp:sp>
    <dsp:sp modelId="{6CD62D29-E2D3-4462-9221-097A7EA6826E}">
      <dsp:nvSpPr>
        <dsp:cNvPr id="0" name=""/>
        <dsp:cNvSpPr/>
      </dsp:nvSpPr>
      <dsp:spPr>
        <a:xfrm rot="5400000">
          <a:off x="-140078" y="4399789"/>
          <a:ext cx="933855" cy="653698"/>
        </a:xfrm>
        <a:prstGeom prst="chevron">
          <a:avLst/>
        </a:prstGeom>
        <a:solidFill>
          <a:schemeClr val="accent4">
            <a:hueOff val="-3720641"/>
            <a:satOff val="22416"/>
            <a:lumOff val="179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6</a:t>
          </a:r>
        </a:p>
      </dsp:txBody>
      <dsp:txXfrm rot="-5400000">
        <a:off x="1" y="4586559"/>
        <a:ext cx="653698" cy="280157"/>
      </dsp:txXfrm>
    </dsp:sp>
    <dsp:sp modelId="{1F1FBD3A-25C9-41BF-8CD4-98177AF23F35}">
      <dsp:nvSpPr>
        <dsp:cNvPr id="0" name=""/>
        <dsp:cNvSpPr/>
      </dsp:nvSpPr>
      <dsp:spPr>
        <a:xfrm rot="5400000">
          <a:off x="5567962" y="-654552"/>
          <a:ext cx="607005" cy="10435533"/>
        </a:xfrm>
        <a:prstGeom prst="round2SameRect">
          <a:avLst/>
        </a:prstGeom>
        <a:solidFill>
          <a:schemeClr val="accent1">
            <a:lumMod val="60000"/>
            <a:lumOff val="40000"/>
            <a:alpha val="90000"/>
          </a:schemeClr>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a:solidFill>
                <a:sysClr val="windowText" lastClr="000000"/>
              </a:solidFill>
              <a:latin typeface="Times New Roman" panose="02020603050405020304" pitchFamily="18" charset="0"/>
              <a:cs typeface="Times New Roman" panose="02020603050405020304" pitchFamily="18" charset="0"/>
            </a:rPr>
            <a:t>Use modern engineering tools, software and equipment to analyze problems.</a:t>
          </a:r>
          <a:endParaRPr lang="en-IN" sz="1900" kern="1200">
            <a:solidFill>
              <a:sysClr val="windowText" lastClr="000000"/>
            </a:solidFill>
          </a:endParaRPr>
        </a:p>
      </dsp:txBody>
      <dsp:txXfrm rot="-5400000">
        <a:off x="653698" y="4289344"/>
        <a:ext cx="10405901" cy="547741"/>
      </dsp:txXfrm>
    </dsp:sp>
    <dsp:sp modelId="{4D19CE63-43CE-4005-A9C5-BBFE71F06707}">
      <dsp:nvSpPr>
        <dsp:cNvPr id="0" name=""/>
        <dsp:cNvSpPr/>
      </dsp:nvSpPr>
      <dsp:spPr>
        <a:xfrm rot="5400000">
          <a:off x="-140078" y="5250940"/>
          <a:ext cx="933855" cy="653698"/>
        </a:xfrm>
        <a:prstGeom prst="chevron">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7</a:t>
          </a:r>
        </a:p>
      </dsp:txBody>
      <dsp:txXfrm rot="-5400000">
        <a:off x="1" y="5437710"/>
        <a:ext cx="653698" cy="280157"/>
      </dsp:txXfrm>
    </dsp:sp>
    <dsp:sp modelId="{650B2D64-177F-49D2-829D-7DC3D8C3C308}">
      <dsp:nvSpPr>
        <dsp:cNvPr id="0" name=""/>
        <dsp:cNvSpPr/>
      </dsp:nvSpPr>
      <dsp:spPr>
        <a:xfrm rot="5400000">
          <a:off x="5567962" y="196598"/>
          <a:ext cx="607005" cy="10435533"/>
        </a:xfrm>
        <a:prstGeom prst="round2SameRect">
          <a:avLst/>
        </a:prstGeom>
        <a:solidFill>
          <a:schemeClr val="accent1">
            <a:lumMod val="60000"/>
            <a:lumOff val="40000"/>
            <a:alpha val="90000"/>
          </a:schemeClr>
        </a:solidFill>
        <a:ln>
          <a:solidFill>
            <a:schemeClr val="tx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ysClr val="windowText" lastClr="000000"/>
              </a:solidFill>
              <a:latin typeface="Times New Roman" panose="02020603050405020304" pitchFamily="18" charset="0"/>
              <a:cs typeface="Times New Roman" panose="02020603050405020304" pitchFamily="18" charset="0"/>
            </a:rPr>
            <a:t>Design a system, component and/or process as per needs of the project with appropriate consideration for the environmental impact, public health and safety.</a:t>
          </a:r>
          <a:endParaRPr lang="en-IN" sz="1900" kern="1200" dirty="0">
            <a:solidFill>
              <a:sysClr val="windowText" lastClr="000000"/>
            </a:solidFill>
          </a:endParaRPr>
        </a:p>
      </dsp:txBody>
      <dsp:txXfrm rot="-5400000">
        <a:off x="653698" y="5140494"/>
        <a:ext cx="10405901" cy="547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F4648-9C11-4EBA-A21E-DDD1207E43CC}">
      <dsp:nvSpPr>
        <dsp:cNvPr id="0" name=""/>
        <dsp:cNvSpPr/>
      </dsp:nvSpPr>
      <dsp:spPr>
        <a:xfrm rot="5400000">
          <a:off x="-178093" y="181938"/>
          <a:ext cx="1187288" cy="831101"/>
        </a:xfrm>
        <a:prstGeom prst="chevron">
          <a:avLst/>
        </a:prstGeom>
        <a:solidFill>
          <a:schemeClr val="accent4">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8</a:t>
          </a:r>
          <a:endParaRPr lang="en-IN" sz="2300" kern="1200" dirty="0"/>
        </a:p>
      </dsp:txBody>
      <dsp:txXfrm rot="-5400000">
        <a:off x="1" y="419396"/>
        <a:ext cx="831101" cy="356187"/>
      </dsp:txXfrm>
    </dsp:sp>
    <dsp:sp modelId="{9119F767-F9BA-459B-810F-29B4A05C3119}">
      <dsp:nvSpPr>
        <dsp:cNvPr id="0" name=""/>
        <dsp:cNvSpPr/>
      </dsp:nvSpPr>
      <dsp:spPr>
        <a:xfrm rot="5400000">
          <a:off x="5574298" y="-4739351"/>
          <a:ext cx="771737" cy="10258130"/>
        </a:xfrm>
        <a:prstGeom prst="round2SameRect">
          <a:avLst/>
        </a:prstGeom>
        <a:solidFill>
          <a:schemeClr val="accent4">
            <a:lumMod val="60000"/>
            <a:lumOff val="40000"/>
            <a:alpha val="90000"/>
          </a:schemeClr>
        </a:solidFill>
        <a:ln w="25400"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Study the potential environmental impacts of development projects and design mitigation measures</a:t>
          </a:r>
          <a:endParaRPr lang="en-IN" sz="2000" kern="1200" dirty="0"/>
        </a:p>
      </dsp:txBody>
      <dsp:txXfrm rot="-5400000">
        <a:off x="831102" y="41518"/>
        <a:ext cx="10220457" cy="696391"/>
      </dsp:txXfrm>
    </dsp:sp>
    <dsp:sp modelId="{10E939B3-AC4E-4ED0-9C7F-3B7BC8CA7DF3}">
      <dsp:nvSpPr>
        <dsp:cNvPr id="0" name=""/>
        <dsp:cNvSpPr/>
      </dsp:nvSpPr>
      <dsp:spPr>
        <a:xfrm rot="5400000">
          <a:off x="-178093" y="1258301"/>
          <a:ext cx="1187288" cy="831101"/>
        </a:xfrm>
        <a:prstGeom prst="chevron">
          <a:avLst/>
        </a:prstGeom>
        <a:solidFill>
          <a:schemeClr val="accent4">
            <a:hueOff val="-1116192"/>
            <a:satOff val="6725"/>
            <a:lumOff val="539"/>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9</a:t>
          </a:r>
          <a:endParaRPr lang="en-IN" sz="2300" kern="1200" dirty="0"/>
        </a:p>
      </dsp:txBody>
      <dsp:txXfrm rot="-5400000">
        <a:off x="1" y="1495759"/>
        <a:ext cx="831101" cy="356187"/>
      </dsp:txXfrm>
    </dsp:sp>
    <dsp:sp modelId="{0B4BF3F0-3FB3-41E5-8BDF-6BFD2050F5C9}">
      <dsp:nvSpPr>
        <dsp:cNvPr id="0" name=""/>
        <dsp:cNvSpPr/>
      </dsp:nvSpPr>
      <dsp:spPr>
        <a:xfrm rot="5400000">
          <a:off x="5574298" y="-3662987"/>
          <a:ext cx="771737" cy="10258130"/>
        </a:xfrm>
        <a:prstGeom prst="round2SameRect">
          <a:avLst/>
        </a:prstGeom>
        <a:solidFill>
          <a:schemeClr val="accent4">
            <a:lumMod val="40000"/>
            <a:lumOff val="60000"/>
            <a:alpha val="90000"/>
          </a:schemeClr>
        </a:solidFill>
        <a:ln w="25400"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Introduce the principles and concepts of various aspects of sustainable development elements in the design and development projects or activities</a:t>
          </a:r>
          <a:endParaRPr lang="en-IN" sz="2000" kern="1200" dirty="0"/>
        </a:p>
      </dsp:txBody>
      <dsp:txXfrm rot="-5400000">
        <a:off x="831102" y="1117882"/>
        <a:ext cx="10220457" cy="696391"/>
      </dsp:txXfrm>
    </dsp:sp>
    <dsp:sp modelId="{4D0F9D04-9F58-43FA-8583-3DA4532B4F06}">
      <dsp:nvSpPr>
        <dsp:cNvPr id="0" name=""/>
        <dsp:cNvSpPr/>
      </dsp:nvSpPr>
      <dsp:spPr>
        <a:xfrm rot="5400000">
          <a:off x="-178093" y="2334665"/>
          <a:ext cx="1187288" cy="831101"/>
        </a:xfrm>
        <a:prstGeom prst="chevron">
          <a:avLst/>
        </a:prstGeom>
        <a:solidFill>
          <a:schemeClr val="accent4">
            <a:hueOff val="-2232385"/>
            <a:satOff val="13449"/>
            <a:lumOff val="107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10</a:t>
          </a:r>
          <a:endParaRPr lang="en-IN" sz="2300" kern="1200" dirty="0"/>
        </a:p>
      </dsp:txBody>
      <dsp:txXfrm rot="-5400000">
        <a:off x="1" y="2572123"/>
        <a:ext cx="831101" cy="356187"/>
      </dsp:txXfrm>
    </dsp:sp>
    <dsp:sp modelId="{8430459C-A564-40C3-AB9C-8A8B2BAC65FC}">
      <dsp:nvSpPr>
        <dsp:cNvPr id="0" name=""/>
        <dsp:cNvSpPr/>
      </dsp:nvSpPr>
      <dsp:spPr>
        <a:xfrm rot="5400000">
          <a:off x="5574298" y="-2586624"/>
          <a:ext cx="771737" cy="10258130"/>
        </a:xfrm>
        <a:prstGeom prst="round2SameRect">
          <a:avLst/>
        </a:prstGeom>
        <a:solidFill>
          <a:schemeClr val="accent1">
            <a:lumMod val="60000"/>
            <a:lumOff val="40000"/>
            <a:alpha val="90000"/>
          </a:schemeClr>
        </a:solidFill>
        <a:ln w="25400"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Pursue life-long learning as a means of enhancing the knowledge and skills in treatment technologies and management practices</a:t>
          </a:r>
          <a:endParaRPr lang="en-IN" sz="2000" kern="1200" dirty="0"/>
        </a:p>
      </dsp:txBody>
      <dsp:txXfrm rot="-5400000">
        <a:off x="831102" y="2194245"/>
        <a:ext cx="10220457" cy="696391"/>
      </dsp:txXfrm>
    </dsp:sp>
    <dsp:sp modelId="{E4FA6CD0-764A-4DE0-A831-B907737BE380}">
      <dsp:nvSpPr>
        <dsp:cNvPr id="0" name=""/>
        <dsp:cNvSpPr/>
      </dsp:nvSpPr>
      <dsp:spPr>
        <a:xfrm rot="5400000">
          <a:off x="-178093" y="3644266"/>
          <a:ext cx="1187288" cy="831101"/>
        </a:xfrm>
        <a:prstGeom prst="chevron">
          <a:avLst/>
        </a:prstGeom>
        <a:solidFill>
          <a:schemeClr val="accent4">
            <a:hueOff val="-3348577"/>
            <a:satOff val="20174"/>
            <a:lumOff val="161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Times New Roman" panose="02020603050405020304" pitchFamily="18" charset="0"/>
              <a:cs typeface="Times New Roman" panose="02020603050405020304" pitchFamily="18" charset="0"/>
            </a:rPr>
            <a:t>11</a:t>
          </a:r>
          <a:endParaRPr lang="en-IN" sz="2300" b="1" kern="1200" dirty="0">
            <a:latin typeface="Times New Roman" panose="02020603050405020304" pitchFamily="18" charset="0"/>
            <a:cs typeface="Times New Roman" panose="02020603050405020304" pitchFamily="18" charset="0"/>
          </a:endParaRPr>
        </a:p>
      </dsp:txBody>
      <dsp:txXfrm rot="-5400000">
        <a:off x="1" y="3881724"/>
        <a:ext cx="831101" cy="356187"/>
      </dsp:txXfrm>
    </dsp:sp>
    <dsp:sp modelId="{F5E80394-2EEF-4139-967A-3657D762D956}">
      <dsp:nvSpPr>
        <dsp:cNvPr id="0" name=""/>
        <dsp:cNvSpPr/>
      </dsp:nvSpPr>
      <dsp:spPr>
        <a:xfrm rot="5400000">
          <a:off x="5341059" y="-1277023"/>
          <a:ext cx="1238213" cy="10258130"/>
        </a:xfrm>
        <a:prstGeom prst="round2SameRect">
          <a:avLst/>
        </a:prstGeom>
        <a:solidFill>
          <a:schemeClr val="accent1">
            <a:lumMod val="40000"/>
            <a:lumOff val="60000"/>
            <a:alpha val="90000"/>
          </a:schemeClr>
        </a:solidFill>
        <a:ln w="25400"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Comprehend the treatment requirements of the waste water generated to make it fit for the disposal of the treated waste water and design a suitable system, component and/or process as per needs of the waster water treatment to reduce the impact on the environment</a:t>
          </a:r>
          <a:endParaRPr lang="en-IN" sz="2000" kern="1200" dirty="0"/>
        </a:p>
      </dsp:txBody>
      <dsp:txXfrm rot="-5400000">
        <a:off x="831101" y="3293380"/>
        <a:ext cx="10197685" cy="1117323"/>
      </dsp:txXfrm>
    </dsp:sp>
    <dsp:sp modelId="{10245A21-AB12-4DA8-A7C0-6498D3ED43F0}">
      <dsp:nvSpPr>
        <dsp:cNvPr id="0" name=""/>
        <dsp:cNvSpPr/>
      </dsp:nvSpPr>
      <dsp:spPr>
        <a:xfrm rot="5400000">
          <a:off x="-178093" y="4720629"/>
          <a:ext cx="1187288" cy="831101"/>
        </a:xfrm>
        <a:prstGeom prst="chevron">
          <a:avLst/>
        </a:prstGeom>
        <a:solidFill>
          <a:schemeClr val="accent4">
            <a:hueOff val="-4464770"/>
            <a:satOff val="26899"/>
            <a:lumOff val="215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Times New Roman" panose="02020603050405020304" pitchFamily="18" charset="0"/>
              <a:cs typeface="Times New Roman" panose="02020603050405020304" pitchFamily="18" charset="0"/>
            </a:rPr>
            <a:t>12</a:t>
          </a:r>
          <a:endParaRPr lang="en-IN" sz="2300" b="1" kern="1200" dirty="0">
            <a:latin typeface="Times New Roman" panose="02020603050405020304" pitchFamily="18" charset="0"/>
            <a:cs typeface="Times New Roman" panose="02020603050405020304" pitchFamily="18" charset="0"/>
          </a:endParaRPr>
        </a:p>
      </dsp:txBody>
      <dsp:txXfrm rot="-5400000">
        <a:off x="1" y="4958087"/>
        <a:ext cx="831101" cy="356187"/>
      </dsp:txXfrm>
    </dsp:sp>
    <dsp:sp modelId="{B1E11C76-AF91-4262-8201-B0D1DE5E6860}">
      <dsp:nvSpPr>
        <dsp:cNvPr id="0" name=""/>
        <dsp:cNvSpPr/>
      </dsp:nvSpPr>
      <dsp:spPr>
        <a:xfrm rot="5400000">
          <a:off x="5574298" y="-200659"/>
          <a:ext cx="771737" cy="10258130"/>
        </a:xfrm>
        <a:prstGeom prst="round2SameRect">
          <a:avLst/>
        </a:prstGeom>
        <a:solidFill>
          <a:schemeClr val="tx2">
            <a:lumMod val="20000"/>
            <a:lumOff val="80000"/>
            <a:alpha val="90000"/>
          </a:schemeClr>
        </a:solidFill>
        <a:ln w="25400"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Understand the importance of the ecology and eco systems services and the importance in the maintenance of the environment </a:t>
          </a:r>
          <a:r>
            <a:rPr lang="en-US" sz="1900" b="1" kern="1200" dirty="0">
              <a:latin typeface="Times New Roman" panose="02020603050405020304" pitchFamily="18" charset="0"/>
              <a:cs typeface="Times New Roman" panose="02020603050405020304" pitchFamily="18" charset="0"/>
            </a:rPr>
            <a:t>.</a:t>
          </a:r>
          <a:endParaRPr lang="en-IN" sz="1900" kern="1200" dirty="0"/>
        </a:p>
      </dsp:txBody>
      <dsp:txXfrm rot="-5400000">
        <a:off x="831102" y="4580210"/>
        <a:ext cx="10220457" cy="6963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C4C1D-CC6D-4E6F-8853-92A28DBD358F}">
      <dsp:nvSpPr>
        <dsp:cNvPr id="0" name=""/>
        <dsp:cNvSpPr/>
      </dsp:nvSpPr>
      <dsp:spPr>
        <a:xfrm rot="16200000">
          <a:off x="430478" y="-430478"/>
          <a:ext cx="1891122" cy="27520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Environment and Pollution Control Facilities Operator Skills</a:t>
          </a:r>
          <a:br>
            <a:rPr lang="en-IN" sz="1600" kern="1200" dirty="0"/>
          </a:br>
          <a:r>
            <a:rPr lang="en-IN" sz="1600" kern="1200" dirty="0"/>
            <a:t>Environmental Instrumentation Analysis</a:t>
          </a:r>
        </a:p>
      </dsp:txBody>
      <dsp:txXfrm rot="5400000">
        <a:off x="0" y="0"/>
        <a:ext cx="2752080" cy="1418341"/>
      </dsp:txXfrm>
    </dsp:sp>
    <dsp:sp modelId="{432EA67E-7F3F-43DD-8ED7-C645B1311067}">
      <dsp:nvSpPr>
        <dsp:cNvPr id="0" name=""/>
        <dsp:cNvSpPr/>
      </dsp:nvSpPr>
      <dsp:spPr>
        <a:xfrm>
          <a:off x="2752080" y="0"/>
          <a:ext cx="2752080" cy="189112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Safety, Health and Environment</a:t>
          </a:r>
          <a:br>
            <a:rPr lang="en-IN" sz="1600" kern="1200" dirty="0"/>
          </a:br>
          <a:br>
            <a:rPr lang="en-IN" sz="1600" kern="1200" dirty="0"/>
          </a:br>
          <a:r>
            <a:rPr lang="en-IN" sz="1600" kern="1200" dirty="0"/>
            <a:t>Air Quality Monitoring</a:t>
          </a:r>
        </a:p>
      </dsp:txBody>
      <dsp:txXfrm>
        <a:off x="2752080" y="0"/>
        <a:ext cx="2752080" cy="1418341"/>
      </dsp:txXfrm>
    </dsp:sp>
    <dsp:sp modelId="{A3950F02-A2E4-404F-9993-8D4CF8903BD2}">
      <dsp:nvSpPr>
        <dsp:cNvPr id="0" name=""/>
        <dsp:cNvSpPr/>
      </dsp:nvSpPr>
      <dsp:spPr>
        <a:xfrm rot="10800000">
          <a:off x="0" y="1891122"/>
          <a:ext cx="2752080" cy="189112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Computer Applications in Environmental Engineering</a:t>
          </a:r>
          <a:br>
            <a:rPr lang="en-IN" sz="1600" kern="1200" dirty="0"/>
          </a:br>
          <a:r>
            <a:rPr lang="en-IN" sz="1600" kern="1200" dirty="0"/>
            <a:t>Python Program</a:t>
          </a:r>
          <a:br>
            <a:rPr lang="en-IN" sz="1600" kern="1200" dirty="0"/>
          </a:br>
          <a:r>
            <a:rPr lang="en-IN" sz="1600" kern="1200" dirty="0"/>
            <a:t>Python Lab</a:t>
          </a:r>
          <a:br>
            <a:rPr lang="en-IN" sz="1600" kern="1200" dirty="0"/>
          </a:br>
          <a:r>
            <a:rPr lang="en-IN" sz="1600" kern="1200" dirty="0"/>
            <a:t>Internships</a:t>
          </a:r>
        </a:p>
      </dsp:txBody>
      <dsp:txXfrm rot="10800000">
        <a:off x="0" y="2363903"/>
        <a:ext cx="2752080" cy="1418341"/>
      </dsp:txXfrm>
    </dsp:sp>
    <dsp:sp modelId="{63458D75-C466-4A1E-A0E2-ABF40670536F}">
      <dsp:nvSpPr>
        <dsp:cNvPr id="0" name=""/>
        <dsp:cNvSpPr/>
      </dsp:nvSpPr>
      <dsp:spPr>
        <a:xfrm rot="5400000">
          <a:off x="3182558" y="1460643"/>
          <a:ext cx="1891122" cy="27520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IN" sz="1600" kern="1200" dirty="0"/>
            <a:t>Soft </a:t>
          </a:r>
          <a:r>
            <a:rPr lang="en-IN" sz="1600" kern="1200" dirty="0" err="1"/>
            <a:t>Skils</a:t>
          </a:r>
          <a:br>
            <a:rPr lang="en-IN" sz="1600" kern="1200" dirty="0"/>
          </a:br>
          <a:r>
            <a:rPr lang="en-IN" sz="1600" kern="1200" dirty="0"/>
            <a:t>English Language Lab</a:t>
          </a:r>
          <a:br>
            <a:rPr lang="en-IN" sz="1600" kern="1200" dirty="0"/>
          </a:br>
          <a:r>
            <a:rPr lang="en-IN" sz="1600" kern="1200" dirty="0"/>
            <a:t>Ethics</a:t>
          </a:r>
          <a:br>
            <a:rPr lang="en-IN" sz="1600" kern="1200" dirty="0"/>
          </a:br>
          <a:r>
            <a:rPr lang="en-IN" sz="1600" kern="1200" dirty="0"/>
            <a:t>NCC/NSS</a:t>
          </a:r>
        </a:p>
      </dsp:txBody>
      <dsp:txXfrm rot="-5400000">
        <a:off x="2752080" y="2363903"/>
        <a:ext cx="2752080" cy="1418341"/>
      </dsp:txXfrm>
    </dsp:sp>
    <dsp:sp modelId="{A86CBE03-B31C-420C-B5A9-C8013AFC7CB5}">
      <dsp:nvSpPr>
        <dsp:cNvPr id="0" name=""/>
        <dsp:cNvSpPr/>
      </dsp:nvSpPr>
      <dsp:spPr>
        <a:xfrm>
          <a:off x="1977892" y="1418341"/>
          <a:ext cx="1651248" cy="945561"/>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Skill Development Programmes</a:t>
          </a:r>
        </a:p>
      </dsp:txBody>
      <dsp:txXfrm>
        <a:off x="2024050" y="1464499"/>
        <a:ext cx="1558932" cy="8532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CA0B9-7022-461D-B9B1-EBDD05AEDDDC}">
      <dsp:nvSpPr>
        <dsp:cNvPr id="0" name=""/>
        <dsp:cNvSpPr/>
      </dsp:nvSpPr>
      <dsp:spPr>
        <a:xfrm rot="16200000">
          <a:off x="-2087920" y="2087920"/>
          <a:ext cx="5781860" cy="1606019"/>
        </a:xfrm>
        <a:prstGeom prst="flowChartManualOperation">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N" sz="2400" b="0" kern="1200" dirty="0">
              <a:solidFill>
                <a:schemeClr val="tx1"/>
              </a:solidFill>
              <a:latin typeface="Times New Roman" panose="02020603050405020304" pitchFamily="18" charset="0"/>
              <a:cs typeface="Times New Roman" panose="02020603050405020304" pitchFamily="18" charset="0"/>
            </a:rPr>
            <a:t>Industrial involvement in curricular development</a:t>
          </a:r>
          <a:endParaRPr lang="en-IN" sz="2400" kern="1200" dirty="0">
            <a:solidFill>
              <a:schemeClr val="tx1"/>
            </a:solidFill>
            <a:latin typeface="Times New Roman" panose="02020603050405020304" pitchFamily="18" charset="0"/>
            <a:cs typeface="Times New Roman" panose="02020603050405020304" pitchFamily="18" charset="0"/>
          </a:endParaRPr>
        </a:p>
      </dsp:txBody>
      <dsp:txXfrm rot="5400000">
        <a:off x="0" y="1156372"/>
        <a:ext cx="1606019" cy="3469116"/>
      </dsp:txXfrm>
    </dsp:sp>
    <dsp:sp modelId="{386E18E8-BFC4-4FF7-8B23-73C470444A63}">
      <dsp:nvSpPr>
        <dsp:cNvPr id="0" name=""/>
        <dsp:cNvSpPr/>
      </dsp:nvSpPr>
      <dsp:spPr>
        <a:xfrm rot="16200000">
          <a:off x="-287200" y="2038144"/>
          <a:ext cx="5781860" cy="1705570"/>
        </a:xfrm>
        <a:prstGeom prst="flowChartManualOperation">
          <a:avLst/>
        </a:prstGeom>
        <a:solidFill>
          <a:srgbClr val="2EDAB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IN" sz="2200" b="0" kern="1200" dirty="0">
              <a:solidFill>
                <a:schemeClr val="tx1"/>
              </a:solidFill>
              <a:latin typeface="Times New Roman" panose="02020603050405020304" pitchFamily="18" charset="0"/>
              <a:cs typeface="Times New Roman" panose="02020603050405020304" pitchFamily="18" charset="0"/>
            </a:rPr>
            <a:t>Development </a:t>
          </a:r>
        </a:p>
        <a:p>
          <a:pPr marL="0" lvl="0" algn="ctr" defTabSz="977900">
            <a:lnSpc>
              <a:spcPct val="90000"/>
            </a:lnSpc>
            <a:spcBef>
              <a:spcPct val="0"/>
            </a:spcBef>
            <a:spcAft>
              <a:spcPct val="35000"/>
            </a:spcAft>
            <a:buNone/>
          </a:pPr>
          <a:r>
            <a:rPr lang="en-IN" sz="2200" b="0" kern="1200" dirty="0">
              <a:solidFill>
                <a:schemeClr val="tx1"/>
              </a:solidFill>
              <a:latin typeface="Times New Roman" panose="02020603050405020304" pitchFamily="18" charset="0"/>
              <a:cs typeface="Times New Roman" panose="02020603050405020304" pitchFamily="18" charset="0"/>
            </a:rPr>
            <a:t>of environmental models during laboratory work.</a:t>
          </a:r>
        </a:p>
      </dsp:txBody>
      <dsp:txXfrm rot="5400000">
        <a:off x="1750945" y="1156371"/>
        <a:ext cx="1705570" cy="3469116"/>
      </dsp:txXfrm>
    </dsp:sp>
    <dsp:sp modelId="{20C94EA8-1771-46B8-97F6-631ACAE06C94}">
      <dsp:nvSpPr>
        <dsp:cNvPr id="0" name=""/>
        <dsp:cNvSpPr/>
      </dsp:nvSpPr>
      <dsp:spPr>
        <a:xfrm rot="16200000">
          <a:off x="1443238" y="2104836"/>
          <a:ext cx="5781860" cy="1572186"/>
        </a:xfrm>
        <a:prstGeom prst="flowChartManualOperati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schemeClr val="tx1"/>
              </a:solidFill>
              <a:latin typeface="Times New Roman" panose="02020603050405020304" pitchFamily="18" charset="0"/>
              <a:cs typeface="Times New Roman" panose="02020603050405020304" pitchFamily="18" charset="0"/>
            </a:rPr>
            <a:t>Financial support to the students to carry out project studies.</a:t>
          </a:r>
        </a:p>
      </dsp:txBody>
      <dsp:txXfrm rot="5400000">
        <a:off x="3548075" y="1156371"/>
        <a:ext cx="1572186" cy="3469116"/>
      </dsp:txXfrm>
    </dsp:sp>
    <dsp:sp modelId="{2835EFB5-A6B1-4F92-86BE-72DF115E8E4E}">
      <dsp:nvSpPr>
        <dsp:cNvPr id="0" name=""/>
        <dsp:cNvSpPr/>
      </dsp:nvSpPr>
      <dsp:spPr>
        <a:xfrm rot="16200000">
          <a:off x="3133338" y="2104836"/>
          <a:ext cx="5781860" cy="1572186"/>
        </a:xfrm>
        <a:prstGeom prst="flowChartManualOperation">
          <a:avLst/>
        </a:prstGeom>
        <a:solidFill>
          <a:srgbClr val="80E11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schemeClr val="tx1"/>
              </a:solidFill>
              <a:latin typeface="Times New Roman" panose="02020603050405020304" pitchFamily="18" charset="0"/>
              <a:cs typeface="Times New Roman" panose="02020603050405020304" pitchFamily="18" charset="0"/>
            </a:rPr>
            <a:t>Involvement of students in developing live projects.</a:t>
          </a:r>
        </a:p>
      </dsp:txBody>
      <dsp:txXfrm rot="5400000">
        <a:off x="5238175" y="1156371"/>
        <a:ext cx="1572186" cy="3469116"/>
      </dsp:txXfrm>
    </dsp:sp>
    <dsp:sp modelId="{0E022858-4F7C-49C3-AE2C-5E7EB1ECE6D2}">
      <dsp:nvSpPr>
        <dsp:cNvPr id="0" name=""/>
        <dsp:cNvSpPr/>
      </dsp:nvSpPr>
      <dsp:spPr>
        <a:xfrm rot="16200000">
          <a:off x="4823439" y="2104836"/>
          <a:ext cx="5781860" cy="1572186"/>
        </a:xfrm>
        <a:prstGeom prst="flowChartManualOperation">
          <a:avLst/>
        </a:prstGeom>
        <a:solidFill>
          <a:srgbClr val="83F87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0" rIns="0" bIns="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schemeClr val="tx1"/>
              </a:solidFill>
              <a:latin typeface="Times New Roman" panose="02020603050405020304" pitchFamily="18" charset="0"/>
              <a:cs typeface="Times New Roman" panose="02020603050405020304" pitchFamily="18" charset="0"/>
            </a:rPr>
            <a:t>Weekend internship program </a:t>
          </a:r>
          <a:r>
            <a:rPr lang="en-IN" sz="2400" kern="1200">
              <a:solidFill>
                <a:schemeClr val="tx1"/>
              </a:solidFill>
              <a:latin typeface="Times New Roman" panose="02020603050405020304" pitchFamily="18" charset="0"/>
              <a:cs typeface="Times New Roman" panose="02020603050405020304" pitchFamily="18" charset="0"/>
            </a:rPr>
            <a:t>from 3</a:t>
          </a:r>
          <a:r>
            <a:rPr lang="en-IN" sz="2400" kern="1200" baseline="30000">
              <a:solidFill>
                <a:schemeClr val="tx1"/>
              </a:solidFill>
              <a:latin typeface="Times New Roman" panose="02020603050405020304" pitchFamily="18" charset="0"/>
              <a:cs typeface="Times New Roman" panose="02020603050405020304" pitchFamily="18" charset="0"/>
            </a:rPr>
            <a:t>rd</a:t>
          </a:r>
          <a:r>
            <a:rPr lang="en-IN" sz="2400" kern="1200">
              <a:solidFill>
                <a:schemeClr val="tx1"/>
              </a:solidFill>
              <a:latin typeface="Times New Roman" panose="02020603050405020304" pitchFamily="18" charset="0"/>
              <a:cs typeface="Times New Roman" panose="02020603050405020304" pitchFamily="18" charset="0"/>
            </a:rPr>
            <a:t>  year 1</a:t>
          </a:r>
          <a:r>
            <a:rPr lang="en-IN" sz="2400" kern="1200" baseline="30000">
              <a:solidFill>
                <a:schemeClr val="tx1"/>
              </a:solidFill>
              <a:latin typeface="Times New Roman" panose="02020603050405020304" pitchFamily="18" charset="0"/>
              <a:cs typeface="Times New Roman" panose="02020603050405020304" pitchFamily="18" charset="0"/>
            </a:rPr>
            <a:t>st</a:t>
          </a:r>
          <a:r>
            <a:rPr lang="en-IN" sz="2400" kern="1200">
              <a:solidFill>
                <a:schemeClr val="tx1"/>
              </a:solidFill>
              <a:latin typeface="Times New Roman" panose="02020603050405020304" pitchFamily="18" charset="0"/>
              <a:cs typeface="Times New Roman" panose="02020603050405020304" pitchFamily="18" charset="0"/>
            </a:rPr>
            <a:t> </a:t>
          </a:r>
          <a:r>
            <a:rPr lang="en-IN" sz="2400" kern="1200" dirty="0">
              <a:solidFill>
                <a:schemeClr val="tx1"/>
              </a:solidFill>
              <a:latin typeface="Times New Roman" panose="02020603050405020304" pitchFamily="18" charset="0"/>
              <a:cs typeface="Times New Roman" panose="02020603050405020304" pitchFamily="18" charset="0"/>
            </a:rPr>
            <a:t>semester onwards.</a:t>
          </a:r>
        </a:p>
      </dsp:txBody>
      <dsp:txXfrm rot="5400000">
        <a:off x="6928276" y="1156371"/>
        <a:ext cx="1572186" cy="3469116"/>
      </dsp:txXfrm>
    </dsp:sp>
    <dsp:sp modelId="{71F28711-6DF5-4E8E-AD6F-E8D461226FE6}">
      <dsp:nvSpPr>
        <dsp:cNvPr id="0" name=""/>
        <dsp:cNvSpPr/>
      </dsp:nvSpPr>
      <dsp:spPr>
        <a:xfrm rot="16200000">
          <a:off x="6513539" y="2104836"/>
          <a:ext cx="5781860" cy="1572186"/>
        </a:xfrm>
        <a:prstGeom prst="flowChartManualOperation">
          <a:avLst/>
        </a:prstGeom>
        <a:solidFill>
          <a:srgbClr val="FF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schemeClr val="tx1"/>
              </a:solidFill>
              <a:latin typeface="Times New Roman" panose="02020603050405020304" pitchFamily="18" charset="0"/>
              <a:cs typeface="Times New Roman" panose="02020603050405020304" pitchFamily="18" charset="0"/>
            </a:rPr>
            <a:t>Encouraging students towards start up and interaction with A-Hub.</a:t>
          </a:r>
        </a:p>
      </dsp:txBody>
      <dsp:txXfrm rot="5400000">
        <a:off x="8618376" y="1156371"/>
        <a:ext cx="1572186" cy="3469116"/>
      </dsp:txXfrm>
    </dsp:sp>
    <dsp:sp modelId="{EA5D07D0-C54B-47E2-831B-16C94CCECB85}">
      <dsp:nvSpPr>
        <dsp:cNvPr id="0" name=""/>
        <dsp:cNvSpPr/>
      </dsp:nvSpPr>
      <dsp:spPr>
        <a:xfrm rot="16200000">
          <a:off x="8203639" y="2104836"/>
          <a:ext cx="5781860" cy="1572186"/>
        </a:xfrm>
        <a:prstGeom prst="flowChartManualOperation">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N" sz="2400" kern="1200" dirty="0">
              <a:solidFill>
                <a:schemeClr val="tx1"/>
              </a:solidFill>
              <a:latin typeface="Times New Roman" panose="02020603050405020304" pitchFamily="18" charset="0"/>
              <a:cs typeface="Times New Roman" panose="02020603050405020304" pitchFamily="18" charset="0"/>
            </a:rPr>
            <a:t>Continuous Institute-Institution, Institute- Industry, Institute-regulation interaction by the faculty.</a:t>
          </a:r>
        </a:p>
      </dsp:txBody>
      <dsp:txXfrm rot="5400000">
        <a:off x="10308476" y="1156371"/>
        <a:ext cx="1572186" cy="346911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0.28128</cdr:x>
      <cdr:y>0.40795</cdr:y>
    </cdr:from>
    <cdr:to>
      <cdr:x>0.50133</cdr:x>
      <cdr:y>0.5</cdr:y>
    </cdr:to>
    <cdr:sp macro="" textlink="">
      <cdr:nvSpPr>
        <cdr:cNvPr id="2" name="TextBox 1">
          <a:extLst xmlns:a="http://schemas.openxmlformats.org/drawingml/2006/main">
            <a:ext uri="{FF2B5EF4-FFF2-40B4-BE49-F238E27FC236}">
              <a16:creationId xmlns:a16="http://schemas.microsoft.com/office/drawing/2014/main" id="{DCBBF1A2-33A4-8CFB-8F1F-5C559B57D6EB}"/>
            </a:ext>
          </a:extLst>
        </cdr:cNvPr>
        <cdr:cNvSpPr txBox="1"/>
      </cdr:nvSpPr>
      <cdr:spPr>
        <a:xfrm xmlns:a="http://schemas.openxmlformats.org/drawingml/2006/main">
          <a:off x="1785893" y="2325145"/>
          <a:ext cx="1397149" cy="524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dirty="0"/>
            <a:t>Prakasam BS Tata</a:t>
          </a:r>
          <a:br>
            <a:rPr lang="en-IN" dirty="0"/>
          </a:br>
          <a:r>
            <a:rPr lang="en-IN" dirty="0"/>
            <a:t>Rutgers </a:t>
          </a:r>
          <a:r>
            <a:rPr lang="en-IN" sz="1100" dirty="0"/>
            <a:t>University, USA</a:t>
          </a:r>
        </a:p>
      </cdr:txBody>
    </cdr:sp>
  </cdr:relSizeAnchor>
  <cdr:relSizeAnchor xmlns:cdr="http://schemas.openxmlformats.org/drawingml/2006/chartDrawing">
    <cdr:from>
      <cdr:x>0.23428</cdr:x>
      <cdr:y>0.61468</cdr:y>
    </cdr:from>
    <cdr:to>
      <cdr:x>0.45433</cdr:x>
      <cdr:y>0.70673</cdr:y>
    </cdr:to>
    <cdr:sp macro="" textlink="">
      <cdr:nvSpPr>
        <cdr:cNvPr id="4" name="TextBox 3">
          <a:extLst xmlns:a="http://schemas.openxmlformats.org/drawingml/2006/main">
            <a:ext uri="{FF2B5EF4-FFF2-40B4-BE49-F238E27FC236}">
              <a16:creationId xmlns:a16="http://schemas.microsoft.com/office/drawing/2014/main" id="{609FA32A-4726-EFE1-A5B7-D632DCA3E72A}"/>
            </a:ext>
          </a:extLst>
        </cdr:cNvPr>
        <cdr:cNvSpPr txBox="1"/>
      </cdr:nvSpPr>
      <cdr:spPr>
        <a:xfrm xmlns:a="http://schemas.openxmlformats.org/drawingml/2006/main">
          <a:off x="1656184" y="3859477"/>
          <a:ext cx="1555602" cy="5779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dirty="0"/>
            <a:t>C.V. Chalapathi Rao</a:t>
          </a:r>
          <a:br>
            <a:rPr lang="en-IN" dirty="0"/>
          </a:br>
          <a:r>
            <a:rPr lang="en-IN" dirty="0"/>
            <a:t>Andhra University</a:t>
          </a:r>
          <a:endParaRPr lang="en-IN" sz="1100" dirty="0"/>
        </a:p>
      </cdr:txBody>
    </cdr:sp>
  </cdr:relSizeAnchor>
  <cdr:relSizeAnchor xmlns:cdr="http://schemas.openxmlformats.org/drawingml/2006/chartDrawing">
    <cdr:from>
      <cdr:x>0.5</cdr:x>
      <cdr:y>0.40289</cdr:y>
    </cdr:from>
    <cdr:to>
      <cdr:x>0.72006</cdr:x>
      <cdr:y>0.49496</cdr:y>
    </cdr:to>
    <cdr:sp macro="" textlink="">
      <cdr:nvSpPr>
        <cdr:cNvPr id="5" name="TextBox 4">
          <a:extLst xmlns:a="http://schemas.openxmlformats.org/drawingml/2006/main">
            <a:ext uri="{FF2B5EF4-FFF2-40B4-BE49-F238E27FC236}">
              <a16:creationId xmlns:a16="http://schemas.microsoft.com/office/drawing/2014/main" id="{CF00F01B-3844-153C-31EF-4BE9677DCC65}"/>
            </a:ext>
          </a:extLst>
        </cdr:cNvPr>
        <cdr:cNvSpPr txBox="1"/>
      </cdr:nvSpPr>
      <cdr:spPr>
        <a:xfrm xmlns:a="http://schemas.openxmlformats.org/drawingml/2006/main">
          <a:off x="3534656" y="2529639"/>
          <a:ext cx="1555672" cy="578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dirty="0"/>
            <a:t>V.S.R.K. Prasad</a:t>
          </a:r>
          <a:br>
            <a:rPr lang="en-IN" dirty="0"/>
          </a:br>
          <a:r>
            <a:rPr lang="en-IN" dirty="0"/>
            <a:t>Andhra University</a:t>
          </a:r>
          <a:endParaRPr lang="en-IN" sz="1100" dirty="0"/>
        </a:p>
      </cdr:txBody>
    </cdr:sp>
  </cdr:relSizeAnchor>
  <cdr:relSizeAnchor xmlns:cdr="http://schemas.openxmlformats.org/drawingml/2006/chartDrawing">
    <cdr:from>
      <cdr:x>0.53986</cdr:x>
      <cdr:y>0.60322</cdr:y>
    </cdr:from>
    <cdr:to>
      <cdr:x>0.75991</cdr:x>
      <cdr:y>0.69528</cdr:y>
    </cdr:to>
    <cdr:sp macro="" textlink="">
      <cdr:nvSpPr>
        <cdr:cNvPr id="6" name="TextBox 5">
          <a:extLst xmlns:a="http://schemas.openxmlformats.org/drawingml/2006/main">
            <a:ext uri="{FF2B5EF4-FFF2-40B4-BE49-F238E27FC236}">
              <a16:creationId xmlns:a16="http://schemas.microsoft.com/office/drawing/2014/main" id="{BA63725F-66B9-C849-B505-501D5AC6B76C}"/>
            </a:ext>
          </a:extLst>
        </cdr:cNvPr>
        <cdr:cNvSpPr txBox="1"/>
      </cdr:nvSpPr>
      <cdr:spPr>
        <a:xfrm xmlns:a="http://schemas.openxmlformats.org/drawingml/2006/main">
          <a:off x="3816424" y="3787469"/>
          <a:ext cx="1555602" cy="578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dirty="0"/>
            <a:t>Y. Abbulu</a:t>
          </a:r>
          <a:br>
            <a:rPr lang="en-IN" dirty="0"/>
          </a:br>
          <a:r>
            <a:rPr lang="en-IN" dirty="0"/>
            <a:t>Andhra University</a:t>
          </a:r>
          <a:endParaRPr lang="en-IN" sz="1100" dirty="0"/>
        </a:p>
      </cdr:txBody>
    </cdr:sp>
  </cdr:relSizeAnchor>
  <cdr:relSizeAnchor xmlns:cdr="http://schemas.openxmlformats.org/drawingml/2006/chartDrawing">
    <cdr:from>
      <cdr:x>0.38998</cdr:x>
      <cdr:y>0.80965</cdr:y>
    </cdr:from>
    <cdr:to>
      <cdr:x>0.61002</cdr:x>
      <cdr:y>0.9017</cdr:y>
    </cdr:to>
    <cdr:sp macro="" textlink="">
      <cdr:nvSpPr>
        <cdr:cNvPr id="7" name="TextBox 6">
          <a:extLst xmlns:a="http://schemas.openxmlformats.org/drawingml/2006/main">
            <a:ext uri="{FF2B5EF4-FFF2-40B4-BE49-F238E27FC236}">
              <a16:creationId xmlns:a16="http://schemas.microsoft.com/office/drawing/2014/main" id="{961E09E3-F513-F258-13F7-4A540415D770}"/>
            </a:ext>
          </a:extLst>
        </cdr:cNvPr>
        <cdr:cNvSpPr txBox="1"/>
      </cdr:nvSpPr>
      <cdr:spPr>
        <a:xfrm xmlns:a="http://schemas.openxmlformats.org/drawingml/2006/main">
          <a:off x="2756855" y="5083613"/>
          <a:ext cx="1555602" cy="5779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IN" dirty="0"/>
            <a:t>S. Bala Prasad</a:t>
          </a:r>
          <a:br>
            <a:rPr lang="en-IN" dirty="0"/>
          </a:br>
          <a:r>
            <a:rPr lang="en-IN" dirty="0"/>
            <a:t>IIT Roorkee</a:t>
          </a:r>
          <a:endParaRPr lang="en-IN"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095F96-3079-4222-3015-CDC2A9BB04B9}"/>
              </a:ext>
            </a:extLst>
          </p:cNvPr>
          <p:cNvSpPr>
            <a:spLocks noGrp="1"/>
          </p:cNvSpPr>
          <p:nvPr>
            <p:ph type="hdr" sz="quarter"/>
          </p:nvPr>
        </p:nvSpPr>
        <p:spPr>
          <a:xfrm>
            <a:off x="0" y="0"/>
            <a:ext cx="2929837" cy="499428"/>
          </a:xfrm>
          <a:prstGeom prst="rect">
            <a:avLst/>
          </a:prstGeom>
        </p:spPr>
        <p:txBody>
          <a:bodyPr vert="horz" lIns="80175" tIns="40087" rIns="80175" bIns="40087" rtlCol="0"/>
          <a:lstStyle>
            <a:lvl1pPr algn="l">
              <a:defRPr sz="1100"/>
            </a:lvl1pPr>
          </a:lstStyle>
          <a:p>
            <a:endParaRPr lang="en-IN"/>
          </a:p>
        </p:txBody>
      </p:sp>
      <p:sp>
        <p:nvSpPr>
          <p:cNvPr id="3" name="Date Placeholder 2">
            <a:extLst>
              <a:ext uri="{FF2B5EF4-FFF2-40B4-BE49-F238E27FC236}">
                <a16:creationId xmlns:a16="http://schemas.microsoft.com/office/drawing/2014/main" id="{20F603DF-2E02-A891-2B81-31CDBE3AC4C7}"/>
              </a:ext>
            </a:extLst>
          </p:cNvPr>
          <p:cNvSpPr>
            <a:spLocks noGrp="1"/>
          </p:cNvSpPr>
          <p:nvPr>
            <p:ph type="dt" sz="quarter" idx="1"/>
          </p:nvPr>
        </p:nvSpPr>
        <p:spPr>
          <a:xfrm>
            <a:off x="3829565" y="0"/>
            <a:ext cx="2929837" cy="499428"/>
          </a:xfrm>
          <a:prstGeom prst="rect">
            <a:avLst/>
          </a:prstGeom>
        </p:spPr>
        <p:txBody>
          <a:bodyPr vert="horz" lIns="80175" tIns="40087" rIns="80175" bIns="40087" rtlCol="0"/>
          <a:lstStyle>
            <a:lvl1pPr algn="r">
              <a:defRPr sz="1100"/>
            </a:lvl1pPr>
          </a:lstStyle>
          <a:p>
            <a:fld id="{5EFCF2C2-2BE5-4B01-B3DF-8806C1ACFA72}" type="datetimeFigureOut">
              <a:rPr lang="en-IN" smtClean="0"/>
              <a:t>02-11-2023</a:t>
            </a:fld>
            <a:endParaRPr lang="en-IN"/>
          </a:p>
        </p:txBody>
      </p:sp>
      <p:sp>
        <p:nvSpPr>
          <p:cNvPr id="4" name="Footer Placeholder 3">
            <a:extLst>
              <a:ext uri="{FF2B5EF4-FFF2-40B4-BE49-F238E27FC236}">
                <a16:creationId xmlns:a16="http://schemas.microsoft.com/office/drawing/2014/main" id="{B2FDE80E-B1D5-C799-C6B9-A795BA8F0CC9}"/>
              </a:ext>
            </a:extLst>
          </p:cNvPr>
          <p:cNvSpPr>
            <a:spLocks noGrp="1"/>
          </p:cNvSpPr>
          <p:nvPr>
            <p:ph type="ftr" sz="quarter" idx="2"/>
          </p:nvPr>
        </p:nvSpPr>
        <p:spPr>
          <a:xfrm>
            <a:off x="0" y="9443088"/>
            <a:ext cx="2929837" cy="499426"/>
          </a:xfrm>
          <a:prstGeom prst="rect">
            <a:avLst/>
          </a:prstGeom>
        </p:spPr>
        <p:txBody>
          <a:bodyPr vert="horz" lIns="80175" tIns="40087" rIns="80175" bIns="40087" rtlCol="0" anchor="b"/>
          <a:lstStyle>
            <a:lvl1pPr algn="l">
              <a:defRPr sz="1100"/>
            </a:lvl1pPr>
          </a:lstStyle>
          <a:p>
            <a:endParaRPr lang="en-IN"/>
          </a:p>
        </p:txBody>
      </p:sp>
      <p:sp>
        <p:nvSpPr>
          <p:cNvPr id="5" name="Slide Number Placeholder 4">
            <a:extLst>
              <a:ext uri="{FF2B5EF4-FFF2-40B4-BE49-F238E27FC236}">
                <a16:creationId xmlns:a16="http://schemas.microsoft.com/office/drawing/2014/main" id="{C2D439D5-C369-D53B-ABCF-427BAE50A8F2}"/>
              </a:ext>
            </a:extLst>
          </p:cNvPr>
          <p:cNvSpPr>
            <a:spLocks noGrp="1"/>
          </p:cNvSpPr>
          <p:nvPr>
            <p:ph type="sldNum" sz="quarter" idx="3"/>
          </p:nvPr>
        </p:nvSpPr>
        <p:spPr>
          <a:xfrm>
            <a:off x="3829565" y="9443088"/>
            <a:ext cx="2929837" cy="499426"/>
          </a:xfrm>
          <a:prstGeom prst="rect">
            <a:avLst/>
          </a:prstGeom>
        </p:spPr>
        <p:txBody>
          <a:bodyPr vert="horz" lIns="80175" tIns="40087" rIns="80175" bIns="40087" rtlCol="0" anchor="b"/>
          <a:lstStyle>
            <a:lvl1pPr algn="r">
              <a:defRPr sz="1100"/>
            </a:lvl1pPr>
          </a:lstStyle>
          <a:p>
            <a:fld id="{64CC8F8E-B508-4312-9C58-950609BF92F5}" type="slidenum">
              <a:rPr lang="en-IN" smtClean="0"/>
              <a:t>‹#›</a:t>
            </a:fld>
            <a:endParaRPr lang="en-IN"/>
          </a:p>
        </p:txBody>
      </p:sp>
    </p:spTree>
    <p:extLst>
      <p:ext uri="{BB962C8B-B14F-4D97-AF65-F5344CB8AC3E}">
        <p14:creationId xmlns:p14="http://schemas.microsoft.com/office/powerpoint/2010/main" val="27264991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9428"/>
          </a:xfrm>
          <a:prstGeom prst="rect">
            <a:avLst/>
          </a:prstGeom>
        </p:spPr>
        <p:txBody>
          <a:bodyPr vert="horz" lIns="80175" tIns="40087" rIns="80175" bIns="40087" rtlCol="0"/>
          <a:lstStyle>
            <a:lvl1pPr algn="l">
              <a:defRPr sz="1100"/>
            </a:lvl1pPr>
          </a:lstStyle>
          <a:p>
            <a:endParaRPr lang="en-IN"/>
          </a:p>
        </p:txBody>
      </p:sp>
      <p:sp>
        <p:nvSpPr>
          <p:cNvPr id="3" name="Date Placeholder 2"/>
          <p:cNvSpPr>
            <a:spLocks noGrp="1"/>
          </p:cNvSpPr>
          <p:nvPr>
            <p:ph type="dt" idx="1"/>
          </p:nvPr>
        </p:nvSpPr>
        <p:spPr>
          <a:xfrm>
            <a:off x="3829565" y="0"/>
            <a:ext cx="2929837" cy="499428"/>
          </a:xfrm>
          <a:prstGeom prst="rect">
            <a:avLst/>
          </a:prstGeom>
        </p:spPr>
        <p:txBody>
          <a:bodyPr vert="horz" lIns="80175" tIns="40087" rIns="80175" bIns="40087" rtlCol="0"/>
          <a:lstStyle>
            <a:lvl1pPr algn="r">
              <a:defRPr sz="1100"/>
            </a:lvl1pPr>
          </a:lstStyle>
          <a:p>
            <a:fld id="{E87AD93F-C2A5-4294-9EDC-F018FEE741DD}" type="datetimeFigureOut">
              <a:rPr lang="en-IN" smtClean="0"/>
              <a:pPr/>
              <a:t>02-11-2023</a:t>
            </a:fld>
            <a:endParaRPr lang="en-IN"/>
          </a:p>
        </p:txBody>
      </p:sp>
      <p:sp>
        <p:nvSpPr>
          <p:cNvPr id="4" name="Slide Image Placeholder 3"/>
          <p:cNvSpPr>
            <a:spLocks noGrp="1" noRot="1" noChangeAspect="1"/>
          </p:cNvSpPr>
          <p:nvPr>
            <p:ph type="sldImg" idx="2"/>
          </p:nvPr>
        </p:nvSpPr>
        <p:spPr>
          <a:xfrm>
            <a:off x="396875" y="1243013"/>
            <a:ext cx="5967413" cy="3355975"/>
          </a:xfrm>
          <a:prstGeom prst="rect">
            <a:avLst/>
          </a:prstGeom>
          <a:noFill/>
          <a:ln w="12700">
            <a:solidFill>
              <a:prstClr val="black"/>
            </a:solidFill>
          </a:ln>
        </p:spPr>
        <p:txBody>
          <a:bodyPr vert="horz" lIns="80175" tIns="40087" rIns="80175" bIns="40087" rtlCol="0" anchor="ctr"/>
          <a:lstStyle/>
          <a:p>
            <a:endParaRPr lang="en-IN"/>
          </a:p>
        </p:txBody>
      </p:sp>
      <p:sp>
        <p:nvSpPr>
          <p:cNvPr id="5" name="Notes Placeholder 4"/>
          <p:cNvSpPr>
            <a:spLocks noGrp="1"/>
          </p:cNvSpPr>
          <p:nvPr>
            <p:ph type="body" sz="quarter" idx="3"/>
          </p:nvPr>
        </p:nvSpPr>
        <p:spPr>
          <a:xfrm>
            <a:off x="676117" y="4784836"/>
            <a:ext cx="5408930" cy="3914864"/>
          </a:xfrm>
          <a:prstGeom prst="rect">
            <a:avLst/>
          </a:prstGeom>
        </p:spPr>
        <p:txBody>
          <a:bodyPr vert="horz" lIns="80175" tIns="40087" rIns="80175" bIns="400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3088"/>
            <a:ext cx="2929837" cy="499426"/>
          </a:xfrm>
          <a:prstGeom prst="rect">
            <a:avLst/>
          </a:prstGeom>
        </p:spPr>
        <p:txBody>
          <a:bodyPr vert="horz" lIns="80175" tIns="40087" rIns="80175" bIns="40087" rtlCol="0" anchor="b"/>
          <a:lstStyle>
            <a:lvl1pPr algn="l">
              <a:defRPr sz="1100"/>
            </a:lvl1pPr>
          </a:lstStyle>
          <a:p>
            <a:endParaRPr lang="en-IN"/>
          </a:p>
        </p:txBody>
      </p:sp>
      <p:sp>
        <p:nvSpPr>
          <p:cNvPr id="7" name="Slide Number Placeholder 6"/>
          <p:cNvSpPr>
            <a:spLocks noGrp="1"/>
          </p:cNvSpPr>
          <p:nvPr>
            <p:ph type="sldNum" sz="quarter" idx="5"/>
          </p:nvPr>
        </p:nvSpPr>
        <p:spPr>
          <a:xfrm>
            <a:off x="3829565" y="9443088"/>
            <a:ext cx="2929837" cy="499426"/>
          </a:xfrm>
          <a:prstGeom prst="rect">
            <a:avLst/>
          </a:prstGeom>
        </p:spPr>
        <p:txBody>
          <a:bodyPr vert="horz" lIns="80175" tIns="40087" rIns="80175" bIns="40087" rtlCol="0" anchor="b"/>
          <a:lstStyle>
            <a:lvl1pPr algn="r">
              <a:defRPr sz="1100"/>
            </a:lvl1pPr>
          </a:lstStyle>
          <a:p>
            <a:fld id="{D1B1E2BA-FF92-4E46-B9C9-6F382FBFC072}" type="slidenum">
              <a:rPr lang="en-IN" smtClean="0"/>
              <a:pPr/>
              <a:t>‹#›</a:t>
            </a:fld>
            <a:endParaRPr lang="en-IN"/>
          </a:p>
        </p:txBody>
      </p:sp>
    </p:spTree>
    <p:extLst>
      <p:ext uri="{BB962C8B-B14F-4D97-AF65-F5344CB8AC3E}">
        <p14:creationId xmlns:p14="http://schemas.microsoft.com/office/powerpoint/2010/main" val="957174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86395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972284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32281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05892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8923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105078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6938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70384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27440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05461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8974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63298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590024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869189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05701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44934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624783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17686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781366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456126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821239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18243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410399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21749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054264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089476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008334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368249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5187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969589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77399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669675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16497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59462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98683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675003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762440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574014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54334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816956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319323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844253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292376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06321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4478527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169693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0658363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75489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408406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0181096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220281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370841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610228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6653795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0411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261880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749220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124022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8740899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725285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89677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257750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5402837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1942485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2520483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80864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5709039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40810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69608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03890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92505" cy="6858000"/>
          </a:xfrm>
          <a:custGeom>
            <a:avLst/>
            <a:gdLst/>
            <a:ahLst/>
            <a:cxnLst/>
            <a:rect l="l" t="t" r="r" b="b"/>
            <a:pathLst>
              <a:path w="992505" h="6858000">
                <a:moveTo>
                  <a:pt x="992124" y="0"/>
                </a:moveTo>
                <a:lnTo>
                  <a:pt x="992124" y="0"/>
                </a:lnTo>
                <a:lnTo>
                  <a:pt x="0" y="0"/>
                </a:lnTo>
                <a:lnTo>
                  <a:pt x="0" y="6858000"/>
                </a:lnTo>
                <a:lnTo>
                  <a:pt x="992124" y="6858000"/>
                </a:lnTo>
                <a:lnTo>
                  <a:pt x="992124" y="0"/>
                </a:lnTo>
                <a:close/>
              </a:path>
            </a:pathLst>
          </a:custGeom>
          <a:solidFill>
            <a:srgbClr val="DAE2F3"/>
          </a:solidFill>
        </p:spPr>
        <p:txBody>
          <a:bodyPr wrap="square" lIns="0" tIns="0" rIns="0" bIns="0" rtlCol="0"/>
          <a:lstStyle/>
          <a:p>
            <a:endParaRPr/>
          </a:p>
        </p:txBody>
      </p:sp>
      <p:sp>
        <p:nvSpPr>
          <p:cNvPr id="17" name="bg object 17"/>
          <p:cNvSpPr/>
          <p:nvPr/>
        </p:nvSpPr>
        <p:spPr>
          <a:xfrm>
            <a:off x="992124" y="0"/>
            <a:ext cx="622300" cy="6858000"/>
          </a:xfrm>
          <a:custGeom>
            <a:avLst/>
            <a:gdLst/>
            <a:ahLst/>
            <a:cxnLst/>
            <a:rect l="l" t="t" r="r" b="b"/>
            <a:pathLst>
              <a:path w="622300" h="6858000">
                <a:moveTo>
                  <a:pt x="621792" y="0"/>
                </a:moveTo>
                <a:lnTo>
                  <a:pt x="417576" y="0"/>
                </a:lnTo>
                <a:lnTo>
                  <a:pt x="414528" y="0"/>
                </a:lnTo>
                <a:lnTo>
                  <a:pt x="208788" y="0"/>
                </a:lnTo>
                <a:lnTo>
                  <a:pt x="0" y="0"/>
                </a:lnTo>
                <a:lnTo>
                  <a:pt x="0" y="6858000"/>
                </a:lnTo>
                <a:lnTo>
                  <a:pt x="208788" y="6858000"/>
                </a:lnTo>
                <a:lnTo>
                  <a:pt x="414528" y="6858000"/>
                </a:lnTo>
                <a:lnTo>
                  <a:pt x="417576" y="6858000"/>
                </a:lnTo>
                <a:lnTo>
                  <a:pt x="621792" y="6858000"/>
                </a:lnTo>
                <a:lnTo>
                  <a:pt x="621792" y="0"/>
                </a:lnTo>
                <a:close/>
              </a:path>
            </a:pathLst>
          </a:custGeom>
          <a:solidFill>
            <a:srgbClr val="DAE2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985770" cy="6858000"/>
          </a:xfrm>
          <a:custGeom>
            <a:avLst/>
            <a:gdLst/>
            <a:ahLst/>
            <a:cxnLst/>
            <a:rect l="l" t="t" r="r" b="b"/>
            <a:pathLst>
              <a:path w="2985770" h="6858000">
                <a:moveTo>
                  <a:pt x="0" y="6858000"/>
                </a:moveTo>
                <a:lnTo>
                  <a:pt x="2985516" y="6858000"/>
                </a:lnTo>
                <a:lnTo>
                  <a:pt x="2985516" y="0"/>
                </a:lnTo>
                <a:lnTo>
                  <a:pt x="0" y="0"/>
                </a:lnTo>
                <a:lnTo>
                  <a:pt x="0" y="6858000"/>
                </a:lnTo>
                <a:close/>
              </a:path>
            </a:pathLst>
          </a:custGeom>
          <a:solidFill>
            <a:srgbClr val="162333"/>
          </a:solidFill>
        </p:spPr>
        <p:txBody>
          <a:bodyPr wrap="square" lIns="0" tIns="0" rIns="0" bIns="0" rtlCol="0"/>
          <a:lstStyle/>
          <a:p>
            <a:endParaRPr/>
          </a:p>
        </p:txBody>
      </p:sp>
      <p:sp>
        <p:nvSpPr>
          <p:cNvPr id="17" name="bg object 17"/>
          <p:cNvSpPr/>
          <p:nvPr/>
        </p:nvSpPr>
        <p:spPr>
          <a:xfrm>
            <a:off x="3137916" y="0"/>
            <a:ext cx="9054465" cy="6858000"/>
          </a:xfrm>
          <a:custGeom>
            <a:avLst/>
            <a:gdLst/>
            <a:ahLst/>
            <a:cxnLst/>
            <a:rect l="l" t="t" r="r" b="b"/>
            <a:pathLst>
              <a:path w="9054465" h="6858000">
                <a:moveTo>
                  <a:pt x="0" y="6858000"/>
                </a:moveTo>
                <a:lnTo>
                  <a:pt x="9054084" y="6858000"/>
                </a:lnTo>
                <a:lnTo>
                  <a:pt x="9054084" y="0"/>
                </a:lnTo>
                <a:lnTo>
                  <a:pt x="0" y="0"/>
                </a:lnTo>
                <a:lnTo>
                  <a:pt x="0" y="6858000"/>
                </a:lnTo>
                <a:close/>
              </a:path>
            </a:pathLst>
          </a:custGeom>
          <a:solidFill>
            <a:srgbClr val="FFFFFF"/>
          </a:solidFill>
        </p:spPr>
        <p:txBody>
          <a:bodyPr wrap="square" lIns="0" tIns="0" rIns="0" bIns="0" rtlCol="0"/>
          <a:lstStyle/>
          <a:p>
            <a:endParaRPr/>
          </a:p>
        </p:txBody>
      </p:sp>
      <p:sp>
        <p:nvSpPr>
          <p:cNvPr id="18" name="bg object 18"/>
          <p:cNvSpPr/>
          <p:nvPr/>
        </p:nvSpPr>
        <p:spPr>
          <a:xfrm>
            <a:off x="2985516" y="0"/>
            <a:ext cx="152400" cy="6850380"/>
          </a:xfrm>
          <a:custGeom>
            <a:avLst/>
            <a:gdLst/>
            <a:ahLst/>
            <a:cxnLst/>
            <a:rect l="l" t="t" r="r" b="b"/>
            <a:pathLst>
              <a:path w="152400" h="6850380">
                <a:moveTo>
                  <a:pt x="0" y="6850379"/>
                </a:moveTo>
                <a:lnTo>
                  <a:pt x="152400" y="6850379"/>
                </a:lnTo>
                <a:lnTo>
                  <a:pt x="152400" y="0"/>
                </a:lnTo>
                <a:lnTo>
                  <a:pt x="0" y="0"/>
                </a:lnTo>
                <a:lnTo>
                  <a:pt x="0" y="6850379"/>
                </a:lnTo>
                <a:close/>
              </a:path>
            </a:pathLst>
          </a:custGeom>
          <a:solidFill>
            <a:srgbClr val="FF9933"/>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016508" y="5614415"/>
            <a:ext cx="975360" cy="1007363"/>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81196" y="-130658"/>
            <a:ext cx="5229606" cy="946150"/>
          </a:xfrm>
          <a:prstGeom prst="rect">
            <a:avLst/>
          </a:prstGeom>
        </p:spPr>
        <p:txBody>
          <a:bodyPr wrap="square" lIns="0" tIns="0" rIns="0" bIns="0">
            <a:spAutoFit/>
          </a:bodyPr>
          <a:lstStyle>
            <a:lvl1pPr>
              <a:defRPr sz="28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993114" y="1739138"/>
            <a:ext cx="9437370" cy="43046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80.png"/><Relationship Id="rId7" Type="http://schemas.openxmlformats.org/officeDocument/2006/relationships/image" Target="../media/image6.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18.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1.png"/><Relationship Id="rId9" Type="http://schemas.openxmlformats.org/officeDocument/2006/relationships/image" Target="../media/image85.png"/><Relationship Id="rId14" Type="http://schemas.openxmlformats.org/officeDocument/2006/relationships/image" Target="../media/image90.png"/></Relationships>
</file>

<file path=ppt/slides/_rels/slide1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5" Type="http://schemas.openxmlformats.org/officeDocument/2006/relationships/image" Target="../media/image133.png"/><Relationship Id="rId2" Type="http://schemas.openxmlformats.org/officeDocument/2006/relationships/notesSlide" Target="../notesSlides/notesSlide21.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24" Type="http://schemas.openxmlformats.org/officeDocument/2006/relationships/image" Target="../media/image132.png"/><Relationship Id="rId5" Type="http://schemas.openxmlformats.org/officeDocument/2006/relationships/image" Target="../media/image113.png"/><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s>
</file>

<file path=ppt/slides/_rels/slide22.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6.jpeg"/></Relationships>
</file>

<file path=ppt/slides/_rels/slide2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F-Nrx7FM-SV553y31d08jDisxJ8Xsan2f-68RYZJQW8/edit?usp=sharing" TargetMode="External"/><Relationship Id="rId7" Type="http://schemas.openxmlformats.org/officeDocument/2006/relationships/image" Target="../media/image14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ocs.google.com/document/d/1t0ORUE0V5fU481GpB-phMTvYTpIcAbp9/edit?usp=sharing&amp;ouid=103470819284134795943&amp;rtpof=true&amp;sd=true" TargetMode="External"/><Relationship Id="rId5" Type="http://schemas.openxmlformats.org/officeDocument/2006/relationships/hyperlink" Target="https://docs.google.com/document/d/1nIX5xwYV_evyjTsPNC2Wgxgh7kAwKkhX/edit?usp=sharing&amp;ouid=103470819284134795943&amp;rtpof=true&amp;sd=true" TargetMode="External"/><Relationship Id="rId4" Type="http://schemas.openxmlformats.org/officeDocument/2006/relationships/hyperlink" Target="https://docs.google.com/document/d/18wj1fFiIHqrezm8rtlLGRDBUT4aA2_5F/edit?usp=sharing&amp;ouid=107448180631949511351&amp;rtpof=true&amp;sd=tru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28.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5.png"/><Relationship Id="rId7" Type="http://schemas.openxmlformats.org/officeDocument/2006/relationships/diagramColors" Target="../diagrams/colors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5.png"/><Relationship Id="rId7" Type="http://schemas.openxmlformats.org/officeDocument/2006/relationships/diagramColors" Target="../diagrams/colors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5.png"/><Relationship Id="rId7" Type="http://schemas.openxmlformats.org/officeDocument/2006/relationships/diagramColors" Target="../diagrams/colors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jpeg"/><Relationship Id="rId7" Type="http://schemas.openxmlformats.org/officeDocument/2006/relationships/image" Target="../media/image160.png"/><Relationship Id="rId12" Type="http://schemas.openxmlformats.org/officeDocument/2006/relationships/image" Target="../media/image16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6.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44.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185.png"/><Relationship Id="rId3" Type="http://schemas.openxmlformats.org/officeDocument/2006/relationships/image" Target="../media/image175.png"/><Relationship Id="rId7" Type="http://schemas.openxmlformats.org/officeDocument/2006/relationships/image" Target="../media/image179.png"/><Relationship Id="rId12" Type="http://schemas.openxmlformats.org/officeDocument/2006/relationships/image" Target="../media/image18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png"/><Relationship Id="rId15" Type="http://schemas.openxmlformats.org/officeDocument/2006/relationships/image" Target="../media/image18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 Id="rId14" Type="http://schemas.openxmlformats.org/officeDocument/2006/relationships/image" Target="../media/image186.png"/></Relationships>
</file>

<file path=ppt/slides/_rels/slide45.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3" Type="http://schemas.openxmlformats.org/officeDocument/2006/relationships/image" Target="../media/image188.png"/><Relationship Id="rId7" Type="http://schemas.openxmlformats.org/officeDocument/2006/relationships/image" Target="../media/image192.png"/><Relationship Id="rId12" Type="http://schemas.openxmlformats.org/officeDocument/2006/relationships/image" Target="../media/image197.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190.png"/><Relationship Id="rId10" Type="http://schemas.openxmlformats.org/officeDocument/2006/relationships/image" Target="../media/image195.png"/><Relationship Id="rId4" Type="http://schemas.openxmlformats.org/officeDocument/2006/relationships/image" Target="../media/image189.png"/><Relationship Id="rId9" Type="http://schemas.openxmlformats.org/officeDocument/2006/relationships/image" Target="../media/image194.png"/></Relationships>
</file>

<file path=ppt/slides/_rels/slide46.x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58.xml.rels><?xml version="1.0" encoding="UTF-8" standalone="yes"?>
<Relationships xmlns="http://schemas.openxmlformats.org/package/2006/relationships"><Relationship Id="rId3" Type="http://schemas.openxmlformats.org/officeDocument/2006/relationships/hyperlink" Target="https://www.andhrauniversity.edu.in/library"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13.png"/><Relationship Id="rId4" Type="http://schemas.openxmlformats.org/officeDocument/2006/relationships/hyperlink" Target="http://delnet.in/"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15.png"/><Relationship Id="rId4" Type="http://schemas.openxmlformats.org/officeDocument/2006/relationships/hyperlink" Target="https://shodhganga.inflibnet.ac.i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16.png"/><Relationship Id="rId7" Type="http://schemas.openxmlformats.org/officeDocument/2006/relationships/diagramQuickStyle" Target="../diagrams/quickStyle8.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17.png"/><Relationship Id="rId9" Type="http://schemas.microsoft.com/office/2007/relationships/diagramDrawing" Target="../diagrams/drawing8.xml"/></Relationships>
</file>

<file path=ppt/slides/_rels/slide61.xml.rels><?xml version="1.0" encoding="UTF-8" standalone="yes"?>
<Relationships xmlns="http://schemas.openxmlformats.org/package/2006/relationships"><Relationship Id="rId3" Type="http://schemas.openxmlformats.org/officeDocument/2006/relationships/image" Target="../media/image218.png"/><Relationship Id="rId7" Type="http://schemas.openxmlformats.org/officeDocument/2006/relationships/image" Target="../media/image22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21.jpg"/><Relationship Id="rId5" Type="http://schemas.openxmlformats.org/officeDocument/2006/relationships/image" Target="../media/image220.png"/><Relationship Id="rId4" Type="http://schemas.openxmlformats.org/officeDocument/2006/relationships/image" Target="../media/image219.jpeg"/></Relationships>
</file>

<file path=ppt/slides/_rels/slide62.xml.rels><?xml version="1.0" encoding="UTF-8" standalone="yes"?>
<Relationships xmlns="http://schemas.openxmlformats.org/package/2006/relationships"><Relationship Id="rId3" Type="http://schemas.openxmlformats.org/officeDocument/2006/relationships/image" Target="../media/image221.jp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223.jpg"/></Relationships>
</file>

<file path=ppt/slides/_rels/slide63.xml.rels><?xml version="1.0" encoding="UTF-8" standalone="yes"?>
<Relationships xmlns="http://schemas.openxmlformats.org/package/2006/relationships"><Relationship Id="rId3" Type="http://schemas.openxmlformats.org/officeDocument/2006/relationships/image" Target="../media/image224.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25.jp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226.jpg"/></Relationships>
</file>

<file path=ppt/slides/_rels/slide65.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228.png"/><Relationship Id="rId4" Type="http://schemas.openxmlformats.org/officeDocument/2006/relationships/image" Target="../media/image227.png"/></Relationships>
</file>

<file path=ppt/slides/_rels/slide66.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235.svg"/><Relationship Id="rId3" Type="http://schemas.openxmlformats.org/officeDocument/2006/relationships/image" Target="../media/image230.png"/><Relationship Id="rId7" Type="http://schemas.openxmlformats.org/officeDocument/2006/relationships/diagramData" Target="../diagrams/data9.xml"/><Relationship Id="rId12" Type="http://schemas.openxmlformats.org/officeDocument/2006/relationships/image" Target="../media/image234.png"/><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233.svg"/><Relationship Id="rId11" Type="http://schemas.microsoft.com/office/2007/relationships/diagramDrawing" Target="../diagrams/drawing9.xml"/><Relationship Id="rId5" Type="http://schemas.openxmlformats.org/officeDocument/2006/relationships/image" Target="../media/image232.png"/><Relationship Id="rId10" Type="http://schemas.openxmlformats.org/officeDocument/2006/relationships/diagramColors" Target="../diagrams/colors9.xml"/><Relationship Id="rId4" Type="http://schemas.openxmlformats.org/officeDocument/2006/relationships/image" Target="../media/image231.svg"/><Relationship Id="rId9"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36.png"/><Relationship Id="rId7" Type="http://schemas.openxmlformats.org/officeDocument/2006/relationships/image" Target="../media/image240.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239.png"/><Relationship Id="rId11" Type="http://schemas.openxmlformats.org/officeDocument/2006/relationships/image" Target="../media/image6.png"/><Relationship Id="rId5" Type="http://schemas.openxmlformats.org/officeDocument/2006/relationships/image" Target="../media/image238.png"/><Relationship Id="rId10" Type="http://schemas.openxmlformats.org/officeDocument/2006/relationships/image" Target="../media/image243.png"/><Relationship Id="rId4" Type="http://schemas.openxmlformats.org/officeDocument/2006/relationships/image" Target="../media/image237.png"/><Relationship Id="rId9" Type="http://schemas.openxmlformats.org/officeDocument/2006/relationships/image" Target="../media/image242.png"/></Relationships>
</file>

<file path=ppt/slides/_rels/slide7.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png"/><Relationship Id="rId47" Type="http://schemas.openxmlformats.org/officeDocument/2006/relationships/image" Target="../media/image60.png"/><Relationship Id="rId50" Type="http://schemas.openxmlformats.org/officeDocument/2006/relationships/image" Target="../media/image63.png"/><Relationship Id="rId55" Type="http://schemas.openxmlformats.org/officeDocument/2006/relationships/image" Target="../media/image68.png"/><Relationship Id="rId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29.png"/><Relationship Id="rId29" Type="http://schemas.openxmlformats.org/officeDocument/2006/relationships/image" Target="../media/image42.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3" Type="http://schemas.openxmlformats.org/officeDocument/2006/relationships/image" Target="../media/image66.png"/><Relationship Id="rId5" Type="http://schemas.openxmlformats.org/officeDocument/2006/relationships/image" Target="../media/image18.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43" Type="http://schemas.openxmlformats.org/officeDocument/2006/relationships/image" Target="../media/image56.png"/><Relationship Id="rId48" Type="http://schemas.openxmlformats.org/officeDocument/2006/relationships/image" Target="../media/image61.png"/><Relationship Id="rId56" Type="http://schemas.openxmlformats.org/officeDocument/2006/relationships/image" Target="../media/image69.png"/><Relationship Id="rId8" Type="http://schemas.openxmlformats.org/officeDocument/2006/relationships/image" Target="../media/image21.png"/><Relationship Id="rId51" Type="http://schemas.openxmlformats.org/officeDocument/2006/relationships/image" Target="../media/image64.png"/><Relationship Id="rId3"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png"/><Relationship Id="rId20" Type="http://schemas.openxmlformats.org/officeDocument/2006/relationships/image" Target="../media/image33.png"/><Relationship Id="rId41" Type="http://schemas.openxmlformats.org/officeDocument/2006/relationships/image" Target="../media/image54.png"/><Relationship Id="rId54"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png"/><Relationship Id="rId49" Type="http://schemas.openxmlformats.org/officeDocument/2006/relationships/image" Target="../media/image62.png"/><Relationship Id="rId57" Type="http://schemas.openxmlformats.org/officeDocument/2006/relationships/image" Target="../media/image70.png"/><Relationship Id="rId10" Type="http://schemas.openxmlformats.org/officeDocument/2006/relationships/image" Target="../media/image23.png"/><Relationship Id="rId31" Type="http://schemas.openxmlformats.org/officeDocument/2006/relationships/image" Target="../media/image44.png"/><Relationship Id="rId44" Type="http://schemas.openxmlformats.org/officeDocument/2006/relationships/image" Target="../media/image57.png"/><Relationship Id="rId52" Type="http://schemas.openxmlformats.org/officeDocument/2006/relationships/image" Target="../media/image6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6665721"/>
            <a:ext cx="12204700" cy="198755"/>
            <a:chOff x="-6350" y="6665721"/>
            <a:chExt cx="12204700" cy="198755"/>
          </a:xfrm>
        </p:grpSpPr>
        <p:sp>
          <p:nvSpPr>
            <p:cNvPr id="3" name="object 3"/>
            <p:cNvSpPr/>
            <p:nvPr/>
          </p:nvSpPr>
          <p:spPr>
            <a:xfrm>
              <a:off x="0" y="6672071"/>
              <a:ext cx="12192000" cy="186055"/>
            </a:xfrm>
            <a:custGeom>
              <a:avLst/>
              <a:gdLst/>
              <a:ahLst/>
              <a:cxnLst/>
              <a:rect l="l" t="t" r="r" b="b"/>
              <a:pathLst>
                <a:path w="12192000" h="186054">
                  <a:moveTo>
                    <a:pt x="12192000" y="0"/>
                  </a:moveTo>
                  <a:lnTo>
                    <a:pt x="0" y="0"/>
                  </a:lnTo>
                  <a:lnTo>
                    <a:pt x="0" y="185927"/>
                  </a:lnTo>
                  <a:lnTo>
                    <a:pt x="12192000" y="185927"/>
                  </a:lnTo>
                  <a:lnTo>
                    <a:pt x="12192000" y="0"/>
                  </a:lnTo>
                  <a:close/>
                </a:path>
              </a:pathLst>
            </a:custGeom>
            <a:solidFill>
              <a:srgbClr val="FF9933"/>
            </a:solidFill>
          </p:spPr>
          <p:txBody>
            <a:bodyPr wrap="square" lIns="0" tIns="0" rIns="0" bIns="0" rtlCol="0"/>
            <a:lstStyle/>
            <a:p>
              <a:endParaRPr/>
            </a:p>
          </p:txBody>
        </p:sp>
        <p:sp>
          <p:nvSpPr>
            <p:cNvPr id="4" name="object 4"/>
            <p:cNvSpPr/>
            <p:nvPr/>
          </p:nvSpPr>
          <p:spPr>
            <a:xfrm>
              <a:off x="0" y="6672071"/>
              <a:ext cx="12192000" cy="186055"/>
            </a:xfrm>
            <a:custGeom>
              <a:avLst/>
              <a:gdLst/>
              <a:ahLst/>
              <a:cxnLst/>
              <a:rect l="l" t="t" r="r" b="b"/>
              <a:pathLst>
                <a:path w="12192000" h="186054">
                  <a:moveTo>
                    <a:pt x="0" y="185927"/>
                  </a:moveTo>
                  <a:lnTo>
                    <a:pt x="12192000" y="185927"/>
                  </a:lnTo>
                  <a:lnTo>
                    <a:pt x="12192000" y="0"/>
                  </a:lnTo>
                  <a:lnTo>
                    <a:pt x="0" y="0"/>
                  </a:lnTo>
                  <a:lnTo>
                    <a:pt x="0" y="185927"/>
                  </a:lnTo>
                  <a:close/>
                </a:path>
              </a:pathLst>
            </a:custGeom>
            <a:ln w="12699">
              <a:solidFill>
                <a:srgbClr val="41709C"/>
              </a:solidFill>
            </a:ln>
          </p:spPr>
          <p:txBody>
            <a:bodyPr wrap="square" lIns="0" tIns="0" rIns="0" bIns="0" rtlCol="0"/>
            <a:lstStyle/>
            <a:p>
              <a:endParaRPr/>
            </a:p>
          </p:txBody>
        </p:sp>
      </p:grpSp>
      <p:grpSp>
        <p:nvGrpSpPr>
          <p:cNvPr id="5" name="object 5"/>
          <p:cNvGrpSpPr/>
          <p:nvPr/>
        </p:nvGrpSpPr>
        <p:grpSpPr>
          <a:xfrm>
            <a:off x="-6350" y="0"/>
            <a:ext cx="12204700" cy="194310"/>
            <a:chOff x="-6350" y="0"/>
            <a:chExt cx="12204700" cy="194310"/>
          </a:xfrm>
        </p:grpSpPr>
        <p:sp>
          <p:nvSpPr>
            <p:cNvPr id="6" name="object 6"/>
            <p:cNvSpPr/>
            <p:nvPr/>
          </p:nvSpPr>
          <p:spPr>
            <a:xfrm>
              <a:off x="0" y="0"/>
              <a:ext cx="12192000" cy="181610"/>
            </a:xfrm>
            <a:custGeom>
              <a:avLst/>
              <a:gdLst/>
              <a:ahLst/>
              <a:cxnLst/>
              <a:rect l="l" t="t" r="r" b="b"/>
              <a:pathLst>
                <a:path w="12192000" h="181610">
                  <a:moveTo>
                    <a:pt x="0" y="181355"/>
                  </a:moveTo>
                  <a:lnTo>
                    <a:pt x="12192000" y="181355"/>
                  </a:lnTo>
                  <a:lnTo>
                    <a:pt x="12192000" y="0"/>
                  </a:lnTo>
                  <a:lnTo>
                    <a:pt x="0" y="0"/>
                  </a:lnTo>
                  <a:lnTo>
                    <a:pt x="0" y="181355"/>
                  </a:lnTo>
                  <a:close/>
                </a:path>
              </a:pathLst>
            </a:custGeom>
            <a:solidFill>
              <a:srgbClr val="003366"/>
            </a:solidFill>
          </p:spPr>
          <p:txBody>
            <a:bodyPr wrap="square" lIns="0" tIns="0" rIns="0" bIns="0" rtlCol="0"/>
            <a:lstStyle/>
            <a:p>
              <a:endParaRPr/>
            </a:p>
          </p:txBody>
        </p:sp>
        <p:sp>
          <p:nvSpPr>
            <p:cNvPr id="7" name="object 7"/>
            <p:cNvSpPr/>
            <p:nvPr/>
          </p:nvSpPr>
          <p:spPr>
            <a:xfrm>
              <a:off x="0" y="0"/>
              <a:ext cx="12192000" cy="181610"/>
            </a:xfrm>
            <a:custGeom>
              <a:avLst/>
              <a:gdLst/>
              <a:ahLst/>
              <a:cxnLst/>
              <a:rect l="l" t="t" r="r" b="b"/>
              <a:pathLst>
                <a:path w="12192000" h="181610">
                  <a:moveTo>
                    <a:pt x="0" y="181355"/>
                  </a:moveTo>
                  <a:lnTo>
                    <a:pt x="12192000" y="181355"/>
                  </a:lnTo>
                  <a:lnTo>
                    <a:pt x="12192000" y="0"/>
                  </a:lnTo>
                </a:path>
                <a:path w="12192000" h="181610">
                  <a:moveTo>
                    <a:pt x="0" y="0"/>
                  </a:moveTo>
                  <a:lnTo>
                    <a:pt x="0" y="181355"/>
                  </a:lnTo>
                </a:path>
              </a:pathLst>
            </a:custGeom>
            <a:ln w="12700">
              <a:solidFill>
                <a:srgbClr val="41709C"/>
              </a:solidFill>
            </a:ln>
          </p:spPr>
          <p:txBody>
            <a:bodyPr wrap="square" lIns="0" tIns="0" rIns="0" bIns="0" rtlCol="0"/>
            <a:lstStyle/>
            <a:p>
              <a:endParaRPr/>
            </a:p>
          </p:txBody>
        </p:sp>
      </p:grpSp>
      <p:sp>
        <p:nvSpPr>
          <p:cNvPr id="8" name="object 8"/>
          <p:cNvSpPr txBox="1">
            <a:spLocks noGrp="1"/>
          </p:cNvSpPr>
          <p:nvPr>
            <p:ph type="title"/>
          </p:nvPr>
        </p:nvSpPr>
        <p:spPr>
          <a:xfrm>
            <a:off x="1523968" y="428604"/>
            <a:ext cx="9644130" cy="813043"/>
          </a:xfrm>
          <a:prstGeom prst="rect">
            <a:avLst/>
          </a:prstGeom>
        </p:spPr>
        <p:txBody>
          <a:bodyPr vert="horz" wrap="square" lIns="0" tIns="12700" rIns="0" bIns="0" rtlCol="0">
            <a:spAutoFit/>
          </a:bodyPr>
          <a:lstStyle/>
          <a:p>
            <a:pPr algn="ctr">
              <a:lnSpc>
                <a:spcPct val="100000"/>
              </a:lnSpc>
              <a:spcBef>
                <a:spcPts val="100"/>
              </a:spcBef>
            </a:pPr>
            <a:r>
              <a:rPr spc="229">
                <a:solidFill>
                  <a:srgbClr val="0D09A7"/>
                </a:solidFill>
                <a:latin typeface="Arial Black" pitchFamily="34" charset="0"/>
                <a:cs typeface="Cambria"/>
              </a:rPr>
              <a:t>HEARTY</a:t>
            </a:r>
            <a:r>
              <a:rPr spc="190">
                <a:solidFill>
                  <a:srgbClr val="0D09A7"/>
                </a:solidFill>
                <a:latin typeface="Arial Black" pitchFamily="34" charset="0"/>
                <a:cs typeface="Cambria"/>
              </a:rPr>
              <a:t> </a:t>
            </a:r>
            <a:r>
              <a:rPr spc="245" dirty="0">
                <a:solidFill>
                  <a:srgbClr val="0D09A7"/>
                </a:solidFill>
                <a:latin typeface="Arial Black" pitchFamily="34" charset="0"/>
                <a:cs typeface="Cambria"/>
              </a:rPr>
              <a:t>WELCOME</a:t>
            </a:r>
            <a:endParaRPr dirty="0">
              <a:latin typeface="Arial Black" pitchFamily="34" charset="0"/>
              <a:cs typeface="Cambria"/>
            </a:endParaRPr>
          </a:p>
          <a:p>
            <a:pPr algn="ctr">
              <a:lnSpc>
                <a:spcPct val="100000"/>
              </a:lnSpc>
            </a:pPr>
            <a:r>
              <a:rPr sz="2400" spc="135" dirty="0">
                <a:solidFill>
                  <a:srgbClr val="E36C09"/>
                </a:solidFill>
                <a:latin typeface="Cambria"/>
                <a:cs typeface="Cambria"/>
              </a:rPr>
              <a:t>Hon’ble</a:t>
            </a:r>
            <a:r>
              <a:rPr sz="2400" spc="265" dirty="0">
                <a:solidFill>
                  <a:srgbClr val="E36C09"/>
                </a:solidFill>
                <a:latin typeface="Cambria"/>
                <a:cs typeface="Cambria"/>
              </a:rPr>
              <a:t> </a:t>
            </a:r>
            <a:r>
              <a:rPr sz="2400" spc="130" dirty="0">
                <a:solidFill>
                  <a:srgbClr val="E36C09"/>
                </a:solidFill>
                <a:latin typeface="Cambria"/>
                <a:cs typeface="Cambria"/>
              </a:rPr>
              <a:t>Chairperson</a:t>
            </a:r>
            <a:r>
              <a:rPr sz="2400" spc="295" dirty="0">
                <a:solidFill>
                  <a:srgbClr val="E36C09"/>
                </a:solidFill>
                <a:latin typeface="Cambria"/>
                <a:cs typeface="Cambria"/>
              </a:rPr>
              <a:t> </a:t>
            </a:r>
            <a:r>
              <a:rPr sz="2400" spc="125" dirty="0">
                <a:solidFill>
                  <a:srgbClr val="E36C09"/>
                </a:solidFill>
                <a:latin typeface="Cambria"/>
                <a:cs typeface="Cambria"/>
              </a:rPr>
              <a:t>and</a:t>
            </a:r>
            <a:r>
              <a:rPr sz="2400" spc="290" dirty="0">
                <a:solidFill>
                  <a:srgbClr val="E36C09"/>
                </a:solidFill>
                <a:latin typeface="Cambria"/>
                <a:cs typeface="Cambria"/>
              </a:rPr>
              <a:t> </a:t>
            </a:r>
            <a:r>
              <a:rPr sz="2400" spc="125" dirty="0">
                <a:solidFill>
                  <a:srgbClr val="E36C09"/>
                </a:solidFill>
                <a:latin typeface="Cambria"/>
                <a:cs typeface="Cambria"/>
              </a:rPr>
              <a:t>Members</a:t>
            </a:r>
            <a:r>
              <a:rPr sz="2400" spc="265" dirty="0">
                <a:solidFill>
                  <a:srgbClr val="E36C09"/>
                </a:solidFill>
                <a:latin typeface="Cambria"/>
                <a:cs typeface="Cambria"/>
              </a:rPr>
              <a:t> </a:t>
            </a:r>
            <a:r>
              <a:rPr sz="2400" spc="120" dirty="0">
                <a:solidFill>
                  <a:srgbClr val="E36C09"/>
                </a:solidFill>
                <a:latin typeface="Cambria"/>
                <a:cs typeface="Cambria"/>
              </a:rPr>
              <a:t>of</a:t>
            </a:r>
            <a:r>
              <a:rPr sz="2400" spc="280" dirty="0">
                <a:solidFill>
                  <a:srgbClr val="E36C09"/>
                </a:solidFill>
                <a:latin typeface="Cambria"/>
                <a:cs typeface="Cambria"/>
              </a:rPr>
              <a:t> </a:t>
            </a:r>
            <a:r>
              <a:rPr sz="2400" spc="215" dirty="0">
                <a:solidFill>
                  <a:srgbClr val="E36C09"/>
                </a:solidFill>
                <a:latin typeface="Cambria"/>
                <a:cs typeface="Cambria"/>
              </a:rPr>
              <a:t>NAAC</a:t>
            </a:r>
            <a:r>
              <a:rPr sz="2400" spc="275" dirty="0">
                <a:solidFill>
                  <a:srgbClr val="E36C09"/>
                </a:solidFill>
                <a:latin typeface="Cambria"/>
                <a:cs typeface="Cambria"/>
              </a:rPr>
              <a:t> </a:t>
            </a:r>
            <a:r>
              <a:rPr sz="2400" spc="80" dirty="0">
                <a:solidFill>
                  <a:srgbClr val="E36C09"/>
                </a:solidFill>
                <a:latin typeface="Cambria"/>
                <a:cs typeface="Cambria"/>
              </a:rPr>
              <a:t>Peer</a:t>
            </a:r>
            <a:r>
              <a:rPr sz="2400" spc="280" dirty="0">
                <a:solidFill>
                  <a:srgbClr val="E36C09"/>
                </a:solidFill>
                <a:latin typeface="Cambria"/>
                <a:cs typeface="Cambria"/>
              </a:rPr>
              <a:t> </a:t>
            </a:r>
            <a:r>
              <a:rPr sz="2400" spc="150" dirty="0">
                <a:solidFill>
                  <a:srgbClr val="E36C09"/>
                </a:solidFill>
                <a:latin typeface="Cambria"/>
                <a:cs typeface="Cambria"/>
              </a:rPr>
              <a:t>Team</a:t>
            </a:r>
            <a:endParaRPr sz="2400" dirty="0">
              <a:latin typeface="Cambria"/>
              <a:cs typeface="Cambria"/>
            </a:endParaRPr>
          </a:p>
        </p:txBody>
      </p:sp>
      <p:sp>
        <p:nvSpPr>
          <p:cNvPr id="9" name="object 9"/>
          <p:cNvSpPr txBox="1"/>
          <p:nvPr/>
        </p:nvSpPr>
        <p:spPr>
          <a:xfrm>
            <a:off x="485812" y="4786322"/>
            <a:ext cx="10896600" cy="1776768"/>
          </a:xfrm>
          <a:prstGeom prst="rect">
            <a:avLst/>
          </a:prstGeom>
        </p:spPr>
        <p:txBody>
          <a:bodyPr vert="horz" wrap="square" lIns="0" tIns="12065" rIns="0" bIns="0" rtlCol="0">
            <a:spAutoFit/>
          </a:bodyPr>
          <a:lstStyle/>
          <a:p>
            <a:pPr marL="38100" marR="30480" indent="50800" algn="ctr">
              <a:lnSpc>
                <a:spcPct val="100000"/>
              </a:lnSpc>
              <a:spcBef>
                <a:spcPts val="95"/>
              </a:spcBef>
              <a:tabLst>
                <a:tab pos="1292860" algn="l"/>
              </a:tabLst>
            </a:pPr>
            <a:r>
              <a:rPr sz="2800" b="1" spc="-5" dirty="0">
                <a:solidFill>
                  <a:srgbClr val="002060"/>
                </a:solidFill>
                <a:latin typeface="Arial Black" pitchFamily="34" charset="0"/>
                <a:cs typeface="Times New Roman"/>
              </a:rPr>
              <a:t>Department</a:t>
            </a:r>
            <a:r>
              <a:rPr sz="2800" b="1" spc="15" dirty="0">
                <a:solidFill>
                  <a:srgbClr val="002060"/>
                </a:solidFill>
                <a:latin typeface="Arial Black" pitchFamily="34" charset="0"/>
                <a:cs typeface="Times New Roman"/>
              </a:rPr>
              <a:t> </a:t>
            </a:r>
            <a:r>
              <a:rPr sz="2800" b="1" spc="-5" dirty="0">
                <a:solidFill>
                  <a:srgbClr val="002060"/>
                </a:solidFill>
                <a:latin typeface="Arial Black" pitchFamily="34" charset="0"/>
                <a:cs typeface="Times New Roman"/>
              </a:rPr>
              <a:t>of</a:t>
            </a:r>
            <a:r>
              <a:rPr sz="2800" b="1" dirty="0">
                <a:solidFill>
                  <a:srgbClr val="002060"/>
                </a:solidFill>
                <a:latin typeface="Arial Black" pitchFamily="34" charset="0"/>
                <a:cs typeface="Times New Roman"/>
              </a:rPr>
              <a:t> </a:t>
            </a:r>
            <a:r>
              <a:rPr lang="en-IN" sz="2800" b="1" spc="-5" dirty="0">
                <a:solidFill>
                  <a:srgbClr val="002060"/>
                </a:solidFill>
                <a:latin typeface="Arial Black" pitchFamily="34" charset="0"/>
                <a:cs typeface="Times New Roman"/>
              </a:rPr>
              <a:t>Environmental Science, </a:t>
            </a:r>
            <a:r>
              <a:rPr sz="2800" b="1" spc="-5" dirty="0">
                <a:solidFill>
                  <a:srgbClr val="002060"/>
                </a:solidFill>
                <a:latin typeface="Arial Black" pitchFamily="34" charset="0"/>
                <a:cs typeface="Times New Roman"/>
              </a:rPr>
              <a:t>Engineering</a:t>
            </a:r>
            <a:r>
              <a:rPr lang="en-IN" sz="2800" b="1" spc="-5" dirty="0">
                <a:solidFill>
                  <a:srgbClr val="002060"/>
                </a:solidFill>
                <a:latin typeface="Arial Black" pitchFamily="34" charset="0"/>
                <a:cs typeface="Times New Roman"/>
              </a:rPr>
              <a:t> and Management</a:t>
            </a:r>
            <a:r>
              <a:rPr sz="2800" b="1" dirty="0">
                <a:solidFill>
                  <a:srgbClr val="002060"/>
                </a:solidFill>
                <a:latin typeface="Arial Black" pitchFamily="34" charset="0"/>
                <a:cs typeface="Times New Roman"/>
              </a:rPr>
              <a:t> </a:t>
            </a:r>
            <a:r>
              <a:rPr sz="2800" b="1" spc="-10" dirty="0">
                <a:solidFill>
                  <a:srgbClr val="002060"/>
                </a:solidFill>
                <a:latin typeface="Arial Black" pitchFamily="34" charset="0"/>
                <a:cs typeface="Times New Roman"/>
              </a:rPr>
              <a:t>A</a:t>
            </a:r>
            <a:r>
              <a:rPr lang="en-IN" sz="2800" b="1" spc="-10" dirty="0">
                <a:solidFill>
                  <a:srgbClr val="002060"/>
                </a:solidFill>
                <a:latin typeface="Arial Black" pitchFamily="34" charset="0"/>
                <a:cs typeface="Times New Roman"/>
              </a:rPr>
              <a:t> </a:t>
            </a:r>
            <a:r>
              <a:rPr sz="2800" b="1" spc="-10" dirty="0">
                <a:solidFill>
                  <a:srgbClr val="002060"/>
                </a:solidFill>
                <a:latin typeface="Arial Black" pitchFamily="34" charset="0"/>
                <a:cs typeface="Times New Roman"/>
              </a:rPr>
              <a:t>U</a:t>
            </a:r>
            <a:r>
              <a:rPr lang="en-IN" sz="2800" b="1" spc="-10" dirty="0">
                <a:solidFill>
                  <a:srgbClr val="002060"/>
                </a:solidFill>
                <a:latin typeface="Arial Black" pitchFamily="34" charset="0"/>
                <a:cs typeface="Times New Roman"/>
              </a:rPr>
              <a:t> </a:t>
            </a:r>
            <a:r>
              <a:rPr sz="2800" b="1" spc="-10" dirty="0">
                <a:solidFill>
                  <a:srgbClr val="002060"/>
                </a:solidFill>
                <a:latin typeface="Arial Black" pitchFamily="34" charset="0"/>
                <a:cs typeface="Times New Roman"/>
              </a:rPr>
              <a:t>C</a:t>
            </a:r>
            <a:r>
              <a:rPr lang="en-IN" sz="2800" b="1" spc="-10" dirty="0" err="1">
                <a:solidFill>
                  <a:srgbClr val="002060"/>
                </a:solidFill>
                <a:latin typeface="Arial Black" pitchFamily="34" charset="0"/>
                <a:cs typeface="Times New Roman"/>
              </a:rPr>
              <a:t>ollege</a:t>
            </a:r>
            <a:r>
              <a:rPr lang="en-IN" sz="2800" b="1" spc="-10" dirty="0">
                <a:solidFill>
                  <a:srgbClr val="002060"/>
                </a:solidFill>
                <a:latin typeface="Arial Black" pitchFamily="34" charset="0"/>
                <a:cs typeface="Times New Roman"/>
              </a:rPr>
              <a:t> of </a:t>
            </a:r>
            <a:r>
              <a:rPr sz="2800" b="1" spc="-10" dirty="0">
                <a:solidFill>
                  <a:srgbClr val="002060"/>
                </a:solidFill>
                <a:latin typeface="Arial Black" pitchFamily="34" charset="0"/>
                <a:cs typeface="Times New Roman"/>
              </a:rPr>
              <a:t>E</a:t>
            </a:r>
            <a:r>
              <a:rPr lang="en-IN" sz="2800" b="1" spc="-10" dirty="0" err="1">
                <a:solidFill>
                  <a:srgbClr val="002060"/>
                </a:solidFill>
                <a:latin typeface="Arial Black" pitchFamily="34" charset="0"/>
                <a:cs typeface="Times New Roman"/>
              </a:rPr>
              <a:t>ngineering</a:t>
            </a:r>
            <a:br>
              <a:rPr lang="en-IN" sz="2800" b="1" spc="-10" dirty="0">
                <a:solidFill>
                  <a:srgbClr val="002060"/>
                </a:solidFill>
                <a:latin typeface="Arial Black" pitchFamily="34" charset="0"/>
                <a:cs typeface="Times New Roman"/>
              </a:rPr>
            </a:br>
            <a:r>
              <a:rPr sz="2800" b="1" spc="-5" dirty="0">
                <a:solidFill>
                  <a:srgbClr val="002060"/>
                </a:solidFill>
                <a:latin typeface="Arial Black" pitchFamily="34" charset="0"/>
                <a:cs typeface="Times New Roman"/>
              </a:rPr>
              <a:t>Andhra</a:t>
            </a:r>
            <a:r>
              <a:rPr sz="2800" b="1" spc="10" dirty="0">
                <a:solidFill>
                  <a:srgbClr val="002060"/>
                </a:solidFill>
                <a:latin typeface="Arial Black" pitchFamily="34" charset="0"/>
                <a:cs typeface="Times New Roman"/>
              </a:rPr>
              <a:t> </a:t>
            </a:r>
            <a:r>
              <a:rPr sz="2800" b="1" spc="-20" dirty="0">
                <a:solidFill>
                  <a:srgbClr val="002060"/>
                </a:solidFill>
                <a:latin typeface="Arial Black" pitchFamily="34" charset="0"/>
                <a:cs typeface="Times New Roman"/>
              </a:rPr>
              <a:t>University,</a:t>
            </a:r>
            <a:r>
              <a:rPr sz="2800" b="1" spc="-45" dirty="0">
                <a:solidFill>
                  <a:srgbClr val="002060"/>
                </a:solidFill>
                <a:latin typeface="Arial Black" pitchFamily="34" charset="0"/>
                <a:cs typeface="Times New Roman"/>
              </a:rPr>
              <a:t> </a:t>
            </a:r>
            <a:r>
              <a:rPr sz="2800" b="1" spc="-15" dirty="0">
                <a:solidFill>
                  <a:srgbClr val="002060"/>
                </a:solidFill>
                <a:latin typeface="Arial Black" pitchFamily="34" charset="0"/>
                <a:cs typeface="Times New Roman"/>
              </a:rPr>
              <a:t>Visakhapatnam</a:t>
            </a:r>
            <a:endParaRPr sz="2800" dirty="0">
              <a:solidFill>
                <a:srgbClr val="002060"/>
              </a:solidFill>
              <a:latin typeface="Arial Black" pitchFamily="34" charset="0"/>
              <a:cs typeface="Times New Roman"/>
            </a:endParaRPr>
          </a:p>
          <a:p>
            <a:pPr marR="561975" algn="ctr">
              <a:lnSpc>
                <a:spcPct val="100000"/>
              </a:lnSpc>
              <a:spcBef>
                <a:spcPts val="770"/>
              </a:spcBef>
            </a:pPr>
            <a:r>
              <a:rPr lang="en-IN" sz="2400" b="1" spc="-5" dirty="0">
                <a:solidFill>
                  <a:srgbClr val="000099"/>
                </a:solidFill>
                <a:latin typeface="Calibri"/>
                <a:cs typeface="Calibri"/>
              </a:rPr>
              <a:t>     5</a:t>
            </a:r>
            <a:r>
              <a:rPr sz="2400" b="1" spc="-7" baseline="24305" dirty="0" err="1">
                <a:solidFill>
                  <a:srgbClr val="000099"/>
                </a:solidFill>
                <a:latin typeface="Calibri"/>
                <a:cs typeface="Calibri"/>
              </a:rPr>
              <a:t>th</a:t>
            </a:r>
            <a:r>
              <a:rPr sz="2400" b="1" spc="240" baseline="24305" dirty="0">
                <a:solidFill>
                  <a:srgbClr val="000099"/>
                </a:solidFill>
                <a:latin typeface="Calibri"/>
                <a:cs typeface="Calibri"/>
              </a:rPr>
              <a:t> </a:t>
            </a:r>
            <a:r>
              <a:rPr lang="en-IN" sz="2400" b="1" spc="-30" dirty="0">
                <a:solidFill>
                  <a:srgbClr val="000099"/>
                </a:solidFill>
                <a:latin typeface="Calibri"/>
                <a:cs typeface="Calibri"/>
              </a:rPr>
              <a:t>November</a:t>
            </a:r>
            <a:r>
              <a:rPr sz="2400" b="1" spc="-30" dirty="0">
                <a:solidFill>
                  <a:srgbClr val="000099"/>
                </a:solidFill>
                <a:latin typeface="Calibri"/>
                <a:cs typeface="Calibri"/>
              </a:rPr>
              <a:t>,</a:t>
            </a:r>
            <a:r>
              <a:rPr sz="2400" b="1" spc="-15" dirty="0">
                <a:solidFill>
                  <a:srgbClr val="000099"/>
                </a:solidFill>
                <a:latin typeface="Calibri"/>
                <a:cs typeface="Calibri"/>
              </a:rPr>
              <a:t> </a:t>
            </a:r>
            <a:r>
              <a:rPr sz="2400" b="1" spc="-5" dirty="0">
                <a:solidFill>
                  <a:srgbClr val="000099"/>
                </a:solidFill>
                <a:latin typeface="Calibri"/>
                <a:cs typeface="Calibri"/>
              </a:rPr>
              <a:t>2023</a:t>
            </a:r>
            <a:endParaRPr sz="2400" dirty="0">
              <a:latin typeface="Calibri"/>
              <a:cs typeface="Calibri"/>
            </a:endParaRPr>
          </a:p>
        </p:txBody>
      </p:sp>
      <p:pic>
        <p:nvPicPr>
          <p:cNvPr id="13" name="object 13"/>
          <p:cNvPicPr/>
          <p:nvPr/>
        </p:nvPicPr>
        <p:blipFill>
          <a:blip r:embed="rId3" cstate="print"/>
          <a:stretch>
            <a:fillRect/>
          </a:stretch>
        </p:blipFill>
        <p:spPr>
          <a:xfrm>
            <a:off x="11085421" y="214290"/>
            <a:ext cx="1106579" cy="1130809"/>
          </a:xfrm>
          <a:prstGeom prst="rect">
            <a:avLst/>
          </a:prstGeom>
        </p:spPr>
      </p:pic>
      <p:grpSp>
        <p:nvGrpSpPr>
          <p:cNvPr id="14" name="object 14"/>
          <p:cNvGrpSpPr/>
          <p:nvPr/>
        </p:nvGrpSpPr>
        <p:grpSpPr>
          <a:xfrm>
            <a:off x="666712" y="1500174"/>
            <a:ext cx="5072098" cy="3089620"/>
            <a:chOff x="2008568" y="2392489"/>
            <a:chExt cx="4429125" cy="2211705"/>
          </a:xfrm>
        </p:grpSpPr>
        <p:pic>
          <p:nvPicPr>
            <p:cNvPr id="15" name="object 15"/>
            <p:cNvPicPr/>
            <p:nvPr/>
          </p:nvPicPr>
          <p:blipFill>
            <a:blip r:embed="rId4" cstate="print"/>
            <a:stretch>
              <a:fillRect/>
            </a:stretch>
          </p:blipFill>
          <p:spPr>
            <a:xfrm>
              <a:off x="2011679" y="2395727"/>
              <a:ext cx="4422648" cy="2205228"/>
            </a:xfrm>
            <a:prstGeom prst="rect">
              <a:avLst/>
            </a:prstGeom>
          </p:spPr>
        </p:pic>
        <p:sp>
          <p:nvSpPr>
            <p:cNvPr id="16" name="object 16"/>
            <p:cNvSpPr/>
            <p:nvPr/>
          </p:nvSpPr>
          <p:spPr>
            <a:xfrm>
              <a:off x="2010155" y="2394076"/>
              <a:ext cx="4425950" cy="2208530"/>
            </a:xfrm>
            <a:custGeom>
              <a:avLst/>
              <a:gdLst/>
              <a:ahLst/>
              <a:cxnLst/>
              <a:rect l="l" t="t" r="r" b="b"/>
              <a:pathLst>
                <a:path w="4425950" h="2208529">
                  <a:moveTo>
                    <a:pt x="0" y="2208403"/>
                  </a:moveTo>
                  <a:lnTo>
                    <a:pt x="4425823" y="2208403"/>
                  </a:lnTo>
                  <a:lnTo>
                    <a:pt x="4425823" y="0"/>
                  </a:lnTo>
                  <a:lnTo>
                    <a:pt x="0" y="0"/>
                  </a:lnTo>
                  <a:lnTo>
                    <a:pt x="0" y="2208403"/>
                  </a:lnTo>
                  <a:close/>
                </a:path>
              </a:pathLst>
            </a:custGeom>
            <a:ln w="3175">
              <a:solidFill>
                <a:srgbClr val="000000"/>
              </a:solidFill>
            </a:ln>
          </p:spPr>
          <p:txBody>
            <a:bodyPr wrap="square" lIns="0" tIns="0" rIns="0" bIns="0" rtlCol="0"/>
            <a:lstStyle/>
            <a:p>
              <a:endParaRPr/>
            </a:p>
          </p:txBody>
        </p:sp>
      </p:grpSp>
      <p:pic>
        <p:nvPicPr>
          <p:cNvPr id="17" name="object 17"/>
          <p:cNvPicPr/>
          <p:nvPr/>
        </p:nvPicPr>
        <p:blipFill>
          <a:blip r:embed="rId5" cstate="print"/>
          <a:stretch>
            <a:fillRect/>
          </a:stretch>
        </p:blipFill>
        <p:spPr>
          <a:xfrm>
            <a:off x="99219" y="285728"/>
            <a:ext cx="1496187" cy="1214446"/>
          </a:xfrm>
          <a:prstGeom prst="rect">
            <a:avLst/>
          </a:prstGeom>
        </p:spPr>
      </p:pic>
      <p:pic>
        <p:nvPicPr>
          <p:cNvPr id="1026" name="Picture 2">
            <a:extLst>
              <a:ext uri="{FF2B5EF4-FFF2-40B4-BE49-F238E27FC236}">
                <a16:creationId xmlns:a16="http://schemas.microsoft.com/office/drawing/2014/main" id="{2A66EA6E-92EC-6682-B781-00AA6BCA938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3492"/>
          <a:stretch/>
        </p:blipFill>
        <p:spPr bwMode="auto">
          <a:xfrm>
            <a:off x="6024562" y="1476754"/>
            <a:ext cx="5176838" cy="30805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55" y="76200"/>
            <a:ext cx="1031875" cy="6858000"/>
          </a:xfrm>
          <a:custGeom>
            <a:avLst/>
            <a:gdLst/>
            <a:ahLst/>
            <a:cxnLst/>
            <a:rect l="l" t="t" r="r" b="b"/>
            <a:pathLst>
              <a:path w="1031875" h="6858000">
                <a:moveTo>
                  <a:pt x="1031748" y="0"/>
                </a:moveTo>
                <a:lnTo>
                  <a:pt x="1031748" y="0"/>
                </a:lnTo>
                <a:lnTo>
                  <a:pt x="0" y="0"/>
                </a:lnTo>
                <a:lnTo>
                  <a:pt x="0" y="6858000"/>
                </a:lnTo>
                <a:lnTo>
                  <a:pt x="1031748" y="6858000"/>
                </a:lnTo>
                <a:lnTo>
                  <a:pt x="1031748" y="0"/>
                </a:lnTo>
                <a:close/>
              </a:path>
            </a:pathLst>
          </a:custGeom>
          <a:solidFill>
            <a:srgbClr val="DAE2F3"/>
          </a:solidFill>
        </p:spPr>
        <p:txBody>
          <a:bodyPr wrap="square" lIns="0" tIns="0" rIns="0" bIns="0" rtlCol="0"/>
          <a:lstStyle/>
          <a:p>
            <a:endParaRPr/>
          </a:p>
        </p:txBody>
      </p:sp>
      <p:grpSp>
        <p:nvGrpSpPr>
          <p:cNvPr id="3" name="object 3"/>
          <p:cNvGrpSpPr/>
          <p:nvPr/>
        </p:nvGrpSpPr>
        <p:grpSpPr>
          <a:xfrm>
            <a:off x="1034796" y="0"/>
            <a:ext cx="11157585" cy="6858000"/>
            <a:chOff x="1034796" y="0"/>
            <a:chExt cx="11157585" cy="6858000"/>
          </a:xfrm>
        </p:grpSpPr>
        <p:sp>
          <p:nvSpPr>
            <p:cNvPr id="4" name="object 4"/>
            <p:cNvSpPr/>
            <p:nvPr/>
          </p:nvSpPr>
          <p:spPr>
            <a:xfrm>
              <a:off x="1034796" y="0"/>
              <a:ext cx="365760" cy="6858000"/>
            </a:xfrm>
            <a:custGeom>
              <a:avLst/>
              <a:gdLst/>
              <a:ahLst/>
              <a:cxnLst/>
              <a:rect l="l" t="t" r="r" b="b"/>
              <a:pathLst>
                <a:path w="365759" h="6858000">
                  <a:moveTo>
                    <a:pt x="178308" y="0"/>
                  </a:moveTo>
                  <a:lnTo>
                    <a:pt x="0" y="0"/>
                  </a:lnTo>
                  <a:lnTo>
                    <a:pt x="0" y="6858000"/>
                  </a:lnTo>
                  <a:lnTo>
                    <a:pt x="178308" y="6858000"/>
                  </a:lnTo>
                  <a:lnTo>
                    <a:pt x="178308" y="0"/>
                  </a:lnTo>
                  <a:close/>
                </a:path>
                <a:path w="365759" h="6858000">
                  <a:moveTo>
                    <a:pt x="365760" y="0"/>
                  </a:moveTo>
                  <a:lnTo>
                    <a:pt x="187452" y="0"/>
                  </a:lnTo>
                  <a:lnTo>
                    <a:pt x="187452" y="6854952"/>
                  </a:lnTo>
                  <a:lnTo>
                    <a:pt x="365760" y="6854952"/>
                  </a:lnTo>
                  <a:lnTo>
                    <a:pt x="365760" y="0"/>
                  </a:lnTo>
                  <a:close/>
                </a:path>
              </a:pathLst>
            </a:custGeom>
            <a:solidFill>
              <a:srgbClr val="DAE2F3"/>
            </a:solidFill>
          </p:spPr>
          <p:txBody>
            <a:bodyPr wrap="square" lIns="0" tIns="0" rIns="0" bIns="0" rtlCol="0"/>
            <a:lstStyle/>
            <a:p>
              <a:endParaRPr/>
            </a:p>
          </p:txBody>
        </p:sp>
        <p:sp>
          <p:nvSpPr>
            <p:cNvPr id="5" name="object 5"/>
            <p:cNvSpPr/>
            <p:nvPr/>
          </p:nvSpPr>
          <p:spPr>
            <a:xfrm>
              <a:off x="1400556" y="0"/>
              <a:ext cx="10791825" cy="646430"/>
            </a:xfrm>
            <a:custGeom>
              <a:avLst/>
              <a:gdLst/>
              <a:ahLst/>
              <a:cxnLst/>
              <a:rect l="l" t="t" r="r" b="b"/>
              <a:pathLst>
                <a:path w="10791825" h="646430">
                  <a:moveTo>
                    <a:pt x="10791444" y="0"/>
                  </a:moveTo>
                  <a:lnTo>
                    <a:pt x="0" y="0"/>
                  </a:lnTo>
                  <a:lnTo>
                    <a:pt x="0" y="646176"/>
                  </a:lnTo>
                  <a:lnTo>
                    <a:pt x="10791444" y="646176"/>
                  </a:lnTo>
                  <a:lnTo>
                    <a:pt x="10791444" y="0"/>
                  </a:lnTo>
                  <a:close/>
                </a:path>
              </a:pathLst>
            </a:custGeom>
            <a:solidFill>
              <a:srgbClr val="001F5F"/>
            </a:solidFill>
          </p:spPr>
          <p:txBody>
            <a:bodyPr wrap="square" lIns="0" tIns="0" rIns="0" bIns="0" rtlCol="0"/>
            <a:lstStyle/>
            <a:p>
              <a:endParaRPr/>
            </a:p>
          </p:txBody>
        </p:sp>
      </p:grpSp>
      <p:sp>
        <p:nvSpPr>
          <p:cNvPr id="6" name="object 6"/>
          <p:cNvSpPr txBox="1">
            <a:spLocks noGrp="1"/>
          </p:cNvSpPr>
          <p:nvPr>
            <p:ph type="title"/>
          </p:nvPr>
        </p:nvSpPr>
        <p:spPr>
          <a:xfrm>
            <a:off x="3734180" y="3759"/>
            <a:ext cx="6126480" cy="574675"/>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FFFFFF"/>
                </a:solidFill>
                <a:latin typeface="Calibri"/>
                <a:cs typeface="Calibri"/>
              </a:rPr>
              <a:t>Department Profile</a:t>
            </a:r>
            <a:r>
              <a:rPr sz="3600" spc="-25" dirty="0">
                <a:solidFill>
                  <a:srgbClr val="FFFFFF"/>
                </a:solidFill>
                <a:latin typeface="Calibri"/>
                <a:cs typeface="Calibri"/>
              </a:rPr>
              <a:t> </a:t>
            </a:r>
            <a:r>
              <a:rPr sz="3600" dirty="0">
                <a:solidFill>
                  <a:srgbClr val="FFFFFF"/>
                </a:solidFill>
                <a:latin typeface="Calibri"/>
                <a:cs typeface="Calibri"/>
              </a:rPr>
              <a:t>&amp;</a:t>
            </a:r>
            <a:r>
              <a:rPr sz="3600" spc="-15" dirty="0">
                <a:solidFill>
                  <a:srgbClr val="FFFFFF"/>
                </a:solidFill>
                <a:latin typeface="Calibri"/>
                <a:cs typeface="Calibri"/>
              </a:rPr>
              <a:t> </a:t>
            </a:r>
            <a:r>
              <a:rPr sz="3600" spc="-10" dirty="0">
                <a:solidFill>
                  <a:srgbClr val="FFFFFF"/>
                </a:solidFill>
                <a:latin typeface="Calibri"/>
                <a:cs typeface="Calibri"/>
              </a:rPr>
              <a:t>Milestone</a:t>
            </a:r>
            <a:endParaRPr sz="3600" dirty="0">
              <a:latin typeface="Calibri"/>
              <a:cs typeface="Calibri"/>
            </a:endParaRPr>
          </a:p>
        </p:txBody>
      </p:sp>
      <p:sp>
        <p:nvSpPr>
          <p:cNvPr id="11" name="object 11"/>
          <p:cNvSpPr/>
          <p:nvPr/>
        </p:nvSpPr>
        <p:spPr>
          <a:xfrm>
            <a:off x="132524" y="958925"/>
            <a:ext cx="1369060" cy="777240"/>
          </a:xfrm>
          <a:custGeom>
            <a:avLst/>
            <a:gdLst/>
            <a:ahLst/>
            <a:cxnLst/>
            <a:rect l="l" t="t" r="r" b="b"/>
            <a:pathLst>
              <a:path w="1369060" h="777239">
                <a:moveTo>
                  <a:pt x="1239012" y="0"/>
                </a:moveTo>
                <a:lnTo>
                  <a:pt x="129539" y="0"/>
                </a:lnTo>
                <a:lnTo>
                  <a:pt x="79117" y="10185"/>
                </a:lnTo>
                <a:lnTo>
                  <a:pt x="37941" y="37957"/>
                </a:lnTo>
                <a:lnTo>
                  <a:pt x="10179" y="79134"/>
                </a:lnTo>
                <a:lnTo>
                  <a:pt x="0" y="129540"/>
                </a:lnTo>
                <a:lnTo>
                  <a:pt x="0" y="647700"/>
                </a:lnTo>
                <a:lnTo>
                  <a:pt x="10179" y="698105"/>
                </a:lnTo>
                <a:lnTo>
                  <a:pt x="37941" y="739282"/>
                </a:lnTo>
                <a:lnTo>
                  <a:pt x="79117" y="767054"/>
                </a:lnTo>
                <a:lnTo>
                  <a:pt x="129539" y="777240"/>
                </a:lnTo>
                <a:lnTo>
                  <a:pt x="1239012" y="777240"/>
                </a:lnTo>
                <a:lnTo>
                  <a:pt x="1289417" y="767054"/>
                </a:lnTo>
                <a:lnTo>
                  <a:pt x="1330594" y="739282"/>
                </a:lnTo>
                <a:lnTo>
                  <a:pt x="1358366" y="698105"/>
                </a:lnTo>
                <a:lnTo>
                  <a:pt x="1368552" y="647700"/>
                </a:lnTo>
                <a:lnTo>
                  <a:pt x="1368552" y="129540"/>
                </a:lnTo>
                <a:lnTo>
                  <a:pt x="1358366" y="79134"/>
                </a:lnTo>
                <a:lnTo>
                  <a:pt x="1330594" y="37957"/>
                </a:lnTo>
                <a:lnTo>
                  <a:pt x="1289417" y="10185"/>
                </a:lnTo>
                <a:lnTo>
                  <a:pt x="1239012" y="0"/>
                </a:lnTo>
                <a:close/>
              </a:path>
            </a:pathLst>
          </a:custGeom>
          <a:solidFill>
            <a:srgbClr val="001F5F"/>
          </a:solidFill>
        </p:spPr>
        <p:txBody>
          <a:bodyPr wrap="square" lIns="0" tIns="0" rIns="0" bIns="0" rtlCol="0"/>
          <a:lstStyle/>
          <a:p>
            <a:endParaRPr/>
          </a:p>
        </p:txBody>
      </p:sp>
      <p:sp>
        <p:nvSpPr>
          <p:cNvPr id="12" name="object 12"/>
          <p:cNvSpPr txBox="1"/>
          <p:nvPr/>
        </p:nvSpPr>
        <p:spPr>
          <a:xfrm>
            <a:off x="426212" y="1227531"/>
            <a:ext cx="58166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FFFF"/>
                </a:solidFill>
                <a:latin typeface="Arial"/>
                <a:cs typeface="Arial"/>
              </a:rPr>
              <a:t>Pr</a:t>
            </a:r>
            <a:r>
              <a:rPr sz="1400" b="1" spc="-5" dirty="0">
                <a:solidFill>
                  <a:srgbClr val="FFFFFF"/>
                </a:solidFill>
                <a:latin typeface="Arial"/>
                <a:cs typeface="Arial"/>
              </a:rPr>
              <a:t>o</a:t>
            </a:r>
            <a:r>
              <a:rPr sz="1400" b="1" dirty="0">
                <a:solidFill>
                  <a:srgbClr val="FFFFFF"/>
                </a:solidFill>
                <a:latin typeface="Arial"/>
                <a:cs typeface="Arial"/>
              </a:rPr>
              <a:t>file</a:t>
            </a:r>
            <a:endParaRPr sz="1400" dirty="0">
              <a:latin typeface="Arial"/>
              <a:cs typeface="Arial"/>
            </a:endParaRPr>
          </a:p>
        </p:txBody>
      </p:sp>
      <p:graphicFrame>
        <p:nvGraphicFramePr>
          <p:cNvPr id="61" name="object 61"/>
          <p:cNvGraphicFramePr>
            <a:graphicFrameLocks noGrp="1"/>
          </p:cNvGraphicFramePr>
          <p:nvPr>
            <p:extLst>
              <p:ext uri="{D42A27DB-BD31-4B8C-83A1-F6EECF244321}">
                <p14:modId xmlns:p14="http://schemas.microsoft.com/office/powerpoint/2010/main" val="1203538936"/>
              </p:ext>
            </p:extLst>
          </p:nvPr>
        </p:nvGraphicFramePr>
        <p:xfrm>
          <a:off x="1602612" y="783410"/>
          <a:ext cx="10479404" cy="2112189"/>
        </p:xfrm>
        <a:graphic>
          <a:graphicData uri="http://schemas.openxmlformats.org/drawingml/2006/table">
            <a:tbl>
              <a:tblPr firstRow="1" bandRow="1">
                <a:effectLst/>
                <a:tableStyleId>{2D5ABB26-0587-4C30-8999-92F81FD0307C}</a:tableStyleId>
              </a:tblPr>
              <a:tblGrid>
                <a:gridCol w="3655188">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023616">
                  <a:extLst>
                    <a:ext uri="{9D8B030D-6E8A-4147-A177-3AD203B41FA5}">
                      <a16:colId xmlns:a16="http://schemas.microsoft.com/office/drawing/2014/main" val="20003"/>
                    </a:ext>
                  </a:extLst>
                </a:gridCol>
              </a:tblGrid>
              <a:tr h="657113">
                <a:tc>
                  <a:txBody>
                    <a:bodyPr/>
                    <a:lstStyle/>
                    <a:p>
                      <a:pPr algn="ctr">
                        <a:lnSpc>
                          <a:spcPct val="100000"/>
                        </a:lnSpc>
                        <a:spcBef>
                          <a:spcPts val="1380"/>
                        </a:spcBef>
                      </a:pPr>
                      <a:r>
                        <a:rPr sz="1800" b="1" spc="-5" dirty="0">
                          <a:solidFill>
                            <a:srgbClr val="FF0000"/>
                          </a:solidFill>
                          <a:latin typeface="Times New Roman"/>
                          <a:cs typeface="Times New Roman"/>
                        </a:rPr>
                        <a:t>Programs</a:t>
                      </a:r>
                      <a:endParaRPr sz="1800" dirty="0">
                        <a:latin typeface="Times New Roman"/>
                        <a:cs typeface="Times New Roman"/>
                      </a:endParaRPr>
                    </a:p>
                  </a:txBody>
                  <a:tcPr marL="0" marR="0" marT="17526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pPr>
                      <a:r>
                        <a:rPr sz="1800" b="1" spc="-5" dirty="0">
                          <a:solidFill>
                            <a:srgbClr val="FF0000"/>
                          </a:solidFill>
                          <a:latin typeface="Times New Roman"/>
                          <a:cs typeface="Times New Roman"/>
                        </a:rPr>
                        <a:t>Sanctioned</a:t>
                      </a:r>
                      <a:r>
                        <a:rPr sz="1800" b="1" spc="420" dirty="0">
                          <a:solidFill>
                            <a:srgbClr val="FF0000"/>
                          </a:solidFill>
                          <a:latin typeface="Times New Roman"/>
                          <a:cs typeface="Times New Roman"/>
                        </a:rPr>
                        <a:t> </a:t>
                      </a:r>
                      <a:r>
                        <a:rPr sz="1800" b="1" spc="-5" dirty="0">
                          <a:solidFill>
                            <a:srgbClr val="FF0000"/>
                          </a:solidFill>
                          <a:latin typeface="Times New Roman"/>
                          <a:cs typeface="Times New Roman"/>
                        </a:rPr>
                        <a:t>Intake</a:t>
                      </a:r>
                      <a:endParaRPr sz="1800" dirty="0">
                        <a:latin typeface="Times New Roman"/>
                        <a:cs typeface="Times New Roman"/>
                      </a:endParaRPr>
                    </a:p>
                    <a:p>
                      <a:pPr marL="1905" algn="ctr">
                        <a:lnSpc>
                          <a:spcPct val="100000"/>
                        </a:lnSpc>
                      </a:pPr>
                      <a:r>
                        <a:rPr sz="1800" b="1" spc="-45">
                          <a:solidFill>
                            <a:srgbClr val="FF0000"/>
                          </a:solidFill>
                          <a:latin typeface="Times New Roman"/>
                          <a:cs typeface="Times New Roman"/>
                        </a:rPr>
                        <a:t> </a:t>
                      </a:r>
                      <a:r>
                        <a:rPr sz="1800" b="1" spc="-5">
                          <a:solidFill>
                            <a:srgbClr val="FF0000"/>
                          </a:solidFill>
                          <a:latin typeface="Times New Roman"/>
                          <a:cs typeface="Times New Roman"/>
                        </a:rPr>
                        <a:t>202</a:t>
                      </a:r>
                      <a:r>
                        <a:rPr lang="en-IN" sz="1800" b="1" spc="-5" dirty="0">
                          <a:solidFill>
                            <a:srgbClr val="FF0000"/>
                          </a:solidFill>
                          <a:latin typeface="Times New Roman"/>
                          <a:cs typeface="Times New Roman"/>
                        </a:rPr>
                        <a:t>1</a:t>
                      </a:r>
                      <a:r>
                        <a:rPr sz="1800" b="1" spc="-5">
                          <a:solidFill>
                            <a:srgbClr val="FF0000"/>
                          </a:solidFill>
                          <a:latin typeface="Times New Roman"/>
                          <a:cs typeface="Times New Roman"/>
                        </a:rPr>
                        <a:t>-2</a:t>
                      </a:r>
                      <a:r>
                        <a:rPr lang="en-IN" sz="1800" b="1" spc="-5" dirty="0">
                          <a:solidFill>
                            <a:srgbClr val="FF0000"/>
                          </a:solidFill>
                          <a:latin typeface="Times New Roman"/>
                          <a:cs typeface="Times New Roman"/>
                        </a:rPr>
                        <a:t>2</a:t>
                      </a:r>
                      <a:endParaRPr sz="1800" dirty="0">
                        <a:latin typeface="Times New Roman"/>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1270" algn="ctr">
                        <a:lnSpc>
                          <a:spcPct val="100000"/>
                        </a:lnSpc>
                        <a:spcBef>
                          <a:spcPts val="300"/>
                        </a:spcBef>
                      </a:pPr>
                      <a:r>
                        <a:rPr sz="1800" b="1" spc="-5" dirty="0">
                          <a:solidFill>
                            <a:srgbClr val="FF0000"/>
                          </a:solidFill>
                          <a:latin typeface="Times New Roman"/>
                          <a:cs typeface="Times New Roman"/>
                        </a:rPr>
                        <a:t>Students </a:t>
                      </a:r>
                      <a:r>
                        <a:rPr sz="1800" b="1" spc="-10">
                          <a:solidFill>
                            <a:srgbClr val="FF0000"/>
                          </a:solidFill>
                          <a:latin typeface="Times New Roman"/>
                          <a:cs typeface="Times New Roman"/>
                        </a:rPr>
                        <a:t>Strength</a:t>
                      </a:r>
                      <a:r>
                        <a:rPr sz="1800" b="1" spc="-5">
                          <a:solidFill>
                            <a:srgbClr val="FF0000"/>
                          </a:solidFill>
                          <a:latin typeface="Times New Roman"/>
                          <a:cs typeface="Times New Roman"/>
                        </a:rPr>
                        <a:t> </a:t>
                      </a:r>
                      <a:endParaRPr sz="1800" dirty="0">
                        <a:latin typeface="Times New Roman"/>
                        <a:cs typeface="Times New Roman"/>
                      </a:endParaRPr>
                    </a:p>
                    <a:p>
                      <a:pPr marL="1270" algn="ctr">
                        <a:lnSpc>
                          <a:spcPct val="100000"/>
                        </a:lnSpc>
                      </a:pPr>
                      <a:r>
                        <a:rPr sz="1800" b="1" spc="-5" dirty="0">
                          <a:solidFill>
                            <a:srgbClr val="FF0000"/>
                          </a:solidFill>
                          <a:latin typeface="Times New Roman"/>
                          <a:cs typeface="Times New Roman"/>
                        </a:rPr>
                        <a:t>20</a:t>
                      </a:r>
                      <a:r>
                        <a:rPr lang="en-IN" sz="1800" b="1" spc="-5" dirty="0">
                          <a:solidFill>
                            <a:srgbClr val="FF0000"/>
                          </a:solidFill>
                          <a:latin typeface="Times New Roman"/>
                          <a:cs typeface="Times New Roman"/>
                        </a:rPr>
                        <a:t>21-23</a:t>
                      </a:r>
                      <a:endParaRPr sz="1800" dirty="0">
                        <a:latin typeface="Times New Roman"/>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635" algn="ctr">
                        <a:lnSpc>
                          <a:spcPct val="100000"/>
                        </a:lnSpc>
                        <a:spcBef>
                          <a:spcPts val="300"/>
                        </a:spcBef>
                      </a:pPr>
                      <a:r>
                        <a:rPr sz="1800" b="1" dirty="0">
                          <a:solidFill>
                            <a:srgbClr val="FF0000"/>
                          </a:solidFill>
                          <a:latin typeface="Times New Roman"/>
                          <a:cs typeface="Times New Roman"/>
                        </a:rPr>
                        <a:t>Faculty</a:t>
                      </a:r>
                      <a:r>
                        <a:rPr sz="1800" b="1" spc="-35" dirty="0">
                          <a:solidFill>
                            <a:srgbClr val="FF0000"/>
                          </a:solidFill>
                          <a:latin typeface="Times New Roman"/>
                          <a:cs typeface="Times New Roman"/>
                        </a:rPr>
                        <a:t> </a:t>
                      </a:r>
                      <a:r>
                        <a:rPr sz="1800" b="1" spc="-10" dirty="0">
                          <a:solidFill>
                            <a:srgbClr val="FF0000"/>
                          </a:solidFill>
                          <a:latin typeface="Times New Roman"/>
                          <a:cs typeface="Times New Roman"/>
                        </a:rPr>
                        <a:t>Strength</a:t>
                      </a:r>
                      <a:endParaRPr sz="1800" dirty="0">
                        <a:latin typeface="Times New Roman"/>
                        <a:cs typeface="Times New Roman"/>
                      </a:endParaRPr>
                    </a:p>
                    <a:p>
                      <a:pPr marL="1270" algn="ctr">
                        <a:lnSpc>
                          <a:spcPct val="100000"/>
                        </a:lnSpc>
                      </a:pPr>
                      <a:r>
                        <a:rPr sz="1800" b="1" dirty="0">
                          <a:solidFill>
                            <a:srgbClr val="FF0000"/>
                          </a:solidFill>
                          <a:latin typeface="Times New Roman"/>
                          <a:cs typeface="Times New Roman"/>
                        </a:rPr>
                        <a:t>in</a:t>
                      </a:r>
                      <a:r>
                        <a:rPr sz="1800" b="1" spc="-45" dirty="0">
                          <a:solidFill>
                            <a:srgbClr val="FF0000"/>
                          </a:solidFill>
                          <a:latin typeface="Times New Roman"/>
                          <a:cs typeface="Times New Roman"/>
                        </a:rPr>
                        <a:t> </a:t>
                      </a:r>
                      <a:r>
                        <a:rPr sz="1800" b="1" spc="-5" dirty="0">
                          <a:solidFill>
                            <a:srgbClr val="FF0000"/>
                          </a:solidFill>
                          <a:latin typeface="Times New Roman"/>
                          <a:cs typeface="Times New Roman"/>
                        </a:rPr>
                        <a:t>20</a:t>
                      </a:r>
                      <a:r>
                        <a:rPr lang="en-IN" sz="1800" b="1" spc="-5" dirty="0">
                          <a:solidFill>
                            <a:srgbClr val="FF0000"/>
                          </a:solidFill>
                          <a:latin typeface="Times New Roman"/>
                          <a:cs typeface="Times New Roman"/>
                        </a:rPr>
                        <a:t>21</a:t>
                      </a:r>
                      <a:r>
                        <a:rPr sz="1800" b="1" spc="-5" dirty="0">
                          <a:solidFill>
                            <a:srgbClr val="FF0000"/>
                          </a:solidFill>
                          <a:latin typeface="Times New Roman"/>
                          <a:cs typeface="Times New Roman"/>
                        </a:rPr>
                        <a:t>-2</a:t>
                      </a:r>
                      <a:r>
                        <a:rPr lang="en-IN" sz="1800" b="1" spc="-5" dirty="0">
                          <a:solidFill>
                            <a:srgbClr val="FF0000"/>
                          </a:solidFill>
                          <a:latin typeface="Times New Roman"/>
                          <a:cs typeface="Times New Roman"/>
                        </a:rPr>
                        <a:t>3</a:t>
                      </a:r>
                      <a:endParaRPr sz="1800" dirty="0">
                        <a:latin typeface="Times New Roman"/>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4352">
                <a:tc>
                  <a:txBody>
                    <a:bodyPr/>
                    <a:lstStyle/>
                    <a:p>
                      <a:pPr algn="ctr">
                        <a:lnSpc>
                          <a:spcPct val="100000"/>
                        </a:lnSpc>
                        <a:spcBef>
                          <a:spcPts val="1380"/>
                        </a:spcBef>
                      </a:pPr>
                      <a:r>
                        <a:rPr lang="en-IN" sz="1800" dirty="0">
                          <a:latin typeface="Times New Roman"/>
                          <a:cs typeface="Times New Roman"/>
                        </a:rPr>
                        <a:t>B.Tech. Environmental Engineering</a:t>
                      </a:r>
                      <a:endParaRPr sz="1800" dirty="0">
                        <a:latin typeface="Times New Roman"/>
                        <a:cs typeface="Times New Roman"/>
                      </a:endParaRPr>
                    </a:p>
                  </a:txBody>
                  <a:tcPr marL="0" marR="0" marT="17526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1905" algn="ctr">
                        <a:lnSpc>
                          <a:spcPct val="100000"/>
                        </a:lnSpc>
                      </a:pPr>
                      <a:r>
                        <a:rPr lang="en-IN" sz="1800" dirty="0">
                          <a:latin typeface="Times New Roman"/>
                          <a:cs typeface="Times New Roman"/>
                        </a:rPr>
                        <a:t>30</a:t>
                      </a:r>
                      <a:endParaRPr sz="1800" dirty="0">
                        <a:latin typeface="Times New Roman"/>
                        <a:cs typeface="Times New Roman"/>
                      </a:endParaRPr>
                    </a:p>
                  </a:txBody>
                  <a:tcPr marL="0" marR="0" marT="38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1270" algn="ctr">
                        <a:lnSpc>
                          <a:spcPct val="100000"/>
                        </a:lnSpc>
                      </a:pPr>
                      <a:r>
                        <a:rPr lang="en-IN" sz="1800" dirty="0">
                          <a:latin typeface="Times New Roman"/>
                          <a:cs typeface="Times New Roman"/>
                        </a:rPr>
                        <a:t>40</a:t>
                      </a:r>
                      <a:endParaRPr sz="1800" dirty="0">
                        <a:latin typeface="Times New Roman"/>
                        <a:cs typeface="Times New Roman"/>
                      </a:endParaRPr>
                    </a:p>
                  </a:txBody>
                  <a:tcPr marL="0" marR="0" marT="38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tcPr>
                </a:tc>
                <a:tc rowSpan="2">
                  <a:txBody>
                    <a:bodyPr/>
                    <a:lstStyle/>
                    <a:p>
                      <a:pPr marL="1270" algn="ctr">
                        <a:lnSpc>
                          <a:spcPct val="100000"/>
                        </a:lnSpc>
                      </a:pPr>
                      <a:r>
                        <a:rPr lang="en-IN" sz="1800" dirty="0">
                          <a:latin typeface="Times New Roman"/>
                          <a:cs typeface="Times New Roman"/>
                        </a:rPr>
                        <a:t>5</a:t>
                      </a:r>
                    </a:p>
                    <a:p>
                      <a:pPr marL="1270" algn="ctr">
                        <a:lnSpc>
                          <a:spcPct val="100000"/>
                        </a:lnSpc>
                      </a:pPr>
                      <a:r>
                        <a:rPr lang="en-IN" sz="1800" dirty="0">
                          <a:latin typeface="Times New Roman"/>
                          <a:cs typeface="Times New Roman"/>
                        </a:rPr>
                        <a:t>(Two regular and one Honorary and two Emeritus Professors)</a:t>
                      </a:r>
                      <a:endParaRPr sz="1800" dirty="0">
                        <a:latin typeface="Times New Roman"/>
                        <a:cs typeface="Times New Roman"/>
                      </a:endParaRPr>
                    </a:p>
                  </a:txBody>
                  <a:tcPr marL="0" marR="0" marT="3810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3131968527"/>
                  </a:ext>
                </a:extLst>
              </a:tr>
              <a:tr h="810724">
                <a:tc>
                  <a:txBody>
                    <a:bodyPr/>
                    <a:lstStyle/>
                    <a:p>
                      <a:pPr algn="ctr">
                        <a:lnSpc>
                          <a:spcPct val="100000"/>
                        </a:lnSpc>
                        <a:spcBef>
                          <a:spcPts val="1380"/>
                        </a:spcBef>
                      </a:pPr>
                      <a:r>
                        <a:rPr lang="en-IN" sz="1800" dirty="0">
                          <a:latin typeface="Times New Roman"/>
                          <a:cs typeface="Times New Roman"/>
                        </a:rPr>
                        <a:t>PhD in Environmental Science, Engineering and Management</a:t>
                      </a:r>
                      <a:endParaRPr sz="1800" dirty="0">
                        <a:latin typeface="Times New Roman"/>
                        <a:cs typeface="Times New Roman"/>
                      </a:endParaRPr>
                    </a:p>
                  </a:txBody>
                  <a:tcPr marL="0" marR="0" marT="17526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1905" algn="ctr">
                        <a:lnSpc>
                          <a:spcPct val="100000"/>
                        </a:lnSpc>
                      </a:pPr>
                      <a:r>
                        <a:rPr lang="en-IN" sz="1800" dirty="0">
                          <a:latin typeface="Times New Roman"/>
                          <a:cs typeface="Times New Roman"/>
                        </a:rPr>
                        <a:t>-</a:t>
                      </a:r>
                      <a:endParaRPr sz="1800" dirty="0">
                        <a:latin typeface="Times New Roman"/>
                        <a:cs typeface="Times New Roman"/>
                      </a:endParaRPr>
                    </a:p>
                  </a:txBody>
                  <a:tcPr marL="0" marR="0" marT="38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1270" algn="ctr">
                        <a:lnSpc>
                          <a:spcPct val="100000"/>
                        </a:lnSpc>
                      </a:pPr>
                      <a:r>
                        <a:rPr lang="en-IN" sz="1800" dirty="0">
                          <a:latin typeface="Times New Roman"/>
                          <a:cs typeface="Times New Roman"/>
                        </a:rPr>
                        <a:t>1</a:t>
                      </a:r>
                      <a:endParaRPr sz="1800" dirty="0">
                        <a:latin typeface="Times New Roman"/>
                        <a:cs typeface="Times New Roman"/>
                      </a:endParaRPr>
                    </a:p>
                  </a:txBody>
                  <a:tcPr marL="0" marR="0" marT="381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vMerge="1">
                  <a:txBody>
                    <a:bodyPr/>
                    <a:lstStyle/>
                    <a:p>
                      <a:pPr marL="1270" algn="ctr">
                        <a:lnSpc>
                          <a:spcPct val="100000"/>
                        </a:lnSpc>
                      </a:pPr>
                      <a:endParaRPr sz="1800" dirty="0">
                        <a:latin typeface="Times New Roman"/>
                        <a:cs typeface="Times New Roman"/>
                      </a:endParaRPr>
                    </a:p>
                  </a:txBody>
                  <a:tcPr marL="0" marR="0" marT="3810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2821906959"/>
                  </a:ext>
                </a:extLst>
              </a:tr>
            </a:tbl>
          </a:graphicData>
        </a:graphic>
      </p:graphicFrame>
      <p:grpSp>
        <p:nvGrpSpPr>
          <p:cNvPr id="7" name="Group 6">
            <a:extLst>
              <a:ext uri="{FF2B5EF4-FFF2-40B4-BE49-F238E27FC236}">
                <a16:creationId xmlns:a16="http://schemas.microsoft.com/office/drawing/2014/main" id="{11743AFD-26B7-80E4-8660-BD43EE52B680}"/>
              </a:ext>
            </a:extLst>
          </p:cNvPr>
          <p:cNvGrpSpPr/>
          <p:nvPr/>
        </p:nvGrpSpPr>
        <p:grpSpPr>
          <a:xfrm>
            <a:off x="1868107" y="3150415"/>
            <a:ext cx="9948414" cy="2993229"/>
            <a:chOff x="2133602" y="3424084"/>
            <a:chExt cx="9948414" cy="2993229"/>
          </a:xfrm>
        </p:grpSpPr>
        <p:grpSp>
          <p:nvGrpSpPr>
            <p:cNvPr id="62" name="object 62"/>
            <p:cNvGrpSpPr/>
            <p:nvPr/>
          </p:nvGrpSpPr>
          <p:grpSpPr>
            <a:xfrm>
              <a:off x="2133602" y="4079999"/>
              <a:ext cx="9372597" cy="756666"/>
              <a:chOff x="2477261" y="4684776"/>
              <a:chExt cx="8382000" cy="756666"/>
            </a:xfrm>
          </p:grpSpPr>
          <p:sp>
            <p:nvSpPr>
              <p:cNvPr id="63" name="object 63"/>
              <p:cNvSpPr/>
              <p:nvPr/>
            </p:nvSpPr>
            <p:spPr>
              <a:xfrm>
                <a:off x="2477261" y="5441442"/>
                <a:ext cx="8382000" cy="0"/>
              </a:xfrm>
              <a:custGeom>
                <a:avLst/>
                <a:gdLst/>
                <a:ahLst/>
                <a:cxnLst/>
                <a:rect l="l" t="t" r="r" b="b"/>
                <a:pathLst>
                  <a:path w="8382000">
                    <a:moveTo>
                      <a:pt x="0" y="0"/>
                    </a:moveTo>
                    <a:lnTo>
                      <a:pt x="8382000" y="0"/>
                    </a:lnTo>
                  </a:path>
                </a:pathLst>
              </a:custGeom>
              <a:ln w="38100">
                <a:solidFill>
                  <a:srgbClr val="000000"/>
                </a:solidFill>
              </a:ln>
            </p:spPr>
            <p:txBody>
              <a:bodyPr wrap="square" lIns="0" tIns="0" rIns="0" bIns="0" rtlCol="0"/>
              <a:lstStyle/>
              <a:p>
                <a:endParaRPr/>
              </a:p>
            </p:txBody>
          </p:sp>
          <p:sp>
            <p:nvSpPr>
              <p:cNvPr id="64" name="object 64"/>
              <p:cNvSpPr/>
              <p:nvPr/>
            </p:nvSpPr>
            <p:spPr>
              <a:xfrm>
                <a:off x="3022430" y="4684776"/>
                <a:ext cx="2106296" cy="477520"/>
              </a:xfrm>
              <a:custGeom>
                <a:avLst/>
                <a:gdLst/>
                <a:ahLst/>
                <a:cxnLst/>
                <a:rect l="l" t="t" r="r" b="b"/>
                <a:pathLst>
                  <a:path w="2106295" h="477520">
                    <a:moveTo>
                      <a:pt x="2106168" y="0"/>
                    </a:moveTo>
                    <a:lnTo>
                      <a:pt x="0" y="0"/>
                    </a:lnTo>
                    <a:lnTo>
                      <a:pt x="0" y="477012"/>
                    </a:lnTo>
                    <a:lnTo>
                      <a:pt x="2106168" y="477012"/>
                    </a:lnTo>
                    <a:lnTo>
                      <a:pt x="2106168" y="0"/>
                    </a:lnTo>
                    <a:close/>
                  </a:path>
                </a:pathLst>
              </a:custGeom>
              <a:solidFill>
                <a:srgbClr val="0092FF"/>
              </a:solidFill>
            </p:spPr>
            <p:txBody>
              <a:bodyPr wrap="square" lIns="0" tIns="0" rIns="0" bIns="0" rtlCol="0"/>
              <a:lstStyle/>
              <a:p>
                <a:endParaRPr dirty="0"/>
              </a:p>
            </p:txBody>
          </p:sp>
        </p:grpSp>
        <p:sp>
          <p:nvSpPr>
            <p:cNvPr id="65" name="object 65"/>
            <p:cNvSpPr txBox="1"/>
            <p:nvPr/>
          </p:nvSpPr>
          <p:spPr>
            <a:xfrm>
              <a:off x="3697597" y="4115189"/>
              <a:ext cx="659130" cy="320601"/>
            </a:xfrm>
            <a:prstGeom prst="rect">
              <a:avLst/>
            </a:prstGeom>
          </p:spPr>
          <p:txBody>
            <a:bodyPr vert="horz" wrap="square" lIns="0" tIns="12700" rIns="0" bIns="0" rtlCol="0">
              <a:spAutoFit/>
            </a:bodyPr>
            <a:lstStyle/>
            <a:p>
              <a:pPr>
                <a:lnSpc>
                  <a:spcPct val="100000"/>
                </a:lnSpc>
                <a:spcBef>
                  <a:spcPts val="100"/>
                </a:spcBef>
              </a:pPr>
              <a:r>
                <a:rPr sz="2000" b="1" spc="-5" dirty="0">
                  <a:solidFill>
                    <a:srgbClr val="FFFFFF"/>
                  </a:solidFill>
                  <a:latin typeface="Tahoma"/>
                  <a:cs typeface="Tahoma"/>
                </a:rPr>
                <a:t>19</a:t>
              </a:r>
              <a:r>
                <a:rPr lang="en-IN" sz="2000" b="1" spc="-5" dirty="0">
                  <a:solidFill>
                    <a:srgbClr val="FFFFFF"/>
                  </a:solidFill>
                  <a:latin typeface="Tahoma"/>
                  <a:cs typeface="Tahoma"/>
                </a:rPr>
                <a:t>80</a:t>
              </a:r>
              <a:endParaRPr sz="2000" dirty="0">
                <a:latin typeface="Tahoma"/>
                <a:cs typeface="Tahoma"/>
              </a:endParaRPr>
            </a:p>
          </p:txBody>
        </p:sp>
        <p:sp>
          <p:nvSpPr>
            <p:cNvPr id="66" name="object 66"/>
            <p:cNvSpPr txBox="1"/>
            <p:nvPr/>
          </p:nvSpPr>
          <p:spPr>
            <a:xfrm>
              <a:off x="2218091" y="3424084"/>
              <a:ext cx="3192109" cy="520014"/>
            </a:xfrm>
            <a:prstGeom prst="rect">
              <a:avLst/>
            </a:prstGeom>
            <a:solidFill>
              <a:srgbClr val="E6E6E6">
                <a:alpha val="90194"/>
              </a:srgbClr>
            </a:solidFill>
          </p:spPr>
          <p:txBody>
            <a:bodyPr vert="horz" wrap="square" lIns="0" tIns="108585" rIns="0" bIns="0" rtlCol="0">
              <a:spAutoFit/>
            </a:bodyPr>
            <a:lstStyle/>
            <a:p>
              <a:pPr marL="635" algn="ctr">
                <a:lnSpc>
                  <a:spcPts val="1560"/>
                </a:lnSpc>
                <a:spcBef>
                  <a:spcPts val="855"/>
                </a:spcBef>
              </a:pPr>
              <a:r>
                <a:rPr lang="en-US" sz="1400" b="1" i="1" dirty="0">
                  <a:latin typeface="Times New Roman"/>
                  <a:cs typeface="Times New Roman"/>
                </a:rPr>
                <a:t>AU </a:t>
              </a:r>
              <a:r>
                <a:rPr sz="1400" b="1" i="1">
                  <a:latin typeface="Times New Roman"/>
                  <a:cs typeface="Times New Roman"/>
                </a:rPr>
                <a:t>Started</a:t>
              </a:r>
              <a:r>
                <a:rPr sz="1400" b="1" i="1" spc="-50">
                  <a:latin typeface="Times New Roman"/>
                  <a:cs typeface="Times New Roman"/>
                </a:rPr>
                <a:t> </a:t>
              </a:r>
              <a:r>
                <a:rPr sz="1400" b="1" i="1" spc="-20" dirty="0">
                  <a:latin typeface="Times New Roman"/>
                  <a:cs typeface="Times New Roman"/>
                </a:rPr>
                <a:t>B.Tech.</a:t>
              </a:r>
              <a:r>
                <a:rPr sz="1400" b="1" i="1" spc="-30" dirty="0">
                  <a:latin typeface="Times New Roman"/>
                  <a:cs typeface="Times New Roman"/>
                </a:rPr>
                <a:t> </a:t>
              </a:r>
              <a:r>
                <a:rPr sz="1400" b="1" i="1" dirty="0">
                  <a:latin typeface="Times New Roman"/>
                  <a:cs typeface="Times New Roman"/>
                </a:rPr>
                <a:t>in</a:t>
              </a:r>
              <a:r>
                <a:rPr lang="en-IN" sz="1400" dirty="0">
                  <a:latin typeface="Times New Roman"/>
                  <a:cs typeface="Times New Roman"/>
                </a:rPr>
                <a:t> </a:t>
              </a:r>
              <a:r>
                <a:rPr lang="en-IN" sz="1400" b="1" i="1" spc="-20" dirty="0">
                  <a:latin typeface="Times New Roman"/>
                  <a:cs typeface="Times New Roman"/>
                </a:rPr>
                <a:t>Civil Environmental</a:t>
              </a:r>
              <a:r>
                <a:rPr sz="1400" b="1" i="1" spc="-20">
                  <a:latin typeface="Times New Roman"/>
                  <a:cs typeface="Times New Roman"/>
                </a:rPr>
                <a:t> </a:t>
              </a:r>
              <a:r>
                <a:rPr sz="1400" b="1" i="1" spc="-5">
                  <a:latin typeface="Times New Roman"/>
                  <a:cs typeface="Times New Roman"/>
                </a:rPr>
                <a:t>Engineering</a:t>
              </a:r>
              <a:r>
                <a:rPr lang="en-US" sz="1400" b="1" i="1" spc="-5" dirty="0">
                  <a:latin typeface="Times New Roman"/>
                  <a:cs typeface="Times New Roman"/>
                </a:rPr>
                <a:t> (first in India)</a:t>
              </a:r>
              <a:endParaRPr sz="1400" dirty="0">
                <a:latin typeface="Times New Roman"/>
                <a:cs typeface="Times New Roman"/>
              </a:endParaRPr>
            </a:p>
          </p:txBody>
        </p:sp>
        <p:sp>
          <p:nvSpPr>
            <p:cNvPr id="67" name="object 67"/>
            <p:cNvSpPr/>
            <p:nvPr/>
          </p:nvSpPr>
          <p:spPr>
            <a:xfrm>
              <a:off x="4666487" y="4525743"/>
              <a:ext cx="0" cy="279400"/>
            </a:xfrm>
            <a:custGeom>
              <a:avLst/>
              <a:gdLst/>
              <a:ahLst/>
              <a:cxnLst/>
              <a:rect l="l" t="t" r="r" b="b"/>
              <a:pathLst>
                <a:path h="279400">
                  <a:moveTo>
                    <a:pt x="0" y="0"/>
                  </a:moveTo>
                  <a:lnTo>
                    <a:pt x="0" y="278891"/>
                  </a:lnTo>
                </a:path>
              </a:pathLst>
            </a:custGeom>
            <a:ln w="19050">
              <a:solidFill>
                <a:srgbClr val="000000"/>
              </a:solidFill>
            </a:ln>
          </p:spPr>
          <p:txBody>
            <a:bodyPr wrap="square" lIns="0" tIns="0" rIns="0" bIns="0" rtlCol="0"/>
            <a:lstStyle/>
            <a:p>
              <a:endParaRPr/>
            </a:p>
          </p:txBody>
        </p:sp>
        <p:sp>
          <p:nvSpPr>
            <p:cNvPr id="68" name="object 68"/>
            <p:cNvSpPr txBox="1"/>
            <p:nvPr/>
          </p:nvSpPr>
          <p:spPr>
            <a:xfrm>
              <a:off x="5055299" y="5128061"/>
              <a:ext cx="2108200" cy="368049"/>
            </a:xfrm>
            <a:prstGeom prst="rect">
              <a:avLst/>
            </a:prstGeom>
            <a:solidFill>
              <a:srgbClr val="0092FF"/>
            </a:solidFill>
          </p:spPr>
          <p:txBody>
            <a:bodyPr vert="horz" wrap="square" lIns="0" tIns="59690" rIns="0" bIns="0" rtlCol="0">
              <a:spAutoFit/>
            </a:bodyPr>
            <a:lstStyle/>
            <a:p>
              <a:pPr algn="ctr">
                <a:lnSpc>
                  <a:spcPct val="100000"/>
                </a:lnSpc>
                <a:spcBef>
                  <a:spcPts val="470"/>
                </a:spcBef>
              </a:pPr>
              <a:r>
                <a:rPr lang="en-IN" sz="2000" b="1" spc="-5" dirty="0">
                  <a:solidFill>
                    <a:srgbClr val="FFFFFF"/>
                  </a:solidFill>
                  <a:latin typeface="Tahoma"/>
                  <a:cs typeface="Tahoma"/>
                </a:rPr>
                <a:t>2021</a:t>
              </a:r>
              <a:endParaRPr sz="2000" dirty="0">
                <a:latin typeface="Tahoma"/>
                <a:cs typeface="Tahoma"/>
              </a:endParaRPr>
            </a:p>
          </p:txBody>
        </p:sp>
        <p:sp>
          <p:nvSpPr>
            <p:cNvPr id="69" name="object 69"/>
            <p:cNvSpPr txBox="1"/>
            <p:nvPr/>
          </p:nvSpPr>
          <p:spPr>
            <a:xfrm>
              <a:off x="4218355" y="5638800"/>
              <a:ext cx="3096845" cy="493084"/>
            </a:xfrm>
            <a:prstGeom prst="rect">
              <a:avLst/>
            </a:prstGeom>
            <a:solidFill>
              <a:srgbClr val="E6E6E6">
                <a:alpha val="90194"/>
              </a:srgbClr>
            </a:solidFill>
          </p:spPr>
          <p:txBody>
            <a:bodyPr vert="horz" wrap="square" lIns="0" tIns="132715" rIns="0" bIns="0" rtlCol="0">
              <a:spAutoFit/>
            </a:bodyPr>
            <a:lstStyle/>
            <a:p>
              <a:pPr marL="734695" marR="166370" indent="-560070" algn="ctr">
                <a:lnSpc>
                  <a:spcPts val="1440"/>
                </a:lnSpc>
                <a:spcBef>
                  <a:spcPts val="1045"/>
                </a:spcBef>
              </a:pPr>
              <a:r>
                <a:rPr sz="1400" b="1" i="1" dirty="0">
                  <a:latin typeface="Times New Roman"/>
                  <a:cs typeface="Times New Roman"/>
                </a:rPr>
                <a:t>Started</a:t>
              </a:r>
              <a:r>
                <a:rPr sz="1400" b="1" i="1" spc="-50" dirty="0">
                  <a:latin typeface="Times New Roman"/>
                  <a:cs typeface="Times New Roman"/>
                </a:rPr>
                <a:t> </a:t>
              </a:r>
              <a:r>
                <a:rPr lang="en-IN" sz="1400" b="1" i="1" spc="-20" dirty="0">
                  <a:latin typeface="Times New Roman"/>
                  <a:cs typeface="Times New Roman"/>
                </a:rPr>
                <a:t>B</a:t>
              </a:r>
              <a:r>
                <a:rPr sz="1400" b="1" i="1" spc="-20" dirty="0">
                  <a:latin typeface="Times New Roman"/>
                  <a:cs typeface="Times New Roman"/>
                </a:rPr>
                <a:t>.Tech.</a:t>
              </a:r>
              <a:r>
                <a:rPr lang="en-IN" sz="1400" b="1" i="1" spc="-25" dirty="0">
                  <a:latin typeface="Times New Roman"/>
                  <a:cs typeface="Times New Roman"/>
                </a:rPr>
                <a:t> in </a:t>
              </a:r>
              <a:r>
                <a:rPr lang="en-IN" sz="1400" b="1" i="1" spc="-40" dirty="0">
                  <a:latin typeface="Times New Roman"/>
                  <a:cs typeface="Times New Roman"/>
                </a:rPr>
                <a:t>Environmental Engineering</a:t>
              </a:r>
              <a:endParaRPr sz="1400" dirty="0">
                <a:latin typeface="Times New Roman"/>
                <a:cs typeface="Times New Roman"/>
              </a:endParaRPr>
            </a:p>
          </p:txBody>
        </p:sp>
        <p:grpSp>
          <p:nvGrpSpPr>
            <p:cNvPr id="70" name="object 70"/>
            <p:cNvGrpSpPr/>
            <p:nvPr/>
          </p:nvGrpSpPr>
          <p:grpSpPr>
            <a:xfrm>
              <a:off x="4625070" y="4026245"/>
              <a:ext cx="4761839" cy="1080378"/>
              <a:chOff x="3643719" y="4640464"/>
              <a:chExt cx="3862862" cy="1080378"/>
            </a:xfrm>
          </p:grpSpPr>
          <p:sp>
            <p:nvSpPr>
              <p:cNvPr id="71" name="object 71"/>
              <p:cNvSpPr/>
              <p:nvPr/>
            </p:nvSpPr>
            <p:spPr>
              <a:xfrm>
                <a:off x="4872990" y="5441442"/>
                <a:ext cx="0" cy="279400"/>
              </a:xfrm>
              <a:custGeom>
                <a:avLst/>
                <a:gdLst/>
                <a:ahLst/>
                <a:cxnLst/>
                <a:rect l="l" t="t" r="r" b="b"/>
                <a:pathLst>
                  <a:path h="279400">
                    <a:moveTo>
                      <a:pt x="0" y="0"/>
                    </a:moveTo>
                    <a:lnTo>
                      <a:pt x="0" y="278892"/>
                    </a:lnTo>
                  </a:path>
                </a:pathLst>
              </a:custGeom>
              <a:ln w="19050">
                <a:solidFill>
                  <a:srgbClr val="000000"/>
                </a:solidFill>
              </a:ln>
            </p:spPr>
            <p:txBody>
              <a:bodyPr wrap="square" lIns="0" tIns="0" rIns="0" bIns="0" rtlCol="0"/>
              <a:lstStyle/>
              <a:p>
                <a:endParaRPr dirty="0"/>
              </a:p>
            </p:txBody>
          </p:sp>
          <p:sp>
            <p:nvSpPr>
              <p:cNvPr id="72" name="object 72"/>
              <p:cNvSpPr/>
              <p:nvPr/>
            </p:nvSpPr>
            <p:spPr>
              <a:xfrm>
                <a:off x="3643719" y="5409920"/>
                <a:ext cx="1259205" cy="62230"/>
              </a:xfrm>
              <a:custGeom>
                <a:avLst/>
                <a:gdLst/>
                <a:ahLst/>
                <a:cxnLst/>
                <a:rect l="l" t="t" r="r" b="b"/>
                <a:pathLst>
                  <a:path w="1259204" h="62229">
                    <a:moveTo>
                      <a:pt x="61887" y="30886"/>
                    </a:moveTo>
                    <a:lnTo>
                      <a:pt x="59588" y="19265"/>
                    </a:lnTo>
                    <a:lnTo>
                      <a:pt x="52743" y="9042"/>
                    </a:lnTo>
                    <a:lnTo>
                      <a:pt x="42519" y="2260"/>
                    </a:lnTo>
                    <a:lnTo>
                      <a:pt x="30899" y="0"/>
                    </a:lnTo>
                    <a:lnTo>
                      <a:pt x="19265" y="2260"/>
                    </a:lnTo>
                    <a:lnTo>
                      <a:pt x="9055" y="9042"/>
                    </a:lnTo>
                    <a:lnTo>
                      <a:pt x="2260" y="19265"/>
                    </a:lnTo>
                    <a:lnTo>
                      <a:pt x="0" y="30886"/>
                    </a:lnTo>
                    <a:lnTo>
                      <a:pt x="2260" y="42519"/>
                    </a:lnTo>
                    <a:lnTo>
                      <a:pt x="9055" y="52730"/>
                    </a:lnTo>
                    <a:lnTo>
                      <a:pt x="19265" y="59588"/>
                    </a:lnTo>
                    <a:lnTo>
                      <a:pt x="30899" y="61887"/>
                    </a:lnTo>
                    <a:lnTo>
                      <a:pt x="42519" y="59588"/>
                    </a:lnTo>
                    <a:lnTo>
                      <a:pt x="52743" y="52730"/>
                    </a:lnTo>
                    <a:lnTo>
                      <a:pt x="59588" y="42519"/>
                    </a:lnTo>
                    <a:lnTo>
                      <a:pt x="61887" y="30886"/>
                    </a:lnTo>
                    <a:close/>
                  </a:path>
                  <a:path w="1259204" h="62229">
                    <a:moveTo>
                      <a:pt x="1259014" y="30886"/>
                    </a:moveTo>
                    <a:lnTo>
                      <a:pt x="1256753" y="19265"/>
                    </a:lnTo>
                    <a:lnTo>
                      <a:pt x="1249972" y="9042"/>
                    </a:lnTo>
                    <a:lnTo>
                      <a:pt x="1239723" y="2260"/>
                    </a:lnTo>
                    <a:lnTo>
                      <a:pt x="1228051" y="0"/>
                    </a:lnTo>
                    <a:lnTo>
                      <a:pt x="1216393" y="2260"/>
                    </a:lnTo>
                    <a:lnTo>
                      <a:pt x="1206157" y="9042"/>
                    </a:lnTo>
                    <a:lnTo>
                      <a:pt x="1199362" y="19265"/>
                    </a:lnTo>
                    <a:lnTo>
                      <a:pt x="1197102" y="30886"/>
                    </a:lnTo>
                    <a:lnTo>
                      <a:pt x="1199362" y="42519"/>
                    </a:lnTo>
                    <a:lnTo>
                      <a:pt x="1206157" y="52730"/>
                    </a:lnTo>
                    <a:lnTo>
                      <a:pt x="1216393" y="59588"/>
                    </a:lnTo>
                    <a:lnTo>
                      <a:pt x="1228064" y="61887"/>
                    </a:lnTo>
                    <a:lnTo>
                      <a:pt x="1239723" y="59588"/>
                    </a:lnTo>
                    <a:lnTo>
                      <a:pt x="1249972" y="52730"/>
                    </a:lnTo>
                    <a:lnTo>
                      <a:pt x="1256753" y="42519"/>
                    </a:lnTo>
                    <a:lnTo>
                      <a:pt x="1259014" y="30886"/>
                    </a:lnTo>
                    <a:close/>
                  </a:path>
                </a:pathLst>
              </a:custGeom>
              <a:solidFill>
                <a:srgbClr val="A67B52"/>
              </a:solidFill>
            </p:spPr>
            <p:txBody>
              <a:bodyPr wrap="square" lIns="0" tIns="0" rIns="0" bIns="0" rtlCol="0"/>
              <a:lstStyle/>
              <a:p>
                <a:endParaRPr/>
              </a:p>
            </p:txBody>
          </p:sp>
          <p:sp>
            <p:nvSpPr>
              <p:cNvPr id="73" name="object 73"/>
              <p:cNvSpPr/>
              <p:nvPr/>
            </p:nvSpPr>
            <p:spPr>
              <a:xfrm>
                <a:off x="5220720" y="4640464"/>
                <a:ext cx="2108200" cy="477520"/>
              </a:xfrm>
              <a:custGeom>
                <a:avLst/>
                <a:gdLst/>
                <a:ahLst/>
                <a:cxnLst/>
                <a:rect l="l" t="t" r="r" b="b"/>
                <a:pathLst>
                  <a:path w="2108200" h="477520">
                    <a:moveTo>
                      <a:pt x="2107691" y="0"/>
                    </a:moveTo>
                    <a:lnTo>
                      <a:pt x="0" y="0"/>
                    </a:lnTo>
                    <a:lnTo>
                      <a:pt x="0" y="477012"/>
                    </a:lnTo>
                    <a:lnTo>
                      <a:pt x="2107691" y="477012"/>
                    </a:lnTo>
                    <a:lnTo>
                      <a:pt x="2107691" y="0"/>
                    </a:lnTo>
                    <a:close/>
                  </a:path>
                </a:pathLst>
              </a:custGeom>
              <a:solidFill>
                <a:srgbClr val="0092FF"/>
              </a:solidFill>
            </p:spPr>
            <p:txBody>
              <a:bodyPr wrap="square" lIns="0" tIns="0" rIns="0" bIns="0" rtlCol="0"/>
              <a:lstStyle/>
              <a:p>
                <a:endParaRPr dirty="0"/>
              </a:p>
            </p:txBody>
          </p:sp>
          <p:sp>
            <p:nvSpPr>
              <p:cNvPr id="95" name="object 71">
                <a:extLst>
                  <a:ext uri="{FF2B5EF4-FFF2-40B4-BE49-F238E27FC236}">
                    <a16:creationId xmlns:a16="http://schemas.microsoft.com/office/drawing/2014/main" id="{2D48E026-EB3C-C2B0-F791-06C15B011810}"/>
                  </a:ext>
                </a:extLst>
              </p:cNvPr>
              <p:cNvSpPr/>
              <p:nvPr/>
            </p:nvSpPr>
            <p:spPr>
              <a:xfrm>
                <a:off x="7506581" y="5421780"/>
                <a:ext cx="0" cy="279400"/>
              </a:xfrm>
              <a:custGeom>
                <a:avLst/>
                <a:gdLst/>
                <a:ahLst/>
                <a:cxnLst/>
                <a:rect l="l" t="t" r="r" b="b"/>
                <a:pathLst>
                  <a:path h="279400">
                    <a:moveTo>
                      <a:pt x="0" y="0"/>
                    </a:moveTo>
                    <a:lnTo>
                      <a:pt x="0" y="278892"/>
                    </a:lnTo>
                  </a:path>
                </a:pathLst>
              </a:custGeom>
              <a:ln w="19050">
                <a:solidFill>
                  <a:srgbClr val="000000"/>
                </a:solidFill>
              </a:ln>
            </p:spPr>
            <p:txBody>
              <a:bodyPr wrap="square" lIns="0" tIns="0" rIns="0" bIns="0" rtlCol="0"/>
              <a:lstStyle/>
              <a:p>
                <a:endParaRPr dirty="0"/>
              </a:p>
            </p:txBody>
          </p:sp>
        </p:grpSp>
        <p:sp>
          <p:nvSpPr>
            <p:cNvPr id="74" name="object 74"/>
            <p:cNvSpPr txBox="1"/>
            <p:nvPr/>
          </p:nvSpPr>
          <p:spPr>
            <a:xfrm>
              <a:off x="7622700" y="4118579"/>
              <a:ext cx="731521" cy="330835"/>
            </a:xfrm>
            <a:prstGeom prst="rect">
              <a:avLst/>
            </a:prstGeom>
          </p:spPr>
          <p:txBody>
            <a:bodyPr vert="horz" wrap="square" lIns="0" tIns="12700" rIns="0" bIns="0" rtlCol="0">
              <a:spAutoFit/>
            </a:bodyPr>
            <a:lstStyle/>
            <a:p>
              <a:pPr>
                <a:lnSpc>
                  <a:spcPct val="100000"/>
                </a:lnSpc>
                <a:spcBef>
                  <a:spcPts val="100"/>
                </a:spcBef>
              </a:pPr>
              <a:r>
                <a:rPr lang="en-IN" sz="2000" b="1" spc="-5" dirty="0">
                  <a:solidFill>
                    <a:srgbClr val="FFFFFF"/>
                  </a:solidFill>
                  <a:latin typeface="Tahoma"/>
                  <a:cs typeface="Tahoma"/>
                </a:rPr>
                <a:t>2021</a:t>
              </a:r>
              <a:endParaRPr sz="2000" dirty="0">
                <a:latin typeface="Tahoma"/>
                <a:cs typeface="Tahoma"/>
              </a:endParaRPr>
            </a:p>
          </p:txBody>
        </p:sp>
        <p:sp>
          <p:nvSpPr>
            <p:cNvPr id="75" name="object 75"/>
            <p:cNvSpPr txBox="1"/>
            <p:nvPr/>
          </p:nvSpPr>
          <p:spPr>
            <a:xfrm>
              <a:off x="5932867" y="3437609"/>
              <a:ext cx="3927793" cy="520014"/>
            </a:xfrm>
            <a:prstGeom prst="rect">
              <a:avLst/>
            </a:prstGeom>
            <a:solidFill>
              <a:srgbClr val="E6E6E6">
                <a:alpha val="90194"/>
              </a:srgbClr>
            </a:solidFill>
          </p:spPr>
          <p:txBody>
            <a:bodyPr vert="horz" wrap="square" lIns="0" tIns="108585" rIns="0" bIns="0" rtlCol="0" anchor="t">
              <a:spAutoFit/>
            </a:bodyPr>
            <a:lstStyle/>
            <a:p>
              <a:pPr marL="374650" algn="ctr">
                <a:lnSpc>
                  <a:spcPts val="1560"/>
                </a:lnSpc>
                <a:spcBef>
                  <a:spcPts val="855"/>
                </a:spcBef>
              </a:pPr>
              <a:r>
                <a:rPr sz="1400" b="1" i="1" dirty="0">
                  <a:latin typeface="Times New Roman"/>
                  <a:cs typeface="Times New Roman"/>
                </a:rPr>
                <a:t>Started</a:t>
              </a:r>
              <a:r>
                <a:rPr sz="1400" b="1" i="1" spc="-50" dirty="0">
                  <a:latin typeface="Times New Roman"/>
                  <a:cs typeface="Times New Roman"/>
                </a:rPr>
                <a:t> </a:t>
              </a:r>
              <a:r>
                <a:rPr lang="en-IN" sz="1400" b="1" i="1" spc="-20" dirty="0" err="1">
                  <a:latin typeface="Times New Roman"/>
                  <a:cs typeface="Times New Roman"/>
                </a:rPr>
                <a:t>Ph.D</a:t>
              </a:r>
              <a:r>
                <a:rPr sz="1400" b="1" i="1" spc="-20" dirty="0">
                  <a:latin typeface="Times New Roman"/>
                  <a:cs typeface="Times New Roman"/>
                </a:rPr>
                <a:t>.</a:t>
              </a:r>
              <a:r>
                <a:rPr sz="1400" b="1" i="1" spc="-30" dirty="0">
                  <a:latin typeface="Times New Roman"/>
                  <a:cs typeface="Times New Roman"/>
                </a:rPr>
                <a:t> </a:t>
              </a:r>
              <a:r>
                <a:rPr sz="1400" b="1" i="1" dirty="0">
                  <a:latin typeface="Times New Roman"/>
                  <a:cs typeface="Times New Roman"/>
                </a:rPr>
                <a:t>in</a:t>
              </a:r>
              <a:r>
                <a:rPr lang="en-IN" sz="1400" b="1" i="1" dirty="0">
                  <a:latin typeface="Times New Roman"/>
                  <a:cs typeface="Times New Roman"/>
                </a:rPr>
                <a:t> Environmental Science, Engineering &amp; Management</a:t>
              </a:r>
              <a:endParaRPr sz="1400" dirty="0">
                <a:latin typeface="Times New Roman"/>
                <a:cs typeface="Times New Roman"/>
              </a:endParaRPr>
            </a:p>
          </p:txBody>
        </p:sp>
        <p:sp>
          <p:nvSpPr>
            <p:cNvPr id="76" name="object 76"/>
            <p:cNvSpPr/>
            <p:nvPr/>
          </p:nvSpPr>
          <p:spPr>
            <a:xfrm>
              <a:off x="7865915" y="4545405"/>
              <a:ext cx="0" cy="279400"/>
            </a:xfrm>
            <a:custGeom>
              <a:avLst/>
              <a:gdLst/>
              <a:ahLst/>
              <a:cxnLst/>
              <a:rect l="l" t="t" r="r" b="b"/>
              <a:pathLst>
                <a:path h="279400">
                  <a:moveTo>
                    <a:pt x="0" y="0"/>
                  </a:moveTo>
                  <a:lnTo>
                    <a:pt x="0" y="278891"/>
                  </a:lnTo>
                </a:path>
              </a:pathLst>
            </a:custGeom>
            <a:ln w="19050">
              <a:solidFill>
                <a:srgbClr val="000000"/>
              </a:solidFill>
            </a:ln>
          </p:spPr>
          <p:txBody>
            <a:bodyPr wrap="square" lIns="0" tIns="0" rIns="0" bIns="0" rtlCol="0"/>
            <a:lstStyle/>
            <a:p>
              <a:endParaRPr/>
            </a:p>
          </p:txBody>
        </p:sp>
        <p:sp>
          <p:nvSpPr>
            <p:cNvPr id="77" name="object 77"/>
            <p:cNvSpPr txBox="1"/>
            <p:nvPr/>
          </p:nvSpPr>
          <p:spPr>
            <a:xfrm>
              <a:off x="8485505" y="5093344"/>
              <a:ext cx="2106295" cy="393056"/>
            </a:xfrm>
            <a:prstGeom prst="rect">
              <a:avLst/>
            </a:prstGeom>
            <a:solidFill>
              <a:srgbClr val="0092FF"/>
            </a:solidFill>
          </p:spPr>
          <p:txBody>
            <a:bodyPr vert="horz" wrap="square" lIns="0" tIns="84455" rIns="0" bIns="0" rtlCol="0">
              <a:spAutoFit/>
            </a:bodyPr>
            <a:lstStyle/>
            <a:p>
              <a:pPr algn="ctr">
                <a:lnSpc>
                  <a:spcPct val="100000"/>
                </a:lnSpc>
                <a:spcBef>
                  <a:spcPts val="665"/>
                </a:spcBef>
              </a:pPr>
              <a:r>
                <a:rPr sz="2000" b="1" spc="-5" dirty="0">
                  <a:solidFill>
                    <a:srgbClr val="FFFFFF"/>
                  </a:solidFill>
                  <a:latin typeface="Tahoma"/>
                  <a:cs typeface="Tahoma"/>
                </a:rPr>
                <a:t>20</a:t>
              </a:r>
              <a:r>
                <a:rPr lang="en-IN" sz="2000" b="1" spc="-5" dirty="0">
                  <a:solidFill>
                    <a:srgbClr val="FFFFFF"/>
                  </a:solidFill>
                  <a:latin typeface="Tahoma"/>
                  <a:cs typeface="Tahoma"/>
                </a:rPr>
                <a:t>22</a:t>
              </a:r>
              <a:endParaRPr sz="2000" dirty="0">
                <a:latin typeface="Tahoma"/>
                <a:cs typeface="Tahoma"/>
              </a:endParaRPr>
            </a:p>
          </p:txBody>
        </p:sp>
        <p:sp>
          <p:nvSpPr>
            <p:cNvPr id="78" name="object 78"/>
            <p:cNvSpPr txBox="1"/>
            <p:nvPr/>
          </p:nvSpPr>
          <p:spPr>
            <a:xfrm>
              <a:off x="7391400" y="5538226"/>
              <a:ext cx="4690616" cy="879087"/>
            </a:xfrm>
            <a:prstGeom prst="rect">
              <a:avLst/>
            </a:prstGeom>
            <a:solidFill>
              <a:srgbClr val="E6E6E6">
                <a:alpha val="90194"/>
              </a:srgbClr>
            </a:solidFill>
          </p:spPr>
          <p:txBody>
            <a:bodyPr vert="horz" wrap="square" lIns="0" tIns="108585" rIns="0" bIns="0" rtlCol="0">
              <a:spAutoFit/>
            </a:bodyPr>
            <a:lstStyle/>
            <a:p>
              <a:pPr marL="447675" marR="365760" indent="-73660" algn="ctr">
                <a:lnSpc>
                  <a:spcPts val="1450"/>
                </a:lnSpc>
                <a:spcBef>
                  <a:spcPts val="855"/>
                </a:spcBef>
              </a:pPr>
              <a:r>
                <a:rPr lang="en-IN" sz="1400" b="1" i="1" dirty="0">
                  <a:latin typeface="Times New Roman"/>
                  <a:cs typeface="Times New Roman"/>
                </a:rPr>
                <a:t>Inaugurated </a:t>
              </a:r>
              <a:r>
                <a:rPr lang="en-US" sz="1400" b="1" i="1" dirty="0">
                  <a:latin typeface="Times New Roman"/>
                  <a:cs typeface="Times New Roman"/>
                </a:rPr>
                <a:t>Department of Environmental Science, Engineering and Management (DESEM) as a constituent department of the A.U. College of Engineering</a:t>
              </a:r>
              <a:endParaRPr lang="en-IN" sz="1400" b="1" i="1" dirty="0">
                <a:latin typeface="Times New Roman"/>
                <a:cs typeface="Times New Roman"/>
              </a:endParaRPr>
            </a:p>
          </p:txBody>
        </p:sp>
      </p:grpSp>
      <p:pic>
        <p:nvPicPr>
          <p:cNvPr id="94" name="object 94"/>
          <p:cNvPicPr/>
          <p:nvPr/>
        </p:nvPicPr>
        <p:blipFill>
          <a:blip r:embed="rId3" cstate="print"/>
          <a:stretch>
            <a:fillRect/>
          </a:stretch>
        </p:blipFill>
        <p:spPr>
          <a:xfrm>
            <a:off x="304800" y="176784"/>
            <a:ext cx="687324" cy="710184"/>
          </a:xfrm>
          <a:prstGeom prst="rect">
            <a:avLst/>
          </a:prstGeom>
        </p:spPr>
      </p:pic>
      <p:sp>
        <p:nvSpPr>
          <p:cNvPr id="29" name="object 14"/>
          <p:cNvSpPr txBox="1"/>
          <p:nvPr/>
        </p:nvSpPr>
        <p:spPr>
          <a:xfrm>
            <a:off x="4099621" y="6482141"/>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626B184E-80B9-B777-927D-09CD37BE464F}"/>
              </a:ext>
            </a:extLst>
          </p:cNvPr>
          <p:cNvSpPr txBox="1"/>
          <p:nvPr/>
        </p:nvSpPr>
        <p:spPr>
          <a:xfrm>
            <a:off x="0" y="116632"/>
            <a:ext cx="3066288" cy="6741368"/>
          </a:xfrm>
          <a:prstGeom prst="rect">
            <a:avLst/>
          </a:prstGeom>
          <a:solidFill>
            <a:schemeClr val="accent6">
              <a:lumMod val="60000"/>
              <a:lumOff val="40000"/>
            </a:schemeClr>
          </a:solidFill>
        </p:spPr>
        <p:txBody>
          <a:bodyPr wrap="square" rtlCol="0">
            <a:spAutoFit/>
          </a:bodyPr>
          <a:lstStyle/>
          <a:p>
            <a:endParaRPr lang="en-IN" dirty="0"/>
          </a:p>
        </p:txBody>
      </p:sp>
      <p:sp>
        <p:nvSpPr>
          <p:cNvPr id="2" name="object 2"/>
          <p:cNvSpPr/>
          <p:nvPr/>
        </p:nvSpPr>
        <p:spPr>
          <a:xfrm>
            <a:off x="5579364" y="240791"/>
            <a:ext cx="1937385" cy="619125"/>
          </a:xfrm>
          <a:custGeom>
            <a:avLst/>
            <a:gdLst/>
            <a:ahLst/>
            <a:cxnLst/>
            <a:rect l="l" t="t" r="r" b="b"/>
            <a:pathLst>
              <a:path w="1937384" h="619125">
                <a:moveTo>
                  <a:pt x="1833880" y="0"/>
                </a:moveTo>
                <a:lnTo>
                  <a:pt x="103124" y="0"/>
                </a:lnTo>
                <a:lnTo>
                  <a:pt x="63007" y="8112"/>
                </a:lnTo>
                <a:lnTo>
                  <a:pt x="30225" y="30225"/>
                </a:lnTo>
                <a:lnTo>
                  <a:pt x="8112" y="63007"/>
                </a:lnTo>
                <a:lnTo>
                  <a:pt x="0" y="103124"/>
                </a:lnTo>
                <a:lnTo>
                  <a:pt x="0" y="618743"/>
                </a:lnTo>
                <a:lnTo>
                  <a:pt x="1937004" y="618743"/>
                </a:lnTo>
                <a:lnTo>
                  <a:pt x="1937004" y="103124"/>
                </a:lnTo>
                <a:lnTo>
                  <a:pt x="1928891" y="63007"/>
                </a:lnTo>
                <a:lnTo>
                  <a:pt x="1906778" y="30225"/>
                </a:lnTo>
                <a:lnTo>
                  <a:pt x="1873996" y="8112"/>
                </a:lnTo>
                <a:lnTo>
                  <a:pt x="1833880" y="0"/>
                </a:lnTo>
                <a:close/>
              </a:path>
            </a:pathLst>
          </a:custGeom>
          <a:solidFill>
            <a:srgbClr val="C55A11"/>
          </a:solidFill>
        </p:spPr>
        <p:txBody>
          <a:bodyPr wrap="square" lIns="0" tIns="0" rIns="0" bIns="0" rtlCol="0"/>
          <a:lstStyle/>
          <a:p>
            <a:endParaRPr/>
          </a:p>
        </p:txBody>
      </p:sp>
      <p:sp>
        <p:nvSpPr>
          <p:cNvPr id="3" name="object 3"/>
          <p:cNvSpPr txBox="1"/>
          <p:nvPr/>
        </p:nvSpPr>
        <p:spPr>
          <a:xfrm>
            <a:off x="6016497" y="400303"/>
            <a:ext cx="106553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Experience</a:t>
            </a:r>
            <a:endParaRPr sz="1800">
              <a:latin typeface="Calibri"/>
              <a:cs typeface="Calibri"/>
            </a:endParaRPr>
          </a:p>
        </p:txBody>
      </p:sp>
      <p:sp>
        <p:nvSpPr>
          <p:cNvPr id="4" name="object 4"/>
          <p:cNvSpPr/>
          <p:nvPr/>
        </p:nvSpPr>
        <p:spPr>
          <a:xfrm>
            <a:off x="5579364" y="993647"/>
            <a:ext cx="1937385" cy="2232660"/>
          </a:xfrm>
          <a:custGeom>
            <a:avLst/>
            <a:gdLst/>
            <a:ahLst/>
            <a:cxnLst/>
            <a:rect l="l" t="t" r="r" b="b"/>
            <a:pathLst>
              <a:path w="1937384" h="2232660">
                <a:moveTo>
                  <a:pt x="1937004" y="0"/>
                </a:moveTo>
                <a:lnTo>
                  <a:pt x="0" y="0"/>
                </a:lnTo>
                <a:lnTo>
                  <a:pt x="0" y="2110613"/>
                </a:lnTo>
                <a:lnTo>
                  <a:pt x="9586" y="2158132"/>
                </a:lnTo>
                <a:lnTo>
                  <a:pt x="35734" y="2196925"/>
                </a:lnTo>
                <a:lnTo>
                  <a:pt x="74527" y="2223073"/>
                </a:lnTo>
                <a:lnTo>
                  <a:pt x="122047" y="2232660"/>
                </a:lnTo>
                <a:lnTo>
                  <a:pt x="1814957" y="2232660"/>
                </a:lnTo>
                <a:lnTo>
                  <a:pt x="1862476" y="2223073"/>
                </a:lnTo>
                <a:lnTo>
                  <a:pt x="1901269" y="2196925"/>
                </a:lnTo>
                <a:lnTo>
                  <a:pt x="1927417" y="2158132"/>
                </a:lnTo>
                <a:lnTo>
                  <a:pt x="1937004" y="2110613"/>
                </a:lnTo>
                <a:lnTo>
                  <a:pt x="1937004" y="0"/>
                </a:lnTo>
                <a:close/>
              </a:path>
            </a:pathLst>
          </a:custGeom>
          <a:solidFill>
            <a:srgbClr val="EC7C30"/>
          </a:solidFill>
        </p:spPr>
        <p:txBody>
          <a:bodyPr wrap="square" lIns="0" tIns="0" rIns="0" bIns="0" rtlCol="0"/>
          <a:lstStyle/>
          <a:p>
            <a:endParaRPr/>
          </a:p>
        </p:txBody>
      </p:sp>
      <p:sp>
        <p:nvSpPr>
          <p:cNvPr id="5" name="object 5"/>
          <p:cNvSpPr txBox="1"/>
          <p:nvPr/>
        </p:nvSpPr>
        <p:spPr>
          <a:xfrm>
            <a:off x="5677916" y="997141"/>
            <a:ext cx="1733929" cy="2303836"/>
          </a:xfrm>
          <a:prstGeom prst="rect">
            <a:avLst/>
          </a:prstGeom>
        </p:spPr>
        <p:txBody>
          <a:bodyPr vert="horz" wrap="square" lIns="0" tIns="102235" rIns="0" bIns="0" rtlCol="0">
            <a:spAutoFit/>
          </a:bodyPr>
          <a:lstStyle/>
          <a:p>
            <a:pPr marL="194310" indent="-181610">
              <a:lnSpc>
                <a:spcPct val="100000"/>
              </a:lnSpc>
              <a:spcBef>
                <a:spcPts val="805"/>
              </a:spcBef>
              <a:buFont typeface="Arial MT"/>
              <a:buChar char="•"/>
              <a:tabLst>
                <a:tab pos="194310" algn="l"/>
              </a:tabLst>
            </a:pPr>
            <a:r>
              <a:rPr sz="1800" b="1" spc="-25" dirty="0">
                <a:solidFill>
                  <a:srgbClr val="FFFFFF"/>
                </a:solidFill>
                <a:latin typeface="Calibri"/>
                <a:cs typeface="Calibri"/>
              </a:rPr>
              <a:t>Teaching</a:t>
            </a:r>
            <a:endParaRPr sz="1800" dirty="0">
              <a:latin typeface="Calibri"/>
              <a:cs typeface="Calibri"/>
            </a:endParaRPr>
          </a:p>
          <a:p>
            <a:pPr marL="478790" lvl="1" indent="-285115">
              <a:lnSpc>
                <a:spcPct val="100000"/>
              </a:lnSpc>
              <a:spcBef>
                <a:spcPts val="625"/>
              </a:spcBef>
              <a:buFont typeface="Wingdings"/>
              <a:buChar char=""/>
              <a:tabLst>
                <a:tab pos="479425" algn="l"/>
              </a:tabLst>
            </a:pPr>
            <a:r>
              <a:rPr lang="en-IN" sz="1600" b="1" spc="-50" dirty="0">
                <a:solidFill>
                  <a:srgbClr val="FFFF00"/>
                </a:solidFill>
                <a:latin typeface="Calibri"/>
                <a:cs typeface="Calibri"/>
              </a:rPr>
              <a:t>29 </a:t>
            </a:r>
            <a:r>
              <a:rPr lang="en-IN" sz="1600" b="1" spc="-15" dirty="0">
                <a:solidFill>
                  <a:srgbClr val="FFFF00"/>
                </a:solidFill>
                <a:latin typeface="Calibri"/>
                <a:cs typeface="Calibri"/>
              </a:rPr>
              <a:t>years</a:t>
            </a:r>
            <a:endParaRPr sz="1600" dirty="0">
              <a:latin typeface="Calibri"/>
              <a:cs typeface="Calibri"/>
            </a:endParaRPr>
          </a:p>
          <a:p>
            <a:pPr marL="194310" indent="-181610">
              <a:lnSpc>
                <a:spcPct val="100000"/>
              </a:lnSpc>
              <a:spcBef>
                <a:spcPts val="580"/>
              </a:spcBef>
              <a:buFont typeface="Arial MT"/>
              <a:buChar char="•"/>
              <a:tabLst>
                <a:tab pos="194310" algn="l"/>
              </a:tabLst>
            </a:pPr>
            <a:r>
              <a:rPr sz="1800" b="1" spc="-10" dirty="0">
                <a:solidFill>
                  <a:srgbClr val="FFFFFF"/>
                </a:solidFill>
                <a:latin typeface="Calibri"/>
                <a:cs typeface="Calibri"/>
              </a:rPr>
              <a:t>Research</a:t>
            </a:r>
            <a:endParaRPr sz="1800" dirty="0">
              <a:latin typeface="Calibri"/>
              <a:cs typeface="Calibri"/>
            </a:endParaRPr>
          </a:p>
          <a:p>
            <a:pPr marL="478790" lvl="1" indent="-285115">
              <a:lnSpc>
                <a:spcPct val="100000"/>
              </a:lnSpc>
              <a:spcBef>
                <a:spcPts val="620"/>
              </a:spcBef>
              <a:buFont typeface="Wingdings"/>
              <a:buChar char=""/>
              <a:tabLst>
                <a:tab pos="479425" algn="l"/>
              </a:tabLst>
            </a:pPr>
            <a:r>
              <a:rPr sz="1600" b="1" spc="-5" dirty="0">
                <a:solidFill>
                  <a:schemeClr val="tx2">
                    <a:lumMod val="75000"/>
                  </a:schemeClr>
                </a:solidFill>
                <a:latin typeface="Calibri"/>
                <a:cs typeface="Calibri"/>
              </a:rPr>
              <a:t>2</a:t>
            </a:r>
            <a:r>
              <a:rPr lang="en-IN" sz="1600" b="1" spc="-5" dirty="0">
                <a:solidFill>
                  <a:schemeClr val="tx2">
                    <a:lumMod val="75000"/>
                  </a:schemeClr>
                </a:solidFill>
                <a:latin typeface="Calibri"/>
                <a:cs typeface="Calibri"/>
              </a:rPr>
              <a:t>2</a:t>
            </a:r>
            <a:r>
              <a:rPr sz="1600" b="1" spc="-50" dirty="0">
                <a:solidFill>
                  <a:schemeClr val="tx2">
                    <a:lumMod val="75000"/>
                  </a:schemeClr>
                </a:solidFill>
                <a:latin typeface="Calibri"/>
                <a:cs typeface="Calibri"/>
              </a:rPr>
              <a:t> </a:t>
            </a:r>
            <a:r>
              <a:rPr sz="1600" b="1" spc="-15" dirty="0">
                <a:solidFill>
                  <a:schemeClr val="tx2">
                    <a:lumMod val="75000"/>
                  </a:schemeClr>
                </a:solidFill>
                <a:latin typeface="Calibri"/>
                <a:cs typeface="Calibri"/>
              </a:rPr>
              <a:t>years</a:t>
            </a:r>
            <a:endParaRPr lang="en-IN" sz="1600" spc="-15" dirty="0">
              <a:solidFill>
                <a:schemeClr val="tx2">
                  <a:lumMod val="75000"/>
                </a:schemeClr>
              </a:solidFill>
              <a:latin typeface="Calibri"/>
              <a:cs typeface="Calibri"/>
            </a:endParaRPr>
          </a:p>
          <a:p>
            <a:pPr marL="176213" lvl="1" indent="-176213">
              <a:lnSpc>
                <a:spcPct val="100000"/>
              </a:lnSpc>
              <a:spcBef>
                <a:spcPts val="620"/>
              </a:spcBef>
              <a:buFont typeface="Arial" panose="020B0604020202020204" pitchFamily="34" charset="0"/>
              <a:buChar char="•"/>
              <a:tabLst>
                <a:tab pos="176213" algn="l"/>
              </a:tabLst>
            </a:pPr>
            <a:r>
              <a:rPr sz="1800" b="1" dirty="0">
                <a:solidFill>
                  <a:srgbClr val="FFFFFF"/>
                </a:solidFill>
                <a:latin typeface="Calibri"/>
                <a:cs typeface="Calibri"/>
              </a:rPr>
              <a:t>In</a:t>
            </a:r>
            <a:r>
              <a:rPr sz="1800" b="1" spc="5" dirty="0">
                <a:solidFill>
                  <a:srgbClr val="FFFFFF"/>
                </a:solidFill>
                <a:latin typeface="Calibri"/>
                <a:cs typeface="Calibri"/>
              </a:rPr>
              <a:t>d</a:t>
            </a:r>
            <a:r>
              <a:rPr sz="1800" b="1" dirty="0">
                <a:solidFill>
                  <a:srgbClr val="FFFFFF"/>
                </a:solidFill>
                <a:latin typeface="Calibri"/>
                <a:cs typeface="Calibri"/>
              </a:rPr>
              <a:t>u</a:t>
            </a:r>
            <a:r>
              <a:rPr sz="1800" b="1" spc="-20" dirty="0">
                <a:solidFill>
                  <a:srgbClr val="FFFFFF"/>
                </a:solidFill>
                <a:latin typeface="Calibri"/>
                <a:cs typeface="Calibri"/>
              </a:rPr>
              <a:t>s</a:t>
            </a:r>
            <a:r>
              <a:rPr sz="1800" b="1" dirty="0">
                <a:solidFill>
                  <a:srgbClr val="FFFFFF"/>
                </a:solidFill>
                <a:latin typeface="Calibri"/>
                <a:cs typeface="Calibri"/>
              </a:rPr>
              <a:t>t</a:t>
            </a:r>
            <a:r>
              <a:rPr sz="1800" b="1" spc="5" dirty="0">
                <a:solidFill>
                  <a:srgbClr val="FFFFFF"/>
                </a:solidFill>
                <a:latin typeface="Calibri"/>
                <a:cs typeface="Calibri"/>
              </a:rPr>
              <a:t>r</a:t>
            </a:r>
            <a:r>
              <a:rPr sz="1800" b="1" dirty="0">
                <a:solidFill>
                  <a:srgbClr val="FFFFFF"/>
                </a:solidFill>
                <a:latin typeface="Calibri"/>
                <a:cs typeface="Calibri"/>
              </a:rPr>
              <a:t>y</a:t>
            </a:r>
            <a:endParaRPr lang="en-IN" dirty="0">
              <a:latin typeface="Calibri"/>
              <a:cs typeface="Calibri"/>
            </a:endParaRPr>
          </a:p>
          <a:p>
            <a:pPr marL="285750" lvl="1" indent="-109538">
              <a:lnSpc>
                <a:spcPct val="100000"/>
              </a:lnSpc>
              <a:spcBef>
                <a:spcPts val="620"/>
              </a:spcBef>
              <a:buFont typeface="Wingdings" panose="05000000000000000000" pitchFamily="2" charset="2"/>
              <a:buChar char="ü"/>
              <a:tabLst>
                <a:tab pos="176213" algn="l"/>
              </a:tabLst>
            </a:pPr>
            <a:r>
              <a:rPr sz="1600" b="1" spc="-85" dirty="0">
                <a:solidFill>
                  <a:schemeClr val="tx2">
                    <a:lumMod val="75000"/>
                  </a:schemeClr>
                </a:solidFill>
                <a:latin typeface="Calibri"/>
                <a:cs typeface="Calibri"/>
              </a:rPr>
              <a:t> </a:t>
            </a:r>
            <a:r>
              <a:rPr lang="en-IN" sz="1600" b="1" spc="-85" dirty="0">
                <a:solidFill>
                  <a:schemeClr val="tx2">
                    <a:lumMod val="75000"/>
                  </a:schemeClr>
                </a:solidFill>
                <a:latin typeface="Calibri"/>
                <a:cs typeface="Calibri"/>
              </a:rPr>
              <a:t>16 </a:t>
            </a:r>
            <a:r>
              <a:rPr sz="1600" b="1" spc="-10" dirty="0">
                <a:solidFill>
                  <a:schemeClr val="tx2">
                    <a:lumMod val="75000"/>
                  </a:schemeClr>
                </a:solidFill>
                <a:latin typeface="Calibri"/>
                <a:cs typeface="Calibri"/>
              </a:rPr>
              <a:t>year</a:t>
            </a:r>
            <a:endParaRPr sz="1600" dirty="0">
              <a:solidFill>
                <a:schemeClr val="tx2">
                  <a:lumMod val="75000"/>
                </a:schemeClr>
              </a:solidFill>
              <a:latin typeface="Calibri"/>
              <a:cs typeface="Calibri"/>
            </a:endParaRPr>
          </a:p>
          <a:p>
            <a:pPr marL="756285">
              <a:lnSpc>
                <a:spcPct val="100000"/>
              </a:lnSpc>
            </a:pPr>
            <a:r>
              <a:rPr sz="1600" spc="-5" dirty="0">
                <a:solidFill>
                  <a:srgbClr val="FFFFFF"/>
                </a:solidFill>
                <a:latin typeface="Calibri"/>
                <a:cs typeface="Calibri"/>
              </a:rPr>
              <a:t>.</a:t>
            </a:r>
            <a:endParaRPr sz="1600" dirty="0">
              <a:latin typeface="Calibri"/>
              <a:cs typeface="Calibri"/>
            </a:endParaRPr>
          </a:p>
        </p:txBody>
      </p:sp>
      <p:sp>
        <p:nvSpPr>
          <p:cNvPr id="6" name="object 6"/>
          <p:cNvSpPr/>
          <p:nvPr/>
        </p:nvSpPr>
        <p:spPr>
          <a:xfrm>
            <a:off x="9852659" y="240791"/>
            <a:ext cx="1937385" cy="619125"/>
          </a:xfrm>
          <a:custGeom>
            <a:avLst/>
            <a:gdLst/>
            <a:ahLst/>
            <a:cxnLst/>
            <a:rect l="l" t="t" r="r" b="b"/>
            <a:pathLst>
              <a:path w="1937384" h="619125">
                <a:moveTo>
                  <a:pt x="1833880" y="0"/>
                </a:moveTo>
                <a:lnTo>
                  <a:pt x="103124" y="0"/>
                </a:lnTo>
                <a:lnTo>
                  <a:pt x="63007" y="8112"/>
                </a:lnTo>
                <a:lnTo>
                  <a:pt x="30225" y="30225"/>
                </a:lnTo>
                <a:lnTo>
                  <a:pt x="8112" y="63007"/>
                </a:lnTo>
                <a:lnTo>
                  <a:pt x="0" y="103124"/>
                </a:lnTo>
                <a:lnTo>
                  <a:pt x="0" y="618743"/>
                </a:lnTo>
                <a:lnTo>
                  <a:pt x="1937004" y="618743"/>
                </a:lnTo>
                <a:lnTo>
                  <a:pt x="1937004" y="103124"/>
                </a:lnTo>
                <a:lnTo>
                  <a:pt x="1928891" y="63007"/>
                </a:lnTo>
                <a:lnTo>
                  <a:pt x="1906777" y="30225"/>
                </a:lnTo>
                <a:lnTo>
                  <a:pt x="1873996" y="8112"/>
                </a:lnTo>
                <a:lnTo>
                  <a:pt x="1833880" y="0"/>
                </a:lnTo>
                <a:close/>
              </a:path>
            </a:pathLst>
          </a:custGeom>
          <a:solidFill>
            <a:srgbClr val="4471C4"/>
          </a:solidFill>
        </p:spPr>
        <p:txBody>
          <a:bodyPr wrap="square" lIns="0" tIns="0" rIns="0" bIns="0" rtlCol="0"/>
          <a:lstStyle/>
          <a:p>
            <a:endParaRPr/>
          </a:p>
        </p:txBody>
      </p:sp>
      <p:sp>
        <p:nvSpPr>
          <p:cNvPr id="7" name="object 7"/>
          <p:cNvSpPr txBox="1"/>
          <p:nvPr/>
        </p:nvSpPr>
        <p:spPr>
          <a:xfrm>
            <a:off x="9973436" y="263144"/>
            <a:ext cx="1696720" cy="574040"/>
          </a:xfrm>
          <a:prstGeom prst="rect">
            <a:avLst/>
          </a:prstGeom>
        </p:spPr>
        <p:txBody>
          <a:bodyPr vert="horz" wrap="square" lIns="0" tIns="12700" rIns="0" bIns="0" rtlCol="0">
            <a:spAutoFit/>
          </a:bodyPr>
          <a:lstStyle/>
          <a:p>
            <a:pPr marL="561340" marR="5080" indent="-548640">
              <a:lnSpc>
                <a:spcPct val="100000"/>
              </a:lnSpc>
              <a:spcBef>
                <a:spcPts val="100"/>
              </a:spcBef>
            </a:pPr>
            <a:r>
              <a:rPr sz="1800" b="1" spc="-5">
                <a:solidFill>
                  <a:srgbClr val="FFFFFF"/>
                </a:solidFill>
                <a:latin typeface="Calibri"/>
                <a:cs typeface="Calibri"/>
              </a:rPr>
              <a:t>Funded</a:t>
            </a:r>
            <a:r>
              <a:rPr sz="1800" b="1" spc="-70">
                <a:solidFill>
                  <a:srgbClr val="FFFFFF"/>
                </a:solidFill>
                <a:latin typeface="Calibri"/>
                <a:cs typeface="Calibri"/>
              </a:rPr>
              <a:t> </a:t>
            </a:r>
            <a:r>
              <a:rPr sz="1800" b="1" spc="-5">
                <a:solidFill>
                  <a:srgbClr val="FFFFFF"/>
                </a:solidFill>
                <a:latin typeface="Calibri"/>
                <a:cs typeface="Calibri"/>
              </a:rPr>
              <a:t>Projects</a:t>
            </a:r>
            <a:r>
              <a:rPr sz="1800" b="1" spc="-50">
                <a:solidFill>
                  <a:srgbClr val="FFFFFF"/>
                </a:solidFill>
                <a:latin typeface="Calibri"/>
                <a:cs typeface="Calibri"/>
              </a:rPr>
              <a:t> </a:t>
            </a:r>
            <a:r>
              <a:rPr sz="1800" b="1">
                <a:solidFill>
                  <a:srgbClr val="FFFFFF"/>
                </a:solidFill>
                <a:latin typeface="Calibri"/>
                <a:cs typeface="Calibri"/>
              </a:rPr>
              <a:t>/ </a:t>
            </a:r>
            <a:r>
              <a:rPr sz="1800" b="1" spc="-390">
                <a:solidFill>
                  <a:srgbClr val="FFFFFF"/>
                </a:solidFill>
                <a:latin typeface="Calibri"/>
                <a:cs typeface="Calibri"/>
              </a:rPr>
              <a:t> </a:t>
            </a:r>
            <a:r>
              <a:rPr sz="1800" b="1" spc="-5">
                <a:solidFill>
                  <a:srgbClr val="FFFFFF"/>
                </a:solidFill>
                <a:latin typeface="Calibri"/>
                <a:cs typeface="Calibri"/>
              </a:rPr>
              <a:t>Books</a:t>
            </a:r>
            <a:endParaRPr sz="1800" dirty="0">
              <a:latin typeface="Calibri"/>
              <a:cs typeface="Calibri"/>
            </a:endParaRPr>
          </a:p>
        </p:txBody>
      </p:sp>
      <p:sp>
        <p:nvSpPr>
          <p:cNvPr id="8" name="object 8"/>
          <p:cNvSpPr/>
          <p:nvPr/>
        </p:nvSpPr>
        <p:spPr>
          <a:xfrm>
            <a:off x="9852659" y="995172"/>
            <a:ext cx="1937385" cy="2232660"/>
          </a:xfrm>
          <a:custGeom>
            <a:avLst/>
            <a:gdLst/>
            <a:ahLst/>
            <a:cxnLst/>
            <a:rect l="l" t="t" r="r" b="b"/>
            <a:pathLst>
              <a:path w="1937384" h="2232660">
                <a:moveTo>
                  <a:pt x="1937004" y="0"/>
                </a:moveTo>
                <a:lnTo>
                  <a:pt x="0" y="0"/>
                </a:lnTo>
                <a:lnTo>
                  <a:pt x="0" y="2125091"/>
                </a:lnTo>
                <a:lnTo>
                  <a:pt x="8449" y="2166973"/>
                </a:lnTo>
                <a:lnTo>
                  <a:pt x="31496" y="2201164"/>
                </a:lnTo>
                <a:lnTo>
                  <a:pt x="65686" y="2224210"/>
                </a:lnTo>
                <a:lnTo>
                  <a:pt x="107569" y="2232660"/>
                </a:lnTo>
                <a:lnTo>
                  <a:pt x="1829435" y="2232660"/>
                </a:lnTo>
                <a:lnTo>
                  <a:pt x="1871317" y="2224210"/>
                </a:lnTo>
                <a:lnTo>
                  <a:pt x="1905508" y="2201164"/>
                </a:lnTo>
                <a:lnTo>
                  <a:pt x="1928554" y="2166973"/>
                </a:lnTo>
                <a:lnTo>
                  <a:pt x="1937004" y="2125091"/>
                </a:lnTo>
                <a:lnTo>
                  <a:pt x="1937004" y="0"/>
                </a:lnTo>
                <a:close/>
              </a:path>
            </a:pathLst>
          </a:custGeom>
          <a:solidFill>
            <a:srgbClr val="4471C4"/>
          </a:solidFill>
        </p:spPr>
        <p:txBody>
          <a:bodyPr wrap="square" lIns="0" tIns="0" rIns="0" bIns="0" rtlCol="0"/>
          <a:lstStyle/>
          <a:p>
            <a:endParaRPr/>
          </a:p>
        </p:txBody>
      </p:sp>
      <p:sp>
        <p:nvSpPr>
          <p:cNvPr id="9" name="object 9"/>
          <p:cNvSpPr txBox="1"/>
          <p:nvPr/>
        </p:nvSpPr>
        <p:spPr>
          <a:xfrm>
            <a:off x="9906860" y="1099008"/>
            <a:ext cx="1904180" cy="855362"/>
          </a:xfrm>
          <a:prstGeom prst="rect">
            <a:avLst/>
          </a:prstGeom>
        </p:spPr>
        <p:txBody>
          <a:bodyPr vert="horz" wrap="square" lIns="0" tIns="118110" rIns="0" bIns="0" rtlCol="0">
            <a:spAutoFit/>
          </a:bodyPr>
          <a:lstStyle/>
          <a:p>
            <a:pPr marL="193675" indent="-181610">
              <a:lnSpc>
                <a:spcPct val="100000"/>
              </a:lnSpc>
              <a:spcBef>
                <a:spcPts val="930"/>
              </a:spcBef>
              <a:buFont typeface="Arial MT"/>
              <a:buChar char="•"/>
              <a:tabLst>
                <a:tab pos="194310" algn="l"/>
              </a:tabLst>
            </a:pPr>
            <a:r>
              <a:rPr lang="en-US" sz="1600" b="1" spc="-10" dirty="0">
                <a:solidFill>
                  <a:srgbClr val="FFFFFF"/>
                </a:solidFill>
                <a:latin typeface="Calibri"/>
                <a:cs typeface="Calibri"/>
              </a:rPr>
              <a:t>More than 600 </a:t>
            </a:r>
            <a:r>
              <a:rPr sz="1600" b="1" spc="-5" dirty="0">
                <a:solidFill>
                  <a:srgbClr val="FFFFFF"/>
                </a:solidFill>
                <a:latin typeface="Calibri"/>
                <a:cs typeface="Calibri"/>
              </a:rPr>
              <a:t>Lakhs</a:t>
            </a:r>
            <a:r>
              <a:rPr sz="1600" b="1" spc="-15" dirty="0">
                <a:solidFill>
                  <a:srgbClr val="FFFFFF"/>
                </a:solidFill>
                <a:latin typeface="Calibri"/>
                <a:cs typeface="Calibri"/>
              </a:rPr>
              <a:t> </a:t>
            </a:r>
            <a:r>
              <a:rPr sz="1600" b="1" spc="-10">
                <a:solidFill>
                  <a:srgbClr val="FFFFFF"/>
                </a:solidFill>
                <a:latin typeface="Calibri"/>
                <a:cs typeface="Calibri"/>
              </a:rPr>
              <a:t>450</a:t>
            </a:r>
            <a:r>
              <a:rPr sz="1600" b="1" spc="-5">
                <a:solidFill>
                  <a:srgbClr val="FFFFFF"/>
                </a:solidFill>
                <a:latin typeface="Calibri"/>
                <a:cs typeface="Calibri"/>
              </a:rPr>
              <a:t> Lakh</a:t>
            </a:r>
            <a:r>
              <a:rPr lang="en-US" sz="1600" b="1" spc="-5" dirty="0">
                <a:solidFill>
                  <a:srgbClr val="FFFFFF"/>
                </a:solidFill>
                <a:latin typeface="Calibri"/>
                <a:cs typeface="Calibri"/>
              </a:rPr>
              <a:t> </a:t>
            </a:r>
            <a:r>
              <a:rPr lang="pt-BR" sz="1600" b="1" spc="-10" dirty="0">
                <a:solidFill>
                  <a:srgbClr val="FFFFFF"/>
                </a:solidFill>
                <a:cs typeface="Calibri"/>
              </a:rPr>
              <a:t>(PI)</a:t>
            </a:r>
            <a:endParaRPr lang="pt-BR" sz="1600" dirty="0">
              <a:cs typeface="Calibri"/>
            </a:endParaRPr>
          </a:p>
          <a:p>
            <a:pPr marL="92075" indent="-79375">
              <a:lnSpc>
                <a:spcPts val="1905"/>
              </a:lnSpc>
              <a:buFont typeface="Arial MT"/>
              <a:buChar char="•"/>
              <a:tabLst>
                <a:tab pos="92075" algn="l"/>
                <a:tab pos="173038" algn="l"/>
              </a:tabLst>
            </a:pPr>
            <a:r>
              <a:rPr lang="en-IN" sz="1600" b="1" spc="-5" dirty="0">
                <a:solidFill>
                  <a:srgbClr val="FFFFFF"/>
                </a:solidFill>
                <a:latin typeface="Calibri"/>
                <a:cs typeface="Calibri"/>
              </a:rPr>
              <a:t>ASCE Book Chapter</a:t>
            </a:r>
            <a:endParaRPr sz="1600" dirty="0">
              <a:latin typeface="Calibri"/>
              <a:cs typeface="Calibri"/>
            </a:endParaRPr>
          </a:p>
        </p:txBody>
      </p:sp>
      <p:sp>
        <p:nvSpPr>
          <p:cNvPr id="10" name="object 10"/>
          <p:cNvSpPr/>
          <p:nvPr/>
        </p:nvSpPr>
        <p:spPr>
          <a:xfrm>
            <a:off x="7717535" y="240791"/>
            <a:ext cx="1935480" cy="619125"/>
          </a:xfrm>
          <a:custGeom>
            <a:avLst/>
            <a:gdLst/>
            <a:ahLst/>
            <a:cxnLst/>
            <a:rect l="l" t="t" r="r" b="b"/>
            <a:pathLst>
              <a:path w="1935479" h="619125">
                <a:moveTo>
                  <a:pt x="1832356" y="0"/>
                </a:moveTo>
                <a:lnTo>
                  <a:pt x="103124" y="0"/>
                </a:lnTo>
                <a:lnTo>
                  <a:pt x="63007" y="8112"/>
                </a:lnTo>
                <a:lnTo>
                  <a:pt x="30225" y="30225"/>
                </a:lnTo>
                <a:lnTo>
                  <a:pt x="8112" y="63007"/>
                </a:lnTo>
                <a:lnTo>
                  <a:pt x="0" y="103124"/>
                </a:lnTo>
                <a:lnTo>
                  <a:pt x="0" y="618743"/>
                </a:lnTo>
                <a:lnTo>
                  <a:pt x="1935480" y="618743"/>
                </a:lnTo>
                <a:lnTo>
                  <a:pt x="1935480" y="103124"/>
                </a:lnTo>
                <a:lnTo>
                  <a:pt x="1927367" y="63007"/>
                </a:lnTo>
                <a:lnTo>
                  <a:pt x="1905254" y="30225"/>
                </a:lnTo>
                <a:lnTo>
                  <a:pt x="1872472" y="8112"/>
                </a:lnTo>
                <a:lnTo>
                  <a:pt x="1832356" y="0"/>
                </a:lnTo>
                <a:close/>
              </a:path>
            </a:pathLst>
          </a:custGeom>
          <a:solidFill>
            <a:srgbClr val="BE9000"/>
          </a:solidFill>
        </p:spPr>
        <p:txBody>
          <a:bodyPr wrap="square" lIns="0" tIns="0" rIns="0" bIns="0" rtlCol="0"/>
          <a:lstStyle/>
          <a:p>
            <a:endParaRPr/>
          </a:p>
        </p:txBody>
      </p:sp>
      <p:sp>
        <p:nvSpPr>
          <p:cNvPr id="11" name="object 11"/>
          <p:cNvSpPr txBox="1"/>
          <p:nvPr/>
        </p:nvSpPr>
        <p:spPr>
          <a:xfrm>
            <a:off x="8092567" y="263144"/>
            <a:ext cx="1186180" cy="574040"/>
          </a:xfrm>
          <a:prstGeom prst="rect">
            <a:avLst/>
          </a:prstGeom>
        </p:spPr>
        <p:txBody>
          <a:bodyPr vert="horz" wrap="square" lIns="0" tIns="12700" rIns="0" bIns="0" rtlCol="0">
            <a:spAutoFit/>
          </a:bodyPr>
          <a:lstStyle/>
          <a:p>
            <a:pPr marL="73025" marR="5080" indent="-60960">
              <a:lnSpc>
                <a:spcPct val="100000"/>
              </a:lnSpc>
              <a:spcBef>
                <a:spcPts val="100"/>
              </a:spcBef>
            </a:pPr>
            <a:r>
              <a:rPr sz="1800" b="1" spc="-5" dirty="0">
                <a:solidFill>
                  <a:srgbClr val="FFFFFF"/>
                </a:solidFill>
                <a:latin typeface="Calibri"/>
                <a:cs typeface="Calibri"/>
              </a:rPr>
              <a:t>P</a:t>
            </a:r>
            <a:r>
              <a:rPr sz="1800" b="1" spc="-30" dirty="0">
                <a:solidFill>
                  <a:srgbClr val="FFFFFF"/>
                </a:solidFill>
                <a:latin typeface="Calibri"/>
                <a:cs typeface="Calibri"/>
              </a:rPr>
              <a:t>r</a:t>
            </a:r>
            <a:r>
              <a:rPr sz="1800" b="1" dirty="0">
                <a:solidFill>
                  <a:srgbClr val="FFFFFF"/>
                </a:solidFill>
                <a:latin typeface="Calibri"/>
                <a:cs typeface="Calibri"/>
              </a:rPr>
              <a:t>o</a:t>
            </a:r>
            <a:r>
              <a:rPr sz="1800" b="1" spc="-40" dirty="0">
                <a:solidFill>
                  <a:srgbClr val="FFFFFF"/>
                </a:solidFill>
                <a:latin typeface="Calibri"/>
                <a:cs typeface="Calibri"/>
              </a:rPr>
              <a:t>f</a:t>
            </a:r>
            <a:r>
              <a:rPr sz="1800" b="1" dirty="0">
                <a:solidFill>
                  <a:srgbClr val="FFFFFF"/>
                </a:solidFill>
                <a:latin typeface="Calibri"/>
                <a:cs typeface="Calibri"/>
              </a:rPr>
              <a:t>essi</a:t>
            </a:r>
            <a:r>
              <a:rPr sz="1800" b="1" spc="5" dirty="0">
                <a:solidFill>
                  <a:srgbClr val="FFFFFF"/>
                </a:solidFill>
                <a:latin typeface="Calibri"/>
                <a:cs typeface="Calibri"/>
              </a:rPr>
              <a:t>o</a:t>
            </a:r>
            <a:r>
              <a:rPr sz="1800" b="1" dirty="0">
                <a:solidFill>
                  <a:srgbClr val="FFFFFF"/>
                </a:solidFill>
                <a:latin typeface="Calibri"/>
                <a:cs typeface="Calibri"/>
              </a:rPr>
              <a:t>nal  </a:t>
            </a:r>
            <a:r>
              <a:rPr sz="1800" b="1" spc="-5" dirty="0">
                <a:solidFill>
                  <a:srgbClr val="FFFFFF"/>
                </a:solidFill>
                <a:latin typeface="Calibri"/>
                <a:cs typeface="Calibri"/>
              </a:rPr>
              <a:t>Experience</a:t>
            </a:r>
            <a:endParaRPr sz="1800" dirty="0">
              <a:latin typeface="Calibri"/>
              <a:cs typeface="Calibri"/>
            </a:endParaRPr>
          </a:p>
        </p:txBody>
      </p:sp>
      <p:sp>
        <p:nvSpPr>
          <p:cNvPr id="12" name="object 12"/>
          <p:cNvSpPr/>
          <p:nvPr/>
        </p:nvSpPr>
        <p:spPr>
          <a:xfrm>
            <a:off x="7717535" y="995172"/>
            <a:ext cx="1935480" cy="2232660"/>
          </a:xfrm>
          <a:custGeom>
            <a:avLst/>
            <a:gdLst/>
            <a:ahLst/>
            <a:cxnLst/>
            <a:rect l="l" t="t" r="r" b="b"/>
            <a:pathLst>
              <a:path w="1935479" h="2232660">
                <a:moveTo>
                  <a:pt x="1935480" y="0"/>
                </a:moveTo>
                <a:lnTo>
                  <a:pt x="0" y="0"/>
                </a:lnTo>
                <a:lnTo>
                  <a:pt x="0" y="2128266"/>
                </a:lnTo>
                <a:lnTo>
                  <a:pt x="8203" y="2168902"/>
                </a:lnTo>
                <a:lnTo>
                  <a:pt x="30575" y="2202084"/>
                </a:lnTo>
                <a:lnTo>
                  <a:pt x="63757" y="2224456"/>
                </a:lnTo>
                <a:lnTo>
                  <a:pt x="104394" y="2232660"/>
                </a:lnTo>
                <a:lnTo>
                  <a:pt x="1831086" y="2232660"/>
                </a:lnTo>
                <a:lnTo>
                  <a:pt x="1871722" y="2224456"/>
                </a:lnTo>
                <a:lnTo>
                  <a:pt x="1904904" y="2202084"/>
                </a:lnTo>
                <a:lnTo>
                  <a:pt x="1927276" y="2168902"/>
                </a:lnTo>
                <a:lnTo>
                  <a:pt x="1935480" y="2128266"/>
                </a:lnTo>
                <a:lnTo>
                  <a:pt x="1935480" y="0"/>
                </a:lnTo>
                <a:close/>
              </a:path>
            </a:pathLst>
          </a:custGeom>
          <a:solidFill>
            <a:srgbClr val="FFC000"/>
          </a:solidFill>
        </p:spPr>
        <p:txBody>
          <a:bodyPr wrap="square" lIns="0" tIns="0" rIns="0" bIns="0" rtlCol="0"/>
          <a:lstStyle/>
          <a:p>
            <a:endParaRPr/>
          </a:p>
        </p:txBody>
      </p:sp>
      <p:sp>
        <p:nvSpPr>
          <p:cNvPr id="13" name="object 13"/>
          <p:cNvSpPr txBox="1"/>
          <p:nvPr/>
        </p:nvSpPr>
        <p:spPr>
          <a:xfrm>
            <a:off x="7739074" y="1071546"/>
            <a:ext cx="1896616" cy="1952458"/>
          </a:xfrm>
          <a:prstGeom prst="rect">
            <a:avLst/>
          </a:prstGeom>
          <a:noFill/>
        </p:spPr>
        <p:txBody>
          <a:bodyPr vert="horz" wrap="square" lIns="0" tIns="13335" rIns="0" bIns="0" rtlCol="0">
            <a:spAutoFit/>
          </a:bodyPr>
          <a:lstStyle/>
          <a:p>
            <a:pPr marL="193675" indent="-181610">
              <a:lnSpc>
                <a:spcPct val="100000"/>
              </a:lnSpc>
              <a:buFont typeface="Arial MT"/>
              <a:buChar char="•"/>
              <a:tabLst>
                <a:tab pos="194310" algn="l"/>
              </a:tabLst>
            </a:pPr>
            <a:r>
              <a:rPr sz="1400" b="1" spc="-5" dirty="0" err="1">
                <a:solidFill>
                  <a:srgbClr val="1F3863"/>
                </a:solidFill>
                <a:latin typeface="Calibri"/>
                <a:cs typeface="Calibri"/>
              </a:rPr>
              <a:t>HoD</a:t>
            </a:r>
            <a:r>
              <a:rPr sz="1400" b="1" spc="-5" dirty="0">
                <a:solidFill>
                  <a:srgbClr val="1F3863"/>
                </a:solidFill>
                <a:latin typeface="Calibri"/>
                <a:cs typeface="Calibri"/>
              </a:rPr>
              <a:t>,</a:t>
            </a:r>
            <a:r>
              <a:rPr lang="en-IN" sz="1400" b="1" spc="-5" dirty="0">
                <a:solidFill>
                  <a:srgbClr val="1F3863"/>
                </a:solidFill>
                <a:latin typeface="Calibri"/>
                <a:cs typeface="Calibri"/>
              </a:rPr>
              <a:t> </a:t>
            </a:r>
            <a:r>
              <a:rPr sz="1400" b="1" spc="-5" dirty="0">
                <a:solidFill>
                  <a:srgbClr val="1F3863"/>
                </a:solidFill>
                <a:latin typeface="Calibri"/>
                <a:cs typeface="Calibri"/>
              </a:rPr>
              <a:t>Professor</a:t>
            </a:r>
            <a:endParaRPr lang="en-IN" sz="1400" b="1" spc="-5" dirty="0">
              <a:solidFill>
                <a:srgbClr val="1F3863"/>
              </a:solidFill>
              <a:latin typeface="Calibri"/>
              <a:cs typeface="Calibri"/>
            </a:endParaRPr>
          </a:p>
          <a:p>
            <a:pPr marL="193675" indent="-181610">
              <a:lnSpc>
                <a:spcPct val="100000"/>
              </a:lnSpc>
              <a:buFont typeface="Arial MT"/>
              <a:buChar char="•"/>
              <a:tabLst>
                <a:tab pos="194310" algn="l"/>
              </a:tabLst>
            </a:pPr>
            <a:r>
              <a:rPr lang="en-IN" sz="1400" b="1" spc="-5" dirty="0">
                <a:solidFill>
                  <a:srgbClr val="1F3863"/>
                </a:solidFill>
                <a:latin typeface="Calibri"/>
                <a:cs typeface="Calibri"/>
              </a:rPr>
              <a:t>Director, CISC, AU</a:t>
            </a:r>
            <a:endParaRPr sz="1400" dirty="0">
              <a:latin typeface="Calibri"/>
              <a:cs typeface="Calibri"/>
            </a:endParaRPr>
          </a:p>
          <a:p>
            <a:pPr marL="12065">
              <a:lnSpc>
                <a:spcPct val="100000"/>
              </a:lnSpc>
              <a:tabLst>
                <a:tab pos="194310" algn="l"/>
              </a:tabLst>
            </a:pPr>
            <a:r>
              <a:rPr lang="en-US" sz="1400" dirty="0">
                <a:latin typeface="Calibri"/>
                <a:cs typeface="Calibri"/>
              </a:rPr>
              <a:t>Expert Member on several committees of government of AP and India</a:t>
            </a:r>
            <a:endParaRPr sz="1400" dirty="0">
              <a:latin typeface="Calibri"/>
              <a:cs typeface="Calibri"/>
            </a:endParaRPr>
          </a:p>
          <a:p>
            <a:pPr marL="193675" indent="-181610">
              <a:lnSpc>
                <a:spcPct val="100000"/>
              </a:lnSpc>
              <a:buFont typeface="Arial MT"/>
              <a:buChar char="•"/>
              <a:tabLst>
                <a:tab pos="194310" algn="l"/>
              </a:tabLst>
            </a:pPr>
            <a:r>
              <a:rPr sz="1400" b="1" spc="-10" dirty="0">
                <a:solidFill>
                  <a:srgbClr val="1F3863"/>
                </a:solidFill>
                <a:latin typeface="Calibri"/>
                <a:cs typeface="Calibri"/>
              </a:rPr>
              <a:t>Invited</a:t>
            </a:r>
            <a:r>
              <a:rPr sz="1400" b="1" spc="-45" dirty="0">
                <a:solidFill>
                  <a:srgbClr val="1F3863"/>
                </a:solidFill>
                <a:latin typeface="Calibri"/>
                <a:cs typeface="Calibri"/>
              </a:rPr>
              <a:t> </a:t>
            </a:r>
            <a:r>
              <a:rPr sz="1400" b="1" spc="-5" dirty="0">
                <a:solidFill>
                  <a:srgbClr val="1F3863"/>
                </a:solidFill>
                <a:latin typeface="Calibri"/>
                <a:cs typeface="Calibri"/>
              </a:rPr>
              <a:t>Speaker</a:t>
            </a:r>
            <a:endParaRPr sz="1400" dirty="0">
              <a:latin typeface="Calibri"/>
              <a:cs typeface="Calibri"/>
            </a:endParaRPr>
          </a:p>
          <a:p>
            <a:pPr marL="193675" indent="-181610">
              <a:lnSpc>
                <a:spcPct val="100000"/>
              </a:lnSpc>
              <a:buFont typeface="Arial MT"/>
              <a:buChar char="•"/>
              <a:tabLst>
                <a:tab pos="194310" algn="l"/>
              </a:tabLst>
            </a:pPr>
            <a:r>
              <a:rPr sz="1400" b="1" dirty="0">
                <a:solidFill>
                  <a:srgbClr val="1F3863"/>
                </a:solidFill>
                <a:latin typeface="Calibri"/>
                <a:cs typeface="Calibri"/>
              </a:rPr>
              <a:t>Subject</a:t>
            </a:r>
            <a:r>
              <a:rPr sz="1400" b="1" spc="-60" dirty="0">
                <a:solidFill>
                  <a:srgbClr val="1F3863"/>
                </a:solidFill>
                <a:latin typeface="Calibri"/>
                <a:cs typeface="Calibri"/>
              </a:rPr>
              <a:t> </a:t>
            </a:r>
            <a:r>
              <a:rPr sz="1400" b="1" dirty="0">
                <a:solidFill>
                  <a:srgbClr val="1F3863"/>
                </a:solidFill>
                <a:latin typeface="Calibri"/>
                <a:cs typeface="Calibri"/>
              </a:rPr>
              <a:t>Expert</a:t>
            </a:r>
            <a:endParaRPr sz="1400" dirty="0">
              <a:latin typeface="Calibri"/>
              <a:cs typeface="Calibri"/>
            </a:endParaRPr>
          </a:p>
          <a:p>
            <a:pPr marL="193675" indent="-181610">
              <a:lnSpc>
                <a:spcPct val="100000"/>
              </a:lnSpc>
              <a:buFont typeface="Arial MT"/>
              <a:buChar char="•"/>
              <a:tabLst>
                <a:tab pos="194310" algn="l"/>
              </a:tabLst>
            </a:pPr>
            <a:r>
              <a:rPr sz="1400" b="1" spc="-20" dirty="0">
                <a:solidFill>
                  <a:srgbClr val="1F3863"/>
                </a:solidFill>
                <a:latin typeface="Calibri"/>
                <a:cs typeface="Calibri"/>
              </a:rPr>
              <a:t>Reviewer,</a:t>
            </a:r>
            <a:r>
              <a:rPr sz="1400" b="1" spc="-50" dirty="0">
                <a:solidFill>
                  <a:srgbClr val="1F3863"/>
                </a:solidFill>
                <a:latin typeface="Calibri"/>
                <a:cs typeface="Calibri"/>
              </a:rPr>
              <a:t> </a:t>
            </a:r>
            <a:r>
              <a:rPr sz="1200" b="1" spc="-5" dirty="0">
                <a:solidFill>
                  <a:srgbClr val="1F3863"/>
                </a:solidFill>
                <a:latin typeface="Calibri"/>
                <a:cs typeface="Calibri"/>
              </a:rPr>
              <a:t>Chairperson</a:t>
            </a:r>
            <a:endParaRPr sz="1200" dirty="0">
              <a:latin typeface="Calibri"/>
              <a:cs typeface="Calibri"/>
            </a:endParaRPr>
          </a:p>
        </p:txBody>
      </p:sp>
      <p:sp>
        <p:nvSpPr>
          <p:cNvPr id="14" name="object 14"/>
          <p:cNvSpPr/>
          <p:nvPr/>
        </p:nvSpPr>
        <p:spPr>
          <a:xfrm>
            <a:off x="3442715" y="240791"/>
            <a:ext cx="1937385" cy="619125"/>
          </a:xfrm>
          <a:custGeom>
            <a:avLst/>
            <a:gdLst/>
            <a:ahLst/>
            <a:cxnLst/>
            <a:rect l="l" t="t" r="r" b="b"/>
            <a:pathLst>
              <a:path w="1937385" h="619125">
                <a:moveTo>
                  <a:pt x="1833880" y="0"/>
                </a:moveTo>
                <a:lnTo>
                  <a:pt x="103124" y="0"/>
                </a:lnTo>
                <a:lnTo>
                  <a:pt x="63007" y="8112"/>
                </a:lnTo>
                <a:lnTo>
                  <a:pt x="30226" y="30225"/>
                </a:lnTo>
                <a:lnTo>
                  <a:pt x="8112" y="63007"/>
                </a:lnTo>
                <a:lnTo>
                  <a:pt x="0" y="103124"/>
                </a:lnTo>
                <a:lnTo>
                  <a:pt x="0" y="618743"/>
                </a:lnTo>
                <a:lnTo>
                  <a:pt x="1937004" y="618743"/>
                </a:lnTo>
                <a:lnTo>
                  <a:pt x="1937004" y="103124"/>
                </a:lnTo>
                <a:lnTo>
                  <a:pt x="1928891" y="63007"/>
                </a:lnTo>
                <a:lnTo>
                  <a:pt x="1906778" y="30225"/>
                </a:lnTo>
                <a:lnTo>
                  <a:pt x="1873996" y="8112"/>
                </a:lnTo>
                <a:lnTo>
                  <a:pt x="1833880" y="0"/>
                </a:lnTo>
                <a:close/>
              </a:path>
            </a:pathLst>
          </a:custGeom>
          <a:solidFill>
            <a:srgbClr val="2D75B6"/>
          </a:solidFill>
        </p:spPr>
        <p:txBody>
          <a:bodyPr wrap="square" lIns="0" tIns="0" rIns="0" bIns="0" rtlCol="0"/>
          <a:lstStyle/>
          <a:p>
            <a:endParaRPr/>
          </a:p>
        </p:txBody>
      </p:sp>
      <p:sp>
        <p:nvSpPr>
          <p:cNvPr id="15" name="object 15"/>
          <p:cNvSpPr txBox="1"/>
          <p:nvPr/>
        </p:nvSpPr>
        <p:spPr>
          <a:xfrm>
            <a:off x="3928364" y="400303"/>
            <a:ext cx="96646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Education</a:t>
            </a:r>
            <a:endParaRPr sz="1800">
              <a:latin typeface="Calibri"/>
              <a:cs typeface="Calibri"/>
            </a:endParaRPr>
          </a:p>
        </p:txBody>
      </p:sp>
      <p:sp>
        <p:nvSpPr>
          <p:cNvPr id="16" name="object 16"/>
          <p:cNvSpPr/>
          <p:nvPr/>
        </p:nvSpPr>
        <p:spPr>
          <a:xfrm>
            <a:off x="3454908" y="890935"/>
            <a:ext cx="1937385" cy="2232660"/>
          </a:xfrm>
          <a:custGeom>
            <a:avLst/>
            <a:gdLst/>
            <a:ahLst/>
            <a:cxnLst/>
            <a:rect l="l" t="t" r="r" b="b"/>
            <a:pathLst>
              <a:path w="1937385" h="2232660">
                <a:moveTo>
                  <a:pt x="1937004" y="0"/>
                </a:moveTo>
                <a:lnTo>
                  <a:pt x="0" y="0"/>
                </a:lnTo>
                <a:lnTo>
                  <a:pt x="0" y="2118867"/>
                </a:lnTo>
                <a:lnTo>
                  <a:pt x="8939" y="2163169"/>
                </a:lnTo>
                <a:lnTo>
                  <a:pt x="33321" y="2199338"/>
                </a:lnTo>
                <a:lnTo>
                  <a:pt x="69490" y="2223720"/>
                </a:lnTo>
                <a:lnTo>
                  <a:pt x="113792" y="2232660"/>
                </a:lnTo>
                <a:lnTo>
                  <a:pt x="1823212" y="2232660"/>
                </a:lnTo>
                <a:lnTo>
                  <a:pt x="1867513" y="2223720"/>
                </a:lnTo>
                <a:lnTo>
                  <a:pt x="1903682" y="2199338"/>
                </a:lnTo>
                <a:lnTo>
                  <a:pt x="1928064" y="2163169"/>
                </a:lnTo>
                <a:lnTo>
                  <a:pt x="1937004" y="2118867"/>
                </a:lnTo>
                <a:lnTo>
                  <a:pt x="1937004" y="0"/>
                </a:lnTo>
                <a:close/>
              </a:path>
            </a:pathLst>
          </a:custGeom>
          <a:solidFill>
            <a:srgbClr val="5B9BD4"/>
          </a:solidFill>
        </p:spPr>
        <p:txBody>
          <a:bodyPr wrap="square" lIns="0" tIns="0" rIns="0" bIns="0" rtlCol="0"/>
          <a:lstStyle/>
          <a:p>
            <a:endParaRPr/>
          </a:p>
        </p:txBody>
      </p:sp>
      <p:sp>
        <p:nvSpPr>
          <p:cNvPr id="17" name="object 17"/>
          <p:cNvSpPr txBox="1"/>
          <p:nvPr/>
        </p:nvSpPr>
        <p:spPr>
          <a:xfrm>
            <a:off x="3454908" y="914400"/>
            <a:ext cx="1922018" cy="1988365"/>
          </a:xfrm>
          <a:prstGeom prst="rect">
            <a:avLst/>
          </a:prstGeom>
          <a:solidFill>
            <a:srgbClr val="5B9BD4"/>
          </a:solidFill>
        </p:spPr>
        <p:txBody>
          <a:bodyPr vert="horz" wrap="square" lIns="0" tIns="33655" rIns="0" bIns="0" rtlCol="0">
            <a:spAutoFit/>
          </a:bodyPr>
          <a:lstStyle/>
          <a:p>
            <a:pPr marL="273685" indent="-182245">
              <a:lnSpc>
                <a:spcPct val="100000"/>
              </a:lnSpc>
              <a:spcBef>
                <a:spcPts val="265"/>
              </a:spcBef>
              <a:buFont typeface="Arial MT"/>
              <a:buChar char="•"/>
              <a:tabLst>
                <a:tab pos="274320" algn="l"/>
              </a:tabLst>
            </a:pPr>
            <a:r>
              <a:rPr b="1" dirty="0">
                <a:solidFill>
                  <a:srgbClr val="FFFFFF"/>
                </a:solidFill>
                <a:latin typeface="Calibri"/>
                <a:cs typeface="Calibri"/>
              </a:rPr>
              <a:t>B.E.,</a:t>
            </a:r>
            <a:r>
              <a:rPr b="1" spc="-45" dirty="0">
                <a:solidFill>
                  <a:srgbClr val="FFFFFF"/>
                </a:solidFill>
                <a:latin typeface="Calibri"/>
                <a:cs typeface="Calibri"/>
              </a:rPr>
              <a:t> </a:t>
            </a:r>
            <a:r>
              <a:rPr b="1" spc="-5" dirty="0">
                <a:solidFill>
                  <a:srgbClr val="FFFFFF"/>
                </a:solidFill>
                <a:latin typeface="Calibri"/>
                <a:cs typeface="Calibri"/>
              </a:rPr>
              <a:t>in</a:t>
            </a:r>
            <a:r>
              <a:rPr lang="en-IN" b="1" spc="-5" dirty="0">
                <a:solidFill>
                  <a:srgbClr val="FFFFFF"/>
                </a:solidFill>
                <a:latin typeface="Calibri"/>
                <a:cs typeface="Calibri"/>
              </a:rPr>
              <a:t> Civil </a:t>
            </a:r>
            <a:r>
              <a:rPr lang="en-IN" b="1" spc="-5" dirty="0" err="1">
                <a:solidFill>
                  <a:srgbClr val="FFFFFF"/>
                </a:solidFill>
                <a:latin typeface="Calibri"/>
                <a:cs typeface="Calibri"/>
              </a:rPr>
              <a:t>Engg</a:t>
            </a:r>
            <a:endParaRPr dirty="0">
              <a:latin typeface="Calibri"/>
              <a:cs typeface="Calibri"/>
            </a:endParaRPr>
          </a:p>
          <a:p>
            <a:pPr marL="558800" lvl="1" indent="-285750">
              <a:lnSpc>
                <a:spcPct val="100000"/>
              </a:lnSpc>
              <a:spcBef>
                <a:spcPts val="605"/>
              </a:spcBef>
              <a:buFont typeface="Wingdings"/>
              <a:buChar char=""/>
              <a:tabLst>
                <a:tab pos="558800" algn="l"/>
                <a:tab pos="559435" algn="l"/>
              </a:tabLst>
            </a:pPr>
            <a:r>
              <a:rPr lang="en-IN" sz="1600" b="1" spc="-15" dirty="0">
                <a:solidFill>
                  <a:srgbClr val="FFFF00"/>
                </a:solidFill>
                <a:latin typeface="Calibri"/>
                <a:cs typeface="Calibri"/>
              </a:rPr>
              <a:t>JNTU</a:t>
            </a:r>
            <a:endParaRPr sz="1600" dirty="0">
              <a:latin typeface="Calibri"/>
              <a:cs typeface="Calibri"/>
            </a:endParaRPr>
          </a:p>
          <a:p>
            <a:pPr marL="273685" indent="-182245">
              <a:lnSpc>
                <a:spcPct val="100000"/>
              </a:lnSpc>
              <a:spcBef>
                <a:spcPts val="595"/>
              </a:spcBef>
              <a:buFont typeface="Arial MT"/>
              <a:buChar char="•"/>
              <a:tabLst>
                <a:tab pos="274320" algn="l"/>
              </a:tabLst>
            </a:pPr>
            <a:r>
              <a:rPr b="1" spc="-5" dirty="0">
                <a:solidFill>
                  <a:srgbClr val="FFFFFF"/>
                </a:solidFill>
                <a:latin typeface="Calibri"/>
                <a:cs typeface="Calibri"/>
              </a:rPr>
              <a:t>M.E.,</a:t>
            </a:r>
            <a:r>
              <a:rPr b="1" spc="-25" dirty="0">
                <a:solidFill>
                  <a:srgbClr val="FFFFFF"/>
                </a:solidFill>
                <a:latin typeface="Calibri"/>
                <a:cs typeface="Calibri"/>
              </a:rPr>
              <a:t> </a:t>
            </a:r>
            <a:r>
              <a:rPr b="1" spc="-5" dirty="0">
                <a:solidFill>
                  <a:srgbClr val="FFFFFF"/>
                </a:solidFill>
                <a:latin typeface="Calibri"/>
                <a:cs typeface="Calibri"/>
              </a:rPr>
              <a:t>in</a:t>
            </a:r>
            <a:r>
              <a:rPr b="1" spc="-30" dirty="0">
                <a:solidFill>
                  <a:srgbClr val="FFFFFF"/>
                </a:solidFill>
                <a:latin typeface="Calibri"/>
                <a:cs typeface="Calibri"/>
              </a:rPr>
              <a:t> </a:t>
            </a:r>
            <a:r>
              <a:rPr lang="en-IN" b="1" spc="-5" dirty="0">
                <a:solidFill>
                  <a:srgbClr val="FFFFFF"/>
                </a:solidFill>
                <a:latin typeface="Calibri"/>
                <a:cs typeface="Calibri"/>
              </a:rPr>
              <a:t>PH &amp; EE</a:t>
            </a:r>
            <a:endParaRPr dirty="0">
              <a:latin typeface="Calibri"/>
              <a:cs typeface="Calibri"/>
            </a:endParaRPr>
          </a:p>
          <a:p>
            <a:pPr marL="558800" lvl="1" indent="-285750">
              <a:lnSpc>
                <a:spcPct val="100000"/>
              </a:lnSpc>
              <a:spcBef>
                <a:spcPts val="610"/>
              </a:spcBef>
              <a:buFont typeface="Wingdings"/>
              <a:buChar char=""/>
              <a:tabLst>
                <a:tab pos="558800" algn="l"/>
                <a:tab pos="559435" algn="l"/>
              </a:tabLst>
            </a:pPr>
            <a:r>
              <a:rPr sz="1600" b="1" spc="-15" dirty="0">
                <a:solidFill>
                  <a:srgbClr val="FFFF00"/>
                </a:solidFill>
                <a:latin typeface="Calibri"/>
                <a:cs typeface="Calibri"/>
              </a:rPr>
              <a:t>AU</a:t>
            </a:r>
            <a:endParaRPr sz="1600" dirty="0">
              <a:latin typeface="Calibri"/>
              <a:cs typeface="Calibri"/>
            </a:endParaRPr>
          </a:p>
          <a:p>
            <a:pPr marL="273685" indent="-182245">
              <a:lnSpc>
                <a:spcPct val="100000"/>
              </a:lnSpc>
              <a:spcBef>
                <a:spcPts val="590"/>
              </a:spcBef>
              <a:buFont typeface="Arial MT"/>
              <a:buChar char="•"/>
              <a:tabLst>
                <a:tab pos="274320" algn="l"/>
              </a:tabLst>
            </a:pPr>
            <a:r>
              <a:rPr b="1" spc="-10">
                <a:solidFill>
                  <a:srgbClr val="FFFFFF"/>
                </a:solidFill>
                <a:latin typeface="Calibri"/>
                <a:cs typeface="Calibri"/>
              </a:rPr>
              <a:t>PhD</a:t>
            </a:r>
            <a:endParaRPr sz="1600" dirty="0">
              <a:latin typeface="Calibri"/>
              <a:cs typeface="Calibri"/>
            </a:endParaRPr>
          </a:p>
          <a:p>
            <a:pPr marL="558800" lvl="1" indent="-285750">
              <a:lnSpc>
                <a:spcPct val="100000"/>
              </a:lnSpc>
              <a:spcBef>
                <a:spcPts val="610"/>
              </a:spcBef>
              <a:buFont typeface="Wingdings"/>
              <a:buChar char=""/>
              <a:tabLst>
                <a:tab pos="558800" algn="l"/>
                <a:tab pos="559435" algn="l"/>
              </a:tabLst>
            </a:pPr>
            <a:r>
              <a:rPr sz="1600" b="1" spc="-5">
                <a:solidFill>
                  <a:srgbClr val="FFFF00"/>
                </a:solidFill>
                <a:latin typeface="Calibri"/>
                <a:cs typeface="Calibri"/>
              </a:rPr>
              <a:t>IIT</a:t>
            </a:r>
            <a:r>
              <a:rPr lang="en-US" sz="1600" b="1" spc="-5" dirty="0">
                <a:solidFill>
                  <a:srgbClr val="FFFF00"/>
                </a:solidFill>
                <a:latin typeface="Calibri"/>
                <a:cs typeface="Calibri"/>
              </a:rPr>
              <a:t> </a:t>
            </a:r>
            <a:r>
              <a:rPr sz="1600" b="1" spc="-5">
                <a:solidFill>
                  <a:srgbClr val="FFFF00"/>
                </a:solidFill>
                <a:latin typeface="Calibri"/>
                <a:cs typeface="Calibri"/>
              </a:rPr>
              <a:t>R</a:t>
            </a:r>
            <a:r>
              <a:rPr lang="en-US" sz="1600" b="1" spc="-5" dirty="0" err="1">
                <a:solidFill>
                  <a:srgbClr val="FFFF00"/>
                </a:solidFill>
                <a:latin typeface="Calibri"/>
                <a:cs typeface="Calibri"/>
              </a:rPr>
              <a:t>oorkee</a:t>
            </a:r>
            <a:endParaRPr sz="1600" dirty="0">
              <a:latin typeface="Calibri"/>
              <a:cs typeface="Calibri"/>
            </a:endParaRPr>
          </a:p>
        </p:txBody>
      </p:sp>
      <p:sp>
        <p:nvSpPr>
          <p:cNvPr id="18" name="object 18"/>
          <p:cNvSpPr txBox="1"/>
          <p:nvPr/>
        </p:nvSpPr>
        <p:spPr>
          <a:xfrm>
            <a:off x="0" y="2617033"/>
            <a:ext cx="2971800" cy="964367"/>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chemeClr val="tx1">
                    <a:lumMod val="95000"/>
                    <a:lumOff val="5000"/>
                  </a:schemeClr>
                </a:solidFill>
                <a:latin typeface="Arial"/>
                <a:cs typeface="Arial"/>
              </a:rPr>
              <a:t>Prof.</a:t>
            </a:r>
            <a:r>
              <a:rPr sz="2400" b="1" spc="-45" dirty="0">
                <a:solidFill>
                  <a:schemeClr val="tx1">
                    <a:lumMod val="95000"/>
                    <a:lumOff val="5000"/>
                  </a:schemeClr>
                </a:solidFill>
                <a:latin typeface="Arial"/>
                <a:cs typeface="Arial"/>
              </a:rPr>
              <a:t> </a:t>
            </a:r>
            <a:r>
              <a:rPr lang="en-IN" sz="2400" b="1" spc="-80" dirty="0">
                <a:solidFill>
                  <a:schemeClr val="tx1">
                    <a:lumMod val="95000"/>
                    <a:lumOff val="5000"/>
                  </a:schemeClr>
                </a:solidFill>
                <a:latin typeface="Arial"/>
                <a:cs typeface="Arial"/>
              </a:rPr>
              <a:t>S. Bala Prasad</a:t>
            </a:r>
            <a:endParaRPr sz="2400" dirty="0">
              <a:solidFill>
                <a:schemeClr val="tx1">
                  <a:lumMod val="95000"/>
                  <a:lumOff val="5000"/>
                </a:schemeClr>
              </a:solidFill>
              <a:latin typeface="Arial"/>
              <a:cs typeface="Arial"/>
            </a:endParaRPr>
          </a:p>
          <a:p>
            <a:pPr marL="139065">
              <a:lnSpc>
                <a:spcPct val="100000"/>
              </a:lnSpc>
              <a:spcBef>
                <a:spcPts val="70"/>
              </a:spcBef>
            </a:pPr>
            <a:r>
              <a:rPr sz="1850" b="1" spc="25" dirty="0">
                <a:solidFill>
                  <a:schemeClr val="accent3">
                    <a:lumMod val="20000"/>
                    <a:lumOff val="80000"/>
                  </a:schemeClr>
                </a:solidFill>
                <a:latin typeface="Arial"/>
                <a:cs typeface="Arial"/>
              </a:rPr>
              <a:t>HoD,</a:t>
            </a:r>
            <a:r>
              <a:rPr sz="1850" b="1" spc="-45" dirty="0">
                <a:solidFill>
                  <a:schemeClr val="accent3">
                    <a:lumMod val="20000"/>
                    <a:lumOff val="80000"/>
                  </a:schemeClr>
                </a:solidFill>
                <a:latin typeface="Arial"/>
                <a:cs typeface="Arial"/>
              </a:rPr>
              <a:t> </a:t>
            </a:r>
            <a:r>
              <a:rPr sz="1400" b="1" spc="10" dirty="0">
                <a:solidFill>
                  <a:schemeClr val="accent3">
                    <a:lumMod val="20000"/>
                    <a:lumOff val="80000"/>
                  </a:schemeClr>
                </a:solidFill>
                <a:latin typeface="Arial"/>
                <a:cs typeface="Arial"/>
              </a:rPr>
              <a:t>Dept.</a:t>
            </a:r>
            <a:r>
              <a:rPr sz="1400" b="1" spc="-30" dirty="0">
                <a:solidFill>
                  <a:schemeClr val="accent3">
                    <a:lumMod val="20000"/>
                    <a:lumOff val="80000"/>
                  </a:schemeClr>
                </a:solidFill>
                <a:latin typeface="Arial"/>
                <a:cs typeface="Arial"/>
              </a:rPr>
              <a:t> </a:t>
            </a:r>
            <a:r>
              <a:rPr sz="1400" b="1" spc="-5" dirty="0">
                <a:solidFill>
                  <a:schemeClr val="accent3">
                    <a:lumMod val="20000"/>
                    <a:lumOff val="80000"/>
                  </a:schemeClr>
                </a:solidFill>
                <a:latin typeface="Arial"/>
                <a:cs typeface="Arial"/>
              </a:rPr>
              <a:t>of</a:t>
            </a:r>
            <a:r>
              <a:rPr sz="1400" b="1" spc="350" dirty="0">
                <a:solidFill>
                  <a:schemeClr val="accent3">
                    <a:lumMod val="20000"/>
                    <a:lumOff val="80000"/>
                  </a:schemeClr>
                </a:solidFill>
                <a:latin typeface="Arial"/>
                <a:cs typeface="Arial"/>
              </a:rPr>
              <a:t> </a:t>
            </a:r>
            <a:r>
              <a:rPr lang="en-IN" sz="1400" b="1" spc="-40" dirty="0">
                <a:solidFill>
                  <a:schemeClr val="accent3">
                    <a:lumMod val="20000"/>
                    <a:lumOff val="80000"/>
                  </a:schemeClr>
                </a:solidFill>
                <a:latin typeface="Arial"/>
                <a:cs typeface="Arial"/>
              </a:rPr>
              <a:t>Environmental Science,</a:t>
            </a:r>
            <a:r>
              <a:rPr sz="1850" b="1" spc="-35" dirty="0">
                <a:solidFill>
                  <a:schemeClr val="accent3">
                    <a:lumMod val="20000"/>
                    <a:lumOff val="80000"/>
                  </a:schemeClr>
                </a:solidFill>
                <a:latin typeface="Arial"/>
                <a:cs typeface="Arial"/>
              </a:rPr>
              <a:t> </a:t>
            </a:r>
            <a:r>
              <a:rPr sz="1400" b="1" spc="-40" dirty="0">
                <a:solidFill>
                  <a:schemeClr val="accent3">
                    <a:lumMod val="20000"/>
                    <a:lumOff val="80000"/>
                  </a:schemeClr>
                </a:solidFill>
                <a:latin typeface="Arial"/>
                <a:cs typeface="Arial"/>
              </a:rPr>
              <a:t>Eng</a:t>
            </a:r>
            <a:r>
              <a:rPr lang="en-IN" sz="1400" b="1" spc="-40" dirty="0">
                <a:solidFill>
                  <a:schemeClr val="accent3">
                    <a:lumMod val="20000"/>
                    <a:lumOff val="80000"/>
                  </a:schemeClr>
                </a:solidFill>
                <a:latin typeface="Arial"/>
                <a:cs typeface="Arial"/>
              </a:rPr>
              <a:t>g and Management</a:t>
            </a:r>
            <a:r>
              <a:rPr sz="1400" b="1" spc="-40" dirty="0">
                <a:solidFill>
                  <a:srgbClr val="FF0000"/>
                </a:solidFill>
                <a:latin typeface="Arial"/>
                <a:cs typeface="Arial"/>
              </a:rPr>
              <a:t>.</a:t>
            </a:r>
            <a:endParaRPr sz="1400" dirty="0">
              <a:latin typeface="Arial"/>
              <a:cs typeface="Arial"/>
            </a:endParaRPr>
          </a:p>
        </p:txBody>
      </p:sp>
      <p:sp>
        <p:nvSpPr>
          <p:cNvPr id="19" name="object 19"/>
          <p:cNvSpPr txBox="1"/>
          <p:nvPr/>
        </p:nvSpPr>
        <p:spPr>
          <a:xfrm>
            <a:off x="429869" y="273253"/>
            <a:ext cx="2244090" cy="514350"/>
          </a:xfrm>
          <a:prstGeom prst="rect">
            <a:avLst/>
          </a:prstGeom>
        </p:spPr>
        <p:txBody>
          <a:bodyPr vert="horz" wrap="square" lIns="0" tIns="13335" rIns="0" bIns="0" rtlCol="0">
            <a:spAutoFit/>
          </a:bodyPr>
          <a:lstStyle/>
          <a:p>
            <a:pPr marL="12700">
              <a:lnSpc>
                <a:spcPct val="100000"/>
              </a:lnSpc>
              <a:spcBef>
                <a:spcPts val="105"/>
              </a:spcBef>
            </a:pPr>
            <a:r>
              <a:rPr sz="3200" b="1" spc="95" dirty="0">
                <a:solidFill>
                  <a:schemeClr val="tx1">
                    <a:lumMod val="95000"/>
                    <a:lumOff val="5000"/>
                  </a:schemeClr>
                </a:solidFill>
                <a:latin typeface="Trebuchet MS"/>
                <a:cs typeface="Trebuchet MS"/>
              </a:rPr>
              <a:t>Leadership</a:t>
            </a:r>
            <a:endParaRPr sz="3200" dirty="0">
              <a:solidFill>
                <a:schemeClr val="tx1">
                  <a:lumMod val="95000"/>
                  <a:lumOff val="5000"/>
                </a:schemeClr>
              </a:solidFill>
              <a:latin typeface="Trebuchet MS"/>
              <a:cs typeface="Trebuchet MS"/>
            </a:endParaRPr>
          </a:p>
        </p:txBody>
      </p:sp>
      <p:grpSp>
        <p:nvGrpSpPr>
          <p:cNvPr id="20" name="object 20"/>
          <p:cNvGrpSpPr/>
          <p:nvPr/>
        </p:nvGrpSpPr>
        <p:grpSpPr>
          <a:xfrm>
            <a:off x="3265932" y="3541763"/>
            <a:ext cx="2212975" cy="2174875"/>
            <a:chOff x="3265932" y="3541763"/>
            <a:chExt cx="2212975" cy="2174875"/>
          </a:xfrm>
        </p:grpSpPr>
        <p:sp>
          <p:nvSpPr>
            <p:cNvPr id="21" name="object 21"/>
            <p:cNvSpPr/>
            <p:nvPr/>
          </p:nvSpPr>
          <p:spPr>
            <a:xfrm>
              <a:off x="3499866" y="3984497"/>
              <a:ext cx="1926589" cy="1679575"/>
            </a:xfrm>
            <a:custGeom>
              <a:avLst/>
              <a:gdLst/>
              <a:ahLst/>
              <a:cxnLst/>
              <a:rect l="l" t="t" r="r" b="b"/>
              <a:pathLst>
                <a:path w="1926589" h="1679575">
                  <a:moveTo>
                    <a:pt x="1926336" y="0"/>
                  </a:moveTo>
                  <a:lnTo>
                    <a:pt x="292988" y="0"/>
                  </a:lnTo>
                  <a:lnTo>
                    <a:pt x="0" y="1679448"/>
                  </a:lnTo>
                  <a:lnTo>
                    <a:pt x="1633347" y="1679448"/>
                  </a:lnTo>
                  <a:lnTo>
                    <a:pt x="1926336" y="0"/>
                  </a:lnTo>
                  <a:close/>
                </a:path>
              </a:pathLst>
            </a:custGeom>
            <a:solidFill>
              <a:srgbClr val="5B9BD4"/>
            </a:solidFill>
          </p:spPr>
          <p:txBody>
            <a:bodyPr wrap="square" lIns="0" tIns="0" rIns="0" bIns="0" rtlCol="0"/>
            <a:lstStyle/>
            <a:p>
              <a:endParaRPr/>
            </a:p>
          </p:txBody>
        </p:sp>
        <p:sp>
          <p:nvSpPr>
            <p:cNvPr id="22" name="object 22"/>
            <p:cNvSpPr/>
            <p:nvPr/>
          </p:nvSpPr>
          <p:spPr>
            <a:xfrm>
              <a:off x="3499866" y="3984497"/>
              <a:ext cx="1926589" cy="1679575"/>
            </a:xfrm>
            <a:custGeom>
              <a:avLst/>
              <a:gdLst/>
              <a:ahLst/>
              <a:cxnLst/>
              <a:rect l="l" t="t" r="r" b="b"/>
              <a:pathLst>
                <a:path w="1926589" h="1679575">
                  <a:moveTo>
                    <a:pt x="0" y="1679448"/>
                  </a:moveTo>
                  <a:lnTo>
                    <a:pt x="292988" y="0"/>
                  </a:lnTo>
                  <a:lnTo>
                    <a:pt x="1926336" y="0"/>
                  </a:lnTo>
                  <a:lnTo>
                    <a:pt x="1633347" y="1679448"/>
                  </a:lnTo>
                  <a:lnTo>
                    <a:pt x="0" y="1679448"/>
                  </a:lnTo>
                  <a:close/>
                </a:path>
              </a:pathLst>
            </a:custGeom>
            <a:ln w="104774">
              <a:solidFill>
                <a:srgbClr val="5B9BD4"/>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3265932" y="3541763"/>
              <a:ext cx="1786127" cy="1053096"/>
            </a:xfrm>
            <a:prstGeom prst="rect">
              <a:avLst/>
            </a:prstGeom>
          </p:spPr>
        </p:pic>
        <p:sp>
          <p:nvSpPr>
            <p:cNvPr id="24" name="object 24"/>
            <p:cNvSpPr/>
            <p:nvPr/>
          </p:nvSpPr>
          <p:spPr>
            <a:xfrm>
              <a:off x="3319272" y="3557015"/>
              <a:ext cx="1684020" cy="951230"/>
            </a:xfrm>
            <a:custGeom>
              <a:avLst/>
              <a:gdLst/>
              <a:ahLst/>
              <a:cxnLst/>
              <a:rect l="l" t="t" r="r" b="b"/>
              <a:pathLst>
                <a:path w="1684020" h="951229">
                  <a:moveTo>
                    <a:pt x="0" y="0"/>
                  </a:moveTo>
                  <a:lnTo>
                    <a:pt x="0" y="950976"/>
                  </a:lnTo>
                  <a:lnTo>
                    <a:pt x="1660398" y="673608"/>
                  </a:lnTo>
                  <a:lnTo>
                    <a:pt x="1684019" y="295529"/>
                  </a:lnTo>
                  <a:lnTo>
                    <a:pt x="0" y="0"/>
                  </a:lnTo>
                  <a:close/>
                </a:path>
              </a:pathLst>
            </a:custGeom>
            <a:solidFill>
              <a:srgbClr val="2D75B6"/>
            </a:solidFill>
          </p:spPr>
          <p:txBody>
            <a:bodyPr wrap="square" lIns="0" tIns="0" rIns="0" bIns="0" rtlCol="0"/>
            <a:lstStyle/>
            <a:p>
              <a:endParaRPr/>
            </a:p>
          </p:txBody>
        </p:sp>
        <p:pic>
          <p:nvPicPr>
            <p:cNvPr id="25" name="object 25"/>
            <p:cNvPicPr/>
            <p:nvPr/>
          </p:nvPicPr>
          <p:blipFill>
            <a:blip r:embed="rId4" cstate="print"/>
            <a:stretch>
              <a:fillRect/>
            </a:stretch>
          </p:blipFill>
          <p:spPr>
            <a:xfrm>
              <a:off x="3432048" y="3707879"/>
              <a:ext cx="1709927" cy="588276"/>
            </a:xfrm>
            <a:prstGeom prst="rect">
              <a:avLst/>
            </a:prstGeom>
          </p:spPr>
        </p:pic>
        <p:sp>
          <p:nvSpPr>
            <p:cNvPr id="26" name="object 26"/>
            <p:cNvSpPr/>
            <p:nvPr/>
          </p:nvSpPr>
          <p:spPr>
            <a:xfrm>
              <a:off x="3499866" y="3813809"/>
              <a:ext cx="1503045" cy="381000"/>
            </a:xfrm>
            <a:custGeom>
              <a:avLst/>
              <a:gdLst/>
              <a:ahLst/>
              <a:cxnLst/>
              <a:rect l="l" t="t" r="r" b="b"/>
              <a:pathLst>
                <a:path w="1503045" h="381000">
                  <a:moveTo>
                    <a:pt x="1502664" y="0"/>
                  </a:moveTo>
                  <a:lnTo>
                    <a:pt x="66421" y="0"/>
                  </a:lnTo>
                  <a:lnTo>
                    <a:pt x="0" y="381000"/>
                  </a:lnTo>
                  <a:lnTo>
                    <a:pt x="1436243" y="381000"/>
                  </a:lnTo>
                  <a:lnTo>
                    <a:pt x="1502664" y="0"/>
                  </a:lnTo>
                  <a:close/>
                </a:path>
              </a:pathLst>
            </a:custGeom>
            <a:solidFill>
              <a:srgbClr val="F1F1F1"/>
            </a:solidFill>
          </p:spPr>
          <p:txBody>
            <a:bodyPr wrap="square" lIns="0" tIns="0" rIns="0" bIns="0" rtlCol="0"/>
            <a:lstStyle/>
            <a:p>
              <a:endParaRPr/>
            </a:p>
          </p:txBody>
        </p:sp>
        <p:sp>
          <p:nvSpPr>
            <p:cNvPr id="27" name="object 27"/>
            <p:cNvSpPr/>
            <p:nvPr/>
          </p:nvSpPr>
          <p:spPr>
            <a:xfrm>
              <a:off x="3499866" y="3813809"/>
              <a:ext cx="1503045" cy="381000"/>
            </a:xfrm>
            <a:custGeom>
              <a:avLst/>
              <a:gdLst/>
              <a:ahLst/>
              <a:cxnLst/>
              <a:rect l="l" t="t" r="r" b="b"/>
              <a:pathLst>
                <a:path w="1503045" h="381000">
                  <a:moveTo>
                    <a:pt x="0" y="381000"/>
                  </a:moveTo>
                  <a:lnTo>
                    <a:pt x="66421" y="0"/>
                  </a:lnTo>
                  <a:lnTo>
                    <a:pt x="1502664" y="0"/>
                  </a:lnTo>
                  <a:lnTo>
                    <a:pt x="1436243" y="381000"/>
                  </a:lnTo>
                  <a:lnTo>
                    <a:pt x="0" y="381000"/>
                  </a:lnTo>
                  <a:close/>
                </a:path>
              </a:pathLst>
            </a:custGeom>
            <a:ln w="104775">
              <a:solidFill>
                <a:srgbClr val="F1F1F1"/>
              </a:solidFill>
            </a:ln>
          </p:spPr>
          <p:txBody>
            <a:bodyPr wrap="square" lIns="0" tIns="0" rIns="0" bIns="0" rtlCol="0"/>
            <a:lstStyle/>
            <a:p>
              <a:endParaRPr/>
            </a:p>
          </p:txBody>
        </p:sp>
      </p:grpSp>
      <p:sp>
        <p:nvSpPr>
          <p:cNvPr id="28" name="object 28"/>
          <p:cNvSpPr txBox="1"/>
          <p:nvPr/>
        </p:nvSpPr>
        <p:spPr>
          <a:xfrm>
            <a:off x="3673099" y="4365104"/>
            <a:ext cx="1702821" cy="1227900"/>
          </a:xfrm>
          <a:prstGeom prst="rect">
            <a:avLst/>
          </a:prstGeom>
          <a:noFill/>
        </p:spPr>
        <p:txBody>
          <a:bodyPr vert="horz" wrap="square" lIns="0" tIns="88265" rIns="0" bIns="0" rtlCol="0">
            <a:spAutoFit/>
          </a:bodyPr>
          <a:lstStyle/>
          <a:p>
            <a:pPr marL="184785" indent="-172720">
              <a:lnSpc>
                <a:spcPct val="100000"/>
              </a:lnSpc>
              <a:spcBef>
                <a:spcPts val="695"/>
              </a:spcBef>
              <a:buFont typeface="Arial MT"/>
              <a:buChar char="•"/>
              <a:tabLst>
                <a:tab pos="185420" algn="l"/>
              </a:tabLst>
            </a:pPr>
            <a:r>
              <a:rPr sz="1600" b="1" spc="-5" dirty="0">
                <a:solidFill>
                  <a:schemeClr val="tx1">
                    <a:lumMod val="95000"/>
                    <a:lumOff val="5000"/>
                  </a:schemeClr>
                </a:solidFill>
                <a:latin typeface="Calibri"/>
                <a:cs typeface="Calibri"/>
              </a:rPr>
              <a:t>Produced</a:t>
            </a:r>
            <a:r>
              <a:rPr sz="1600" b="1" spc="-35" dirty="0">
                <a:solidFill>
                  <a:schemeClr val="tx1">
                    <a:lumMod val="95000"/>
                    <a:lumOff val="5000"/>
                  </a:schemeClr>
                </a:solidFill>
                <a:latin typeface="Calibri"/>
                <a:cs typeface="Calibri"/>
              </a:rPr>
              <a:t> </a:t>
            </a:r>
            <a:r>
              <a:rPr sz="1600" b="1" spc="-5" dirty="0">
                <a:solidFill>
                  <a:schemeClr val="tx1">
                    <a:lumMod val="95000"/>
                    <a:lumOff val="5000"/>
                  </a:schemeClr>
                </a:solidFill>
                <a:latin typeface="Calibri"/>
                <a:cs typeface="Calibri"/>
              </a:rPr>
              <a:t>PhDs</a:t>
            </a:r>
            <a:endParaRPr sz="1600" dirty="0">
              <a:solidFill>
                <a:schemeClr val="tx1">
                  <a:lumMod val="95000"/>
                  <a:lumOff val="5000"/>
                </a:schemeClr>
              </a:solidFill>
              <a:latin typeface="Calibri"/>
              <a:cs typeface="Calibri"/>
            </a:endParaRPr>
          </a:p>
          <a:p>
            <a:pPr marL="184785" indent="-172720">
              <a:lnSpc>
                <a:spcPct val="100000"/>
              </a:lnSpc>
              <a:spcBef>
                <a:spcPts val="600"/>
              </a:spcBef>
              <a:buFont typeface="Arial MT"/>
              <a:buChar char="•"/>
              <a:tabLst>
                <a:tab pos="185420" algn="l"/>
              </a:tabLst>
            </a:pPr>
            <a:r>
              <a:rPr sz="1600" b="1" dirty="0">
                <a:solidFill>
                  <a:schemeClr val="tx1">
                    <a:lumMod val="95000"/>
                    <a:lumOff val="5000"/>
                  </a:schemeClr>
                </a:solidFill>
                <a:latin typeface="Calibri"/>
                <a:cs typeface="Calibri"/>
              </a:rPr>
              <a:t>Published</a:t>
            </a:r>
            <a:r>
              <a:rPr sz="1600" b="1" spc="-40" dirty="0">
                <a:solidFill>
                  <a:schemeClr val="tx1">
                    <a:lumMod val="95000"/>
                    <a:lumOff val="5000"/>
                  </a:schemeClr>
                </a:solidFill>
                <a:latin typeface="Calibri"/>
                <a:cs typeface="Calibri"/>
              </a:rPr>
              <a:t> </a:t>
            </a:r>
            <a:r>
              <a:rPr lang="en-IN" sz="1600" b="1" spc="-40" dirty="0">
                <a:solidFill>
                  <a:schemeClr val="tx1">
                    <a:lumMod val="95000"/>
                    <a:lumOff val="5000"/>
                  </a:schemeClr>
                </a:solidFill>
                <a:latin typeface="Calibri"/>
                <a:cs typeface="Calibri"/>
              </a:rPr>
              <a:t> 25 </a:t>
            </a:r>
            <a:endParaRPr sz="1600" dirty="0">
              <a:solidFill>
                <a:schemeClr val="tx1">
                  <a:lumMod val="95000"/>
                  <a:lumOff val="5000"/>
                </a:schemeClr>
              </a:solidFill>
              <a:latin typeface="Calibri"/>
              <a:cs typeface="Calibri"/>
            </a:endParaRPr>
          </a:p>
          <a:p>
            <a:pPr marL="184785" indent="-172720">
              <a:lnSpc>
                <a:spcPct val="100000"/>
              </a:lnSpc>
              <a:spcBef>
                <a:spcPts val="600"/>
              </a:spcBef>
              <a:buFont typeface="Arial MT"/>
              <a:buChar char="•"/>
              <a:tabLst>
                <a:tab pos="185420" algn="l"/>
              </a:tabLst>
            </a:pPr>
            <a:r>
              <a:rPr sz="1600" b="1" dirty="0">
                <a:solidFill>
                  <a:schemeClr val="tx1">
                    <a:lumMod val="95000"/>
                    <a:lumOff val="5000"/>
                  </a:schemeClr>
                </a:solidFill>
                <a:latin typeface="Calibri"/>
                <a:cs typeface="Calibri"/>
              </a:rPr>
              <a:t>Guiding</a:t>
            </a:r>
            <a:r>
              <a:rPr sz="1600" b="1" spc="-30" dirty="0">
                <a:solidFill>
                  <a:schemeClr val="tx1">
                    <a:lumMod val="95000"/>
                    <a:lumOff val="5000"/>
                  </a:schemeClr>
                </a:solidFill>
                <a:latin typeface="Calibri"/>
                <a:cs typeface="Calibri"/>
              </a:rPr>
              <a:t> </a:t>
            </a:r>
            <a:r>
              <a:rPr lang="en-IN" sz="1600" b="1" dirty="0">
                <a:solidFill>
                  <a:schemeClr val="tx1">
                    <a:lumMod val="95000"/>
                    <a:lumOff val="5000"/>
                  </a:schemeClr>
                </a:solidFill>
                <a:latin typeface="Calibri"/>
                <a:cs typeface="Calibri"/>
              </a:rPr>
              <a:t>3 </a:t>
            </a:r>
            <a:r>
              <a:rPr sz="1600" b="1" spc="-5" dirty="0">
                <a:solidFill>
                  <a:schemeClr val="tx1">
                    <a:lumMod val="95000"/>
                    <a:lumOff val="5000"/>
                  </a:schemeClr>
                </a:solidFill>
                <a:latin typeface="Calibri"/>
                <a:cs typeface="Calibri"/>
              </a:rPr>
              <a:t>Scholars</a:t>
            </a:r>
            <a:endParaRPr sz="1600" dirty="0">
              <a:solidFill>
                <a:schemeClr val="tx1">
                  <a:lumMod val="95000"/>
                  <a:lumOff val="5000"/>
                </a:schemeClr>
              </a:solidFill>
              <a:latin typeface="Calibri"/>
              <a:cs typeface="Calibri"/>
            </a:endParaRPr>
          </a:p>
        </p:txBody>
      </p:sp>
      <p:sp>
        <p:nvSpPr>
          <p:cNvPr id="29" name="object 29"/>
          <p:cNvSpPr txBox="1"/>
          <p:nvPr/>
        </p:nvSpPr>
        <p:spPr>
          <a:xfrm>
            <a:off x="3866134" y="3804666"/>
            <a:ext cx="895985" cy="391160"/>
          </a:xfrm>
          <a:prstGeom prst="rect">
            <a:avLst/>
          </a:prstGeom>
        </p:spPr>
        <p:txBody>
          <a:bodyPr vert="horz" wrap="square" lIns="0" tIns="12700" rIns="0" bIns="0" rtlCol="0">
            <a:spAutoFit/>
          </a:bodyPr>
          <a:lstStyle/>
          <a:p>
            <a:pPr marL="12700" marR="5080" indent="149225">
              <a:lnSpc>
                <a:spcPct val="100000"/>
              </a:lnSpc>
              <a:spcBef>
                <a:spcPts val="100"/>
              </a:spcBef>
            </a:pPr>
            <a:r>
              <a:rPr sz="1200" b="1" spc="-10" dirty="0">
                <a:solidFill>
                  <a:srgbClr val="000099"/>
                </a:solidFill>
                <a:latin typeface="Calibri"/>
                <a:cs typeface="Calibri"/>
              </a:rPr>
              <a:t>Research </a:t>
            </a:r>
            <a:r>
              <a:rPr sz="1200" b="1" spc="-5" dirty="0">
                <a:solidFill>
                  <a:srgbClr val="000099"/>
                </a:solidFill>
                <a:latin typeface="Calibri"/>
                <a:cs typeface="Calibri"/>
              </a:rPr>
              <a:t> C</a:t>
            </a:r>
            <a:r>
              <a:rPr sz="1200" b="1" dirty="0">
                <a:solidFill>
                  <a:srgbClr val="000099"/>
                </a:solidFill>
                <a:latin typeface="Calibri"/>
                <a:cs typeface="Calibri"/>
              </a:rPr>
              <a:t>o</a:t>
            </a:r>
            <a:r>
              <a:rPr sz="1200" b="1" spc="-10" dirty="0">
                <a:solidFill>
                  <a:srgbClr val="000099"/>
                </a:solidFill>
                <a:latin typeface="Calibri"/>
                <a:cs typeface="Calibri"/>
              </a:rPr>
              <a:t>n</a:t>
            </a:r>
            <a:r>
              <a:rPr sz="1200" b="1" dirty="0">
                <a:solidFill>
                  <a:srgbClr val="000099"/>
                </a:solidFill>
                <a:latin typeface="Calibri"/>
                <a:cs typeface="Calibri"/>
              </a:rPr>
              <a:t>t</a:t>
            </a:r>
            <a:r>
              <a:rPr sz="1200" b="1" spc="5" dirty="0">
                <a:solidFill>
                  <a:srgbClr val="000099"/>
                </a:solidFill>
                <a:latin typeface="Calibri"/>
                <a:cs typeface="Calibri"/>
              </a:rPr>
              <a:t>r</a:t>
            </a:r>
            <a:r>
              <a:rPr sz="1200" b="1" dirty="0">
                <a:solidFill>
                  <a:srgbClr val="000099"/>
                </a:solidFill>
                <a:latin typeface="Calibri"/>
                <a:cs typeface="Calibri"/>
              </a:rPr>
              <a:t>ibut</a:t>
            </a:r>
            <a:r>
              <a:rPr sz="1200" b="1" spc="5" dirty="0">
                <a:solidFill>
                  <a:srgbClr val="000099"/>
                </a:solidFill>
                <a:latin typeface="Calibri"/>
                <a:cs typeface="Calibri"/>
              </a:rPr>
              <a:t>i</a:t>
            </a:r>
            <a:r>
              <a:rPr sz="1200" b="1" dirty="0">
                <a:solidFill>
                  <a:srgbClr val="000099"/>
                </a:solidFill>
                <a:latin typeface="Calibri"/>
                <a:cs typeface="Calibri"/>
              </a:rPr>
              <a:t>o</a:t>
            </a:r>
            <a:r>
              <a:rPr sz="1200" b="1" spc="5" dirty="0">
                <a:solidFill>
                  <a:srgbClr val="000099"/>
                </a:solidFill>
                <a:latin typeface="Calibri"/>
                <a:cs typeface="Calibri"/>
              </a:rPr>
              <a:t>n</a:t>
            </a:r>
            <a:r>
              <a:rPr sz="1200" b="1" dirty="0">
                <a:solidFill>
                  <a:srgbClr val="000099"/>
                </a:solidFill>
                <a:latin typeface="Calibri"/>
                <a:cs typeface="Calibri"/>
              </a:rPr>
              <a:t>s</a:t>
            </a:r>
            <a:endParaRPr sz="1200">
              <a:latin typeface="Calibri"/>
              <a:cs typeface="Calibri"/>
            </a:endParaRPr>
          </a:p>
        </p:txBody>
      </p:sp>
      <p:grpSp>
        <p:nvGrpSpPr>
          <p:cNvPr id="30" name="object 30"/>
          <p:cNvGrpSpPr/>
          <p:nvPr/>
        </p:nvGrpSpPr>
        <p:grpSpPr>
          <a:xfrm>
            <a:off x="5447271" y="3541763"/>
            <a:ext cx="2216150" cy="2190115"/>
            <a:chOff x="5448300" y="3541763"/>
            <a:chExt cx="2216150" cy="2190115"/>
          </a:xfrm>
        </p:grpSpPr>
        <p:sp>
          <p:nvSpPr>
            <p:cNvPr id="31" name="object 31"/>
            <p:cNvSpPr/>
            <p:nvPr/>
          </p:nvSpPr>
          <p:spPr>
            <a:xfrm>
              <a:off x="5682234" y="3984497"/>
              <a:ext cx="1929764" cy="1694814"/>
            </a:xfrm>
            <a:custGeom>
              <a:avLst/>
              <a:gdLst/>
              <a:ahLst/>
              <a:cxnLst/>
              <a:rect l="l" t="t" r="r" b="b"/>
              <a:pathLst>
                <a:path w="1929765" h="1694814">
                  <a:moveTo>
                    <a:pt x="1929384" y="0"/>
                  </a:moveTo>
                  <a:lnTo>
                    <a:pt x="295655" y="0"/>
                  </a:lnTo>
                  <a:lnTo>
                    <a:pt x="0" y="1694688"/>
                  </a:lnTo>
                  <a:lnTo>
                    <a:pt x="1633727" y="1694688"/>
                  </a:lnTo>
                  <a:lnTo>
                    <a:pt x="1929384" y="0"/>
                  </a:lnTo>
                  <a:close/>
                </a:path>
              </a:pathLst>
            </a:custGeom>
            <a:solidFill>
              <a:srgbClr val="EC7C30"/>
            </a:solidFill>
          </p:spPr>
          <p:txBody>
            <a:bodyPr wrap="square" lIns="0" tIns="0" rIns="0" bIns="0" rtlCol="0"/>
            <a:lstStyle/>
            <a:p>
              <a:endParaRPr/>
            </a:p>
          </p:txBody>
        </p:sp>
        <p:sp>
          <p:nvSpPr>
            <p:cNvPr id="32" name="object 32"/>
            <p:cNvSpPr/>
            <p:nvPr/>
          </p:nvSpPr>
          <p:spPr>
            <a:xfrm>
              <a:off x="5682234" y="3984497"/>
              <a:ext cx="1929764" cy="1694814"/>
            </a:xfrm>
            <a:custGeom>
              <a:avLst/>
              <a:gdLst/>
              <a:ahLst/>
              <a:cxnLst/>
              <a:rect l="l" t="t" r="r" b="b"/>
              <a:pathLst>
                <a:path w="1929765" h="1694814">
                  <a:moveTo>
                    <a:pt x="0" y="1694688"/>
                  </a:moveTo>
                  <a:lnTo>
                    <a:pt x="295655" y="0"/>
                  </a:lnTo>
                  <a:lnTo>
                    <a:pt x="1929384" y="0"/>
                  </a:lnTo>
                  <a:lnTo>
                    <a:pt x="1633727" y="1694688"/>
                  </a:lnTo>
                  <a:lnTo>
                    <a:pt x="0" y="1694688"/>
                  </a:lnTo>
                  <a:close/>
                </a:path>
              </a:pathLst>
            </a:custGeom>
            <a:ln w="104775">
              <a:solidFill>
                <a:srgbClr val="EC7C30"/>
              </a:solidFill>
            </a:ln>
          </p:spPr>
          <p:txBody>
            <a:bodyPr wrap="square" lIns="0" tIns="0" rIns="0" bIns="0" rtlCol="0"/>
            <a:lstStyle/>
            <a:p>
              <a:endParaRPr/>
            </a:p>
          </p:txBody>
        </p:sp>
        <p:pic>
          <p:nvPicPr>
            <p:cNvPr id="33" name="object 33"/>
            <p:cNvPicPr/>
            <p:nvPr/>
          </p:nvPicPr>
          <p:blipFill>
            <a:blip r:embed="rId5" cstate="print"/>
            <a:stretch>
              <a:fillRect/>
            </a:stretch>
          </p:blipFill>
          <p:spPr>
            <a:xfrm>
              <a:off x="5448300" y="3541763"/>
              <a:ext cx="1789176" cy="1053096"/>
            </a:xfrm>
            <a:prstGeom prst="rect">
              <a:avLst/>
            </a:prstGeom>
          </p:spPr>
        </p:pic>
        <p:sp>
          <p:nvSpPr>
            <p:cNvPr id="34" name="object 34"/>
            <p:cNvSpPr/>
            <p:nvPr/>
          </p:nvSpPr>
          <p:spPr>
            <a:xfrm>
              <a:off x="5501639" y="3557015"/>
              <a:ext cx="1687195" cy="951230"/>
            </a:xfrm>
            <a:custGeom>
              <a:avLst/>
              <a:gdLst/>
              <a:ahLst/>
              <a:cxnLst/>
              <a:rect l="l" t="t" r="r" b="b"/>
              <a:pathLst>
                <a:path w="1687195" h="951229">
                  <a:moveTo>
                    <a:pt x="0" y="0"/>
                  </a:moveTo>
                  <a:lnTo>
                    <a:pt x="0" y="950976"/>
                  </a:lnTo>
                  <a:lnTo>
                    <a:pt x="1663445" y="673608"/>
                  </a:lnTo>
                  <a:lnTo>
                    <a:pt x="1687067" y="295529"/>
                  </a:lnTo>
                  <a:lnTo>
                    <a:pt x="0" y="0"/>
                  </a:lnTo>
                  <a:close/>
                </a:path>
              </a:pathLst>
            </a:custGeom>
            <a:solidFill>
              <a:srgbClr val="C55A11"/>
            </a:solidFill>
          </p:spPr>
          <p:txBody>
            <a:bodyPr wrap="square" lIns="0" tIns="0" rIns="0" bIns="0" rtlCol="0"/>
            <a:lstStyle/>
            <a:p>
              <a:endParaRPr/>
            </a:p>
          </p:txBody>
        </p:sp>
        <p:pic>
          <p:nvPicPr>
            <p:cNvPr id="35" name="object 35"/>
            <p:cNvPicPr/>
            <p:nvPr/>
          </p:nvPicPr>
          <p:blipFill>
            <a:blip r:embed="rId6" cstate="print"/>
            <a:stretch>
              <a:fillRect/>
            </a:stretch>
          </p:blipFill>
          <p:spPr>
            <a:xfrm>
              <a:off x="5614415" y="3707879"/>
              <a:ext cx="1711451" cy="588276"/>
            </a:xfrm>
            <a:prstGeom prst="rect">
              <a:avLst/>
            </a:prstGeom>
          </p:spPr>
        </p:pic>
        <p:sp>
          <p:nvSpPr>
            <p:cNvPr id="36" name="object 36"/>
            <p:cNvSpPr/>
            <p:nvPr/>
          </p:nvSpPr>
          <p:spPr>
            <a:xfrm>
              <a:off x="5682234" y="3813809"/>
              <a:ext cx="1504315" cy="381000"/>
            </a:xfrm>
            <a:custGeom>
              <a:avLst/>
              <a:gdLst/>
              <a:ahLst/>
              <a:cxnLst/>
              <a:rect l="l" t="t" r="r" b="b"/>
              <a:pathLst>
                <a:path w="1504315" h="381000">
                  <a:moveTo>
                    <a:pt x="1504188" y="0"/>
                  </a:moveTo>
                  <a:lnTo>
                    <a:pt x="66420" y="0"/>
                  </a:lnTo>
                  <a:lnTo>
                    <a:pt x="0" y="381000"/>
                  </a:lnTo>
                  <a:lnTo>
                    <a:pt x="1437766" y="381000"/>
                  </a:lnTo>
                  <a:lnTo>
                    <a:pt x="1504188" y="0"/>
                  </a:lnTo>
                  <a:close/>
                </a:path>
              </a:pathLst>
            </a:custGeom>
            <a:solidFill>
              <a:srgbClr val="F1F1F1"/>
            </a:solidFill>
          </p:spPr>
          <p:txBody>
            <a:bodyPr wrap="square" lIns="0" tIns="0" rIns="0" bIns="0" rtlCol="0"/>
            <a:lstStyle/>
            <a:p>
              <a:endParaRPr/>
            </a:p>
          </p:txBody>
        </p:sp>
        <p:sp>
          <p:nvSpPr>
            <p:cNvPr id="37" name="object 37"/>
            <p:cNvSpPr/>
            <p:nvPr/>
          </p:nvSpPr>
          <p:spPr>
            <a:xfrm>
              <a:off x="5682234" y="3813809"/>
              <a:ext cx="1504315" cy="381000"/>
            </a:xfrm>
            <a:custGeom>
              <a:avLst/>
              <a:gdLst/>
              <a:ahLst/>
              <a:cxnLst/>
              <a:rect l="l" t="t" r="r" b="b"/>
              <a:pathLst>
                <a:path w="1504315" h="381000">
                  <a:moveTo>
                    <a:pt x="0" y="381000"/>
                  </a:moveTo>
                  <a:lnTo>
                    <a:pt x="66420" y="0"/>
                  </a:lnTo>
                  <a:lnTo>
                    <a:pt x="1504188" y="0"/>
                  </a:lnTo>
                  <a:lnTo>
                    <a:pt x="1437766" y="381000"/>
                  </a:lnTo>
                  <a:lnTo>
                    <a:pt x="0" y="381000"/>
                  </a:lnTo>
                  <a:close/>
                </a:path>
              </a:pathLst>
            </a:custGeom>
            <a:ln w="104775">
              <a:solidFill>
                <a:srgbClr val="F1F1F1"/>
              </a:solidFill>
            </a:ln>
          </p:spPr>
          <p:txBody>
            <a:bodyPr wrap="square" lIns="0" tIns="0" rIns="0" bIns="0" rtlCol="0"/>
            <a:lstStyle/>
            <a:p>
              <a:endParaRPr/>
            </a:p>
          </p:txBody>
        </p:sp>
      </p:grpSp>
      <p:sp>
        <p:nvSpPr>
          <p:cNvPr id="38" name="object 38"/>
          <p:cNvSpPr txBox="1"/>
          <p:nvPr/>
        </p:nvSpPr>
        <p:spPr>
          <a:xfrm>
            <a:off x="5846189" y="4321226"/>
            <a:ext cx="1491235" cy="1144544"/>
          </a:xfrm>
          <a:prstGeom prst="rect">
            <a:avLst/>
          </a:prstGeom>
        </p:spPr>
        <p:txBody>
          <a:bodyPr vert="horz" wrap="square" lIns="0" tIns="13335" rIns="0" bIns="0" rtlCol="0">
            <a:spAutoFit/>
          </a:bodyPr>
          <a:lstStyle/>
          <a:p>
            <a:pPr marL="184785" indent="-172720">
              <a:lnSpc>
                <a:spcPct val="100000"/>
              </a:lnSpc>
              <a:spcBef>
                <a:spcPts val="105"/>
              </a:spcBef>
              <a:buFont typeface="Arial MT"/>
              <a:buChar char="•"/>
              <a:tabLst>
                <a:tab pos="185420" algn="l"/>
              </a:tabLst>
            </a:pPr>
            <a:r>
              <a:rPr sz="1050" b="1" dirty="0">
                <a:solidFill>
                  <a:srgbClr val="FFFFFF"/>
                </a:solidFill>
                <a:latin typeface="Calibri"/>
                <a:cs typeface="Calibri"/>
              </a:rPr>
              <a:t>Organized</a:t>
            </a:r>
            <a:endParaRPr sz="1050" dirty="0">
              <a:latin typeface="Calibri"/>
              <a:cs typeface="Calibri"/>
            </a:endParaRPr>
          </a:p>
          <a:p>
            <a:pPr marL="375285" marR="5080" lvl="1" indent="-172720">
              <a:lnSpc>
                <a:spcPct val="100000"/>
              </a:lnSpc>
              <a:buFont typeface="Arial MT"/>
              <a:buChar char="•"/>
              <a:tabLst>
                <a:tab pos="375920" algn="l"/>
              </a:tabLst>
            </a:pPr>
            <a:r>
              <a:rPr lang="en-IN" sz="1050" b="1" spc="-45" dirty="0">
                <a:solidFill>
                  <a:srgbClr val="FFFF00"/>
                </a:solidFill>
                <a:latin typeface="Calibri"/>
                <a:cs typeface="Calibri"/>
              </a:rPr>
              <a:t>3 </a:t>
            </a:r>
            <a:r>
              <a:rPr sz="1050" b="1" spc="-45" dirty="0">
                <a:solidFill>
                  <a:srgbClr val="FFFF00"/>
                </a:solidFill>
                <a:latin typeface="Calibri"/>
                <a:cs typeface="Calibri"/>
              </a:rPr>
              <a:t> </a:t>
            </a:r>
            <a:r>
              <a:rPr sz="1050" b="1" spc="-5" dirty="0">
                <a:solidFill>
                  <a:srgbClr val="FFFF00"/>
                </a:solidFill>
                <a:latin typeface="Calibri"/>
                <a:cs typeface="Calibri"/>
              </a:rPr>
              <a:t>International </a:t>
            </a:r>
            <a:r>
              <a:rPr sz="1050" b="1" spc="-220" dirty="0">
                <a:solidFill>
                  <a:srgbClr val="FFFF00"/>
                </a:solidFill>
                <a:latin typeface="Calibri"/>
                <a:cs typeface="Calibri"/>
              </a:rPr>
              <a:t> </a:t>
            </a:r>
            <a:r>
              <a:rPr sz="1050" b="1" dirty="0">
                <a:solidFill>
                  <a:srgbClr val="FFFF00"/>
                </a:solidFill>
                <a:latin typeface="Calibri"/>
                <a:cs typeface="Calibri"/>
              </a:rPr>
              <a:t>Conferences</a:t>
            </a:r>
            <a:endParaRPr sz="1050" dirty="0">
              <a:latin typeface="Calibri"/>
              <a:cs typeface="Calibri"/>
            </a:endParaRPr>
          </a:p>
          <a:p>
            <a:pPr marL="193675" indent="-181610">
              <a:lnSpc>
                <a:spcPct val="100000"/>
              </a:lnSpc>
              <a:buFont typeface="Arial MT"/>
              <a:buChar char="•"/>
              <a:tabLst>
                <a:tab pos="193675" algn="l"/>
                <a:tab pos="194310" algn="l"/>
              </a:tabLst>
            </a:pPr>
            <a:r>
              <a:rPr sz="1050" b="1" spc="-5" dirty="0">
                <a:solidFill>
                  <a:srgbClr val="FFFFFF"/>
                </a:solidFill>
                <a:latin typeface="Calibri"/>
                <a:cs typeface="Calibri"/>
              </a:rPr>
              <a:t>Attended</a:t>
            </a:r>
            <a:endParaRPr sz="1050" dirty="0">
              <a:latin typeface="Calibri"/>
              <a:cs typeface="Calibri"/>
            </a:endParaRPr>
          </a:p>
          <a:p>
            <a:pPr marL="375285" lvl="1" indent="-182245">
              <a:lnSpc>
                <a:spcPct val="100000"/>
              </a:lnSpc>
              <a:buFont typeface="Arial MT"/>
              <a:buChar char="•"/>
              <a:tabLst>
                <a:tab pos="375285" algn="l"/>
                <a:tab pos="375920" algn="l"/>
              </a:tabLst>
            </a:pPr>
            <a:r>
              <a:rPr lang="en-IN" sz="1050" b="1" spc="-45" dirty="0">
                <a:solidFill>
                  <a:srgbClr val="FFFF00"/>
                </a:solidFill>
                <a:latin typeface="Calibri"/>
                <a:cs typeface="Calibri"/>
              </a:rPr>
              <a:t>5 </a:t>
            </a:r>
            <a:r>
              <a:rPr sz="1050" b="1" spc="-45" dirty="0">
                <a:solidFill>
                  <a:srgbClr val="FFFF00"/>
                </a:solidFill>
                <a:latin typeface="Calibri"/>
                <a:cs typeface="Calibri"/>
              </a:rPr>
              <a:t> </a:t>
            </a:r>
            <a:r>
              <a:rPr sz="1050" b="1" spc="-5" dirty="0">
                <a:solidFill>
                  <a:srgbClr val="FFFF00"/>
                </a:solidFill>
                <a:latin typeface="Calibri"/>
                <a:cs typeface="Calibri"/>
              </a:rPr>
              <a:t>FDPs</a:t>
            </a:r>
            <a:endParaRPr sz="1050" dirty="0">
              <a:latin typeface="Calibri"/>
              <a:cs typeface="Calibri"/>
            </a:endParaRPr>
          </a:p>
          <a:p>
            <a:pPr marL="375285" lvl="1" indent="-182245">
              <a:lnSpc>
                <a:spcPct val="100000"/>
              </a:lnSpc>
              <a:buFont typeface="Arial MT"/>
              <a:buChar char="•"/>
              <a:tabLst>
                <a:tab pos="375285" algn="l"/>
                <a:tab pos="375920" algn="l"/>
              </a:tabLst>
            </a:pPr>
            <a:r>
              <a:rPr lang="en-IN" sz="1050" b="1" spc="-45" dirty="0">
                <a:solidFill>
                  <a:srgbClr val="FFFF00"/>
                </a:solidFill>
                <a:latin typeface="Calibri"/>
                <a:cs typeface="Calibri"/>
              </a:rPr>
              <a:t>25 </a:t>
            </a:r>
            <a:r>
              <a:rPr sz="1050" b="1" spc="-45" dirty="0">
                <a:solidFill>
                  <a:srgbClr val="FFFF00"/>
                </a:solidFill>
                <a:latin typeface="Calibri"/>
                <a:cs typeface="Calibri"/>
              </a:rPr>
              <a:t> </a:t>
            </a:r>
            <a:r>
              <a:rPr sz="1050" b="1" dirty="0">
                <a:solidFill>
                  <a:srgbClr val="FFFF00"/>
                </a:solidFill>
                <a:latin typeface="Calibri"/>
                <a:cs typeface="Calibri"/>
              </a:rPr>
              <a:t>Conf</a:t>
            </a:r>
            <a:endParaRPr sz="1050" dirty="0">
              <a:latin typeface="Calibri"/>
              <a:cs typeface="Calibri"/>
            </a:endParaRPr>
          </a:p>
          <a:p>
            <a:pPr marL="193675" indent="-181610">
              <a:lnSpc>
                <a:spcPct val="100000"/>
              </a:lnSpc>
              <a:buFont typeface="Arial MT"/>
              <a:buChar char="•"/>
              <a:tabLst>
                <a:tab pos="193675" algn="l"/>
                <a:tab pos="194310" algn="l"/>
              </a:tabLst>
            </a:pPr>
            <a:r>
              <a:rPr lang="en-IN" sz="1050" b="1" dirty="0">
                <a:solidFill>
                  <a:srgbClr val="FFFFFF"/>
                </a:solidFill>
                <a:latin typeface="Calibri"/>
                <a:cs typeface="Calibri"/>
              </a:rPr>
              <a:t>15 </a:t>
            </a:r>
            <a:r>
              <a:rPr sz="1050" b="1" dirty="0">
                <a:solidFill>
                  <a:srgbClr val="FFFFFF"/>
                </a:solidFill>
                <a:latin typeface="Calibri"/>
                <a:cs typeface="Calibri"/>
              </a:rPr>
              <a:t>+</a:t>
            </a:r>
            <a:r>
              <a:rPr lang="en-IN" sz="1050" b="1" dirty="0">
                <a:solidFill>
                  <a:srgbClr val="FFFFFF"/>
                </a:solidFill>
                <a:latin typeface="Calibri"/>
                <a:cs typeface="Calibri"/>
              </a:rPr>
              <a:t> </a:t>
            </a:r>
            <a:r>
              <a:rPr sz="1050" b="1" spc="-35" dirty="0">
                <a:solidFill>
                  <a:srgbClr val="FFFFFF"/>
                </a:solidFill>
                <a:latin typeface="Calibri"/>
                <a:cs typeface="Calibri"/>
              </a:rPr>
              <a:t> </a:t>
            </a:r>
            <a:r>
              <a:rPr sz="1050" b="1" dirty="0">
                <a:solidFill>
                  <a:srgbClr val="FFFFFF"/>
                </a:solidFill>
                <a:latin typeface="Calibri"/>
                <a:cs typeface="Calibri"/>
              </a:rPr>
              <a:t>Tech</a:t>
            </a:r>
            <a:r>
              <a:rPr sz="1050" b="1" spc="-35" dirty="0">
                <a:solidFill>
                  <a:srgbClr val="FFFFFF"/>
                </a:solidFill>
                <a:latin typeface="Calibri"/>
                <a:cs typeface="Calibri"/>
              </a:rPr>
              <a:t> </a:t>
            </a:r>
            <a:r>
              <a:rPr sz="1050" b="1" dirty="0">
                <a:solidFill>
                  <a:srgbClr val="FFFFFF"/>
                </a:solidFill>
                <a:latin typeface="Calibri"/>
                <a:cs typeface="Calibri"/>
              </a:rPr>
              <a:t>Talks</a:t>
            </a:r>
            <a:endParaRPr sz="1050" dirty="0">
              <a:latin typeface="Calibri"/>
              <a:cs typeface="Calibri"/>
            </a:endParaRPr>
          </a:p>
        </p:txBody>
      </p:sp>
      <p:sp>
        <p:nvSpPr>
          <p:cNvPr id="39" name="object 39"/>
          <p:cNvSpPr txBox="1"/>
          <p:nvPr/>
        </p:nvSpPr>
        <p:spPr>
          <a:xfrm>
            <a:off x="6051296" y="3812540"/>
            <a:ext cx="744220" cy="361315"/>
          </a:xfrm>
          <a:prstGeom prst="rect">
            <a:avLst/>
          </a:prstGeom>
        </p:spPr>
        <p:txBody>
          <a:bodyPr vert="horz" wrap="square" lIns="0" tIns="12700" rIns="0" bIns="0" rtlCol="0">
            <a:spAutoFit/>
          </a:bodyPr>
          <a:lstStyle/>
          <a:p>
            <a:pPr marL="12700" marR="5080" indent="8890">
              <a:lnSpc>
                <a:spcPct val="100000"/>
              </a:lnSpc>
              <a:spcBef>
                <a:spcPts val="100"/>
              </a:spcBef>
            </a:pPr>
            <a:r>
              <a:rPr sz="1100" b="1" dirty="0">
                <a:solidFill>
                  <a:srgbClr val="000099"/>
                </a:solidFill>
                <a:latin typeface="Calibri"/>
                <a:cs typeface="Calibri"/>
              </a:rPr>
              <a:t>FDPs</a:t>
            </a:r>
            <a:r>
              <a:rPr sz="1100" b="1" spc="5" dirty="0">
                <a:solidFill>
                  <a:srgbClr val="000099"/>
                </a:solidFill>
                <a:latin typeface="Calibri"/>
                <a:cs typeface="Calibri"/>
              </a:rPr>
              <a:t>/</a:t>
            </a:r>
            <a:r>
              <a:rPr sz="1100" b="1" dirty="0">
                <a:solidFill>
                  <a:srgbClr val="000099"/>
                </a:solidFill>
                <a:latin typeface="Calibri"/>
                <a:cs typeface="Calibri"/>
              </a:rPr>
              <a:t>T</a:t>
            </a:r>
            <a:r>
              <a:rPr sz="1100" b="1" spc="-10" dirty="0">
                <a:solidFill>
                  <a:srgbClr val="000099"/>
                </a:solidFill>
                <a:latin typeface="Calibri"/>
                <a:cs typeface="Calibri"/>
              </a:rPr>
              <a:t>a</a:t>
            </a:r>
            <a:r>
              <a:rPr sz="1100" b="1" dirty="0">
                <a:solidFill>
                  <a:srgbClr val="000099"/>
                </a:solidFill>
                <a:latin typeface="Calibri"/>
                <a:cs typeface="Calibri"/>
              </a:rPr>
              <a:t>lks/  C</a:t>
            </a:r>
            <a:r>
              <a:rPr sz="1100" b="1" spc="-10" dirty="0">
                <a:solidFill>
                  <a:srgbClr val="000099"/>
                </a:solidFill>
                <a:latin typeface="Calibri"/>
                <a:cs typeface="Calibri"/>
              </a:rPr>
              <a:t>o</a:t>
            </a:r>
            <a:r>
              <a:rPr sz="1100" b="1" spc="-5" dirty="0">
                <a:solidFill>
                  <a:srgbClr val="000099"/>
                </a:solidFill>
                <a:latin typeface="Calibri"/>
                <a:cs typeface="Calibri"/>
              </a:rPr>
              <a:t>nfe</a:t>
            </a:r>
            <a:r>
              <a:rPr sz="1100" b="1" dirty="0">
                <a:solidFill>
                  <a:srgbClr val="000099"/>
                </a:solidFill>
                <a:latin typeface="Calibri"/>
                <a:cs typeface="Calibri"/>
              </a:rPr>
              <a:t>r</a:t>
            </a:r>
            <a:r>
              <a:rPr sz="1100" b="1" spc="-5" dirty="0">
                <a:solidFill>
                  <a:srgbClr val="000099"/>
                </a:solidFill>
                <a:latin typeface="Calibri"/>
                <a:cs typeface="Calibri"/>
              </a:rPr>
              <a:t>en</a:t>
            </a:r>
            <a:r>
              <a:rPr sz="1100" b="1" spc="5" dirty="0">
                <a:solidFill>
                  <a:srgbClr val="000099"/>
                </a:solidFill>
                <a:latin typeface="Calibri"/>
                <a:cs typeface="Calibri"/>
              </a:rPr>
              <a:t>c</a:t>
            </a:r>
            <a:r>
              <a:rPr sz="1100" b="1" spc="-5" dirty="0">
                <a:solidFill>
                  <a:srgbClr val="000099"/>
                </a:solidFill>
                <a:latin typeface="Calibri"/>
                <a:cs typeface="Calibri"/>
              </a:rPr>
              <a:t>e</a:t>
            </a:r>
            <a:r>
              <a:rPr sz="1100" b="1" dirty="0">
                <a:solidFill>
                  <a:srgbClr val="000099"/>
                </a:solidFill>
                <a:latin typeface="Calibri"/>
                <a:cs typeface="Calibri"/>
              </a:rPr>
              <a:t>s</a:t>
            </a:r>
            <a:endParaRPr sz="1100" dirty="0">
              <a:latin typeface="Calibri"/>
              <a:cs typeface="Calibri"/>
            </a:endParaRPr>
          </a:p>
        </p:txBody>
      </p:sp>
      <p:grpSp>
        <p:nvGrpSpPr>
          <p:cNvPr id="40" name="object 40"/>
          <p:cNvGrpSpPr/>
          <p:nvPr/>
        </p:nvGrpSpPr>
        <p:grpSpPr>
          <a:xfrm>
            <a:off x="7633716" y="3541763"/>
            <a:ext cx="2212975" cy="2190115"/>
            <a:chOff x="7633716" y="3541763"/>
            <a:chExt cx="2212975" cy="2190115"/>
          </a:xfrm>
        </p:grpSpPr>
        <p:sp>
          <p:nvSpPr>
            <p:cNvPr id="41" name="object 41"/>
            <p:cNvSpPr/>
            <p:nvPr/>
          </p:nvSpPr>
          <p:spPr>
            <a:xfrm>
              <a:off x="7864602" y="3984497"/>
              <a:ext cx="1929764" cy="1694814"/>
            </a:xfrm>
            <a:custGeom>
              <a:avLst/>
              <a:gdLst/>
              <a:ahLst/>
              <a:cxnLst/>
              <a:rect l="l" t="t" r="r" b="b"/>
              <a:pathLst>
                <a:path w="1929765" h="1694814">
                  <a:moveTo>
                    <a:pt x="1929383" y="0"/>
                  </a:moveTo>
                  <a:lnTo>
                    <a:pt x="295655" y="0"/>
                  </a:lnTo>
                  <a:lnTo>
                    <a:pt x="0" y="1694688"/>
                  </a:lnTo>
                  <a:lnTo>
                    <a:pt x="1633727" y="1694688"/>
                  </a:lnTo>
                  <a:lnTo>
                    <a:pt x="1929383" y="0"/>
                  </a:lnTo>
                  <a:close/>
                </a:path>
              </a:pathLst>
            </a:custGeom>
            <a:solidFill>
              <a:srgbClr val="4471C4"/>
            </a:solidFill>
          </p:spPr>
          <p:txBody>
            <a:bodyPr wrap="square" lIns="0" tIns="0" rIns="0" bIns="0" rtlCol="0"/>
            <a:lstStyle/>
            <a:p>
              <a:endParaRPr/>
            </a:p>
          </p:txBody>
        </p:sp>
        <p:sp>
          <p:nvSpPr>
            <p:cNvPr id="42" name="object 42"/>
            <p:cNvSpPr/>
            <p:nvPr/>
          </p:nvSpPr>
          <p:spPr>
            <a:xfrm>
              <a:off x="7864602" y="3984497"/>
              <a:ext cx="1929764" cy="1694814"/>
            </a:xfrm>
            <a:custGeom>
              <a:avLst/>
              <a:gdLst/>
              <a:ahLst/>
              <a:cxnLst/>
              <a:rect l="l" t="t" r="r" b="b"/>
              <a:pathLst>
                <a:path w="1929765" h="1694814">
                  <a:moveTo>
                    <a:pt x="0" y="1694688"/>
                  </a:moveTo>
                  <a:lnTo>
                    <a:pt x="295655" y="0"/>
                  </a:lnTo>
                  <a:lnTo>
                    <a:pt x="1929383" y="0"/>
                  </a:lnTo>
                  <a:lnTo>
                    <a:pt x="1633727" y="1694688"/>
                  </a:lnTo>
                  <a:lnTo>
                    <a:pt x="0" y="1694688"/>
                  </a:lnTo>
                  <a:close/>
                </a:path>
              </a:pathLst>
            </a:custGeom>
            <a:ln w="104775">
              <a:solidFill>
                <a:srgbClr val="4471C4"/>
              </a:solidFill>
            </a:ln>
          </p:spPr>
          <p:txBody>
            <a:bodyPr wrap="square" lIns="0" tIns="0" rIns="0" bIns="0" rtlCol="0"/>
            <a:lstStyle/>
            <a:p>
              <a:endParaRPr/>
            </a:p>
          </p:txBody>
        </p:sp>
        <p:pic>
          <p:nvPicPr>
            <p:cNvPr id="43" name="object 43"/>
            <p:cNvPicPr/>
            <p:nvPr/>
          </p:nvPicPr>
          <p:blipFill>
            <a:blip r:embed="rId3" cstate="print"/>
            <a:stretch>
              <a:fillRect/>
            </a:stretch>
          </p:blipFill>
          <p:spPr>
            <a:xfrm>
              <a:off x="7633716" y="3541763"/>
              <a:ext cx="1786127" cy="1053096"/>
            </a:xfrm>
            <a:prstGeom prst="rect">
              <a:avLst/>
            </a:prstGeom>
          </p:spPr>
        </p:pic>
        <p:sp>
          <p:nvSpPr>
            <p:cNvPr id="44" name="object 44"/>
            <p:cNvSpPr/>
            <p:nvPr/>
          </p:nvSpPr>
          <p:spPr>
            <a:xfrm>
              <a:off x="7687056" y="3557015"/>
              <a:ext cx="1684020" cy="951230"/>
            </a:xfrm>
            <a:custGeom>
              <a:avLst/>
              <a:gdLst/>
              <a:ahLst/>
              <a:cxnLst/>
              <a:rect l="l" t="t" r="r" b="b"/>
              <a:pathLst>
                <a:path w="1684020" h="951229">
                  <a:moveTo>
                    <a:pt x="0" y="0"/>
                  </a:moveTo>
                  <a:lnTo>
                    <a:pt x="0" y="950976"/>
                  </a:lnTo>
                  <a:lnTo>
                    <a:pt x="1660398" y="673608"/>
                  </a:lnTo>
                  <a:lnTo>
                    <a:pt x="1684020" y="295529"/>
                  </a:lnTo>
                  <a:lnTo>
                    <a:pt x="0" y="0"/>
                  </a:lnTo>
                  <a:close/>
                </a:path>
              </a:pathLst>
            </a:custGeom>
            <a:solidFill>
              <a:srgbClr val="2E5496"/>
            </a:solidFill>
          </p:spPr>
          <p:txBody>
            <a:bodyPr wrap="square" lIns="0" tIns="0" rIns="0" bIns="0" rtlCol="0"/>
            <a:lstStyle/>
            <a:p>
              <a:endParaRPr/>
            </a:p>
          </p:txBody>
        </p:sp>
        <p:pic>
          <p:nvPicPr>
            <p:cNvPr id="45" name="object 45"/>
            <p:cNvPicPr/>
            <p:nvPr/>
          </p:nvPicPr>
          <p:blipFill>
            <a:blip r:embed="rId7" cstate="print"/>
            <a:stretch>
              <a:fillRect/>
            </a:stretch>
          </p:blipFill>
          <p:spPr>
            <a:xfrm>
              <a:off x="7796784" y="3707879"/>
              <a:ext cx="1712976" cy="588276"/>
            </a:xfrm>
            <a:prstGeom prst="rect">
              <a:avLst/>
            </a:prstGeom>
          </p:spPr>
        </p:pic>
        <p:sp>
          <p:nvSpPr>
            <p:cNvPr id="46" name="object 46"/>
            <p:cNvSpPr/>
            <p:nvPr/>
          </p:nvSpPr>
          <p:spPr>
            <a:xfrm>
              <a:off x="7864602" y="3813809"/>
              <a:ext cx="1506220" cy="381000"/>
            </a:xfrm>
            <a:custGeom>
              <a:avLst/>
              <a:gdLst/>
              <a:ahLst/>
              <a:cxnLst/>
              <a:rect l="l" t="t" r="r" b="b"/>
              <a:pathLst>
                <a:path w="1506220" h="381000">
                  <a:moveTo>
                    <a:pt x="1505712" y="0"/>
                  </a:moveTo>
                  <a:lnTo>
                    <a:pt x="66421" y="0"/>
                  </a:lnTo>
                  <a:lnTo>
                    <a:pt x="0" y="381000"/>
                  </a:lnTo>
                  <a:lnTo>
                    <a:pt x="1439291" y="381000"/>
                  </a:lnTo>
                  <a:lnTo>
                    <a:pt x="1505712" y="0"/>
                  </a:lnTo>
                  <a:close/>
                </a:path>
              </a:pathLst>
            </a:custGeom>
            <a:solidFill>
              <a:srgbClr val="F1F1F1"/>
            </a:solidFill>
          </p:spPr>
          <p:txBody>
            <a:bodyPr wrap="square" lIns="0" tIns="0" rIns="0" bIns="0" rtlCol="0"/>
            <a:lstStyle/>
            <a:p>
              <a:endParaRPr/>
            </a:p>
          </p:txBody>
        </p:sp>
        <p:sp>
          <p:nvSpPr>
            <p:cNvPr id="47" name="object 47"/>
            <p:cNvSpPr/>
            <p:nvPr/>
          </p:nvSpPr>
          <p:spPr>
            <a:xfrm>
              <a:off x="7864602" y="3813809"/>
              <a:ext cx="1506220" cy="381000"/>
            </a:xfrm>
            <a:custGeom>
              <a:avLst/>
              <a:gdLst/>
              <a:ahLst/>
              <a:cxnLst/>
              <a:rect l="l" t="t" r="r" b="b"/>
              <a:pathLst>
                <a:path w="1506220" h="381000">
                  <a:moveTo>
                    <a:pt x="0" y="381000"/>
                  </a:moveTo>
                  <a:lnTo>
                    <a:pt x="66421" y="0"/>
                  </a:lnTo>
                  <a:lnTo>
                    <a:pt x="1505712" y="0"/>
                  </a:lnTo>
                  <a:lnTo>
                    <a:pt x="1439291" y="381000"/>
                  </a:lnTo>
                  <a:lnTo>
                    <a:pt x="0" y="381000"/>
                  </a:lnTo>
                  <a:close/>
                </a:path>
              </a:pathLst>
            </a:custGeom>
            <a:ln w="104775">
              <a:solidFill>
                <a:srgbClr val="F1F1F1"/>
              </a:solidFill>
            </a:ln>
          </p:spPr>
          <p:txBody>
            <a:bodyPr wrap="square" lIns="0" tIns="0" rIns="0" bIns="0" rtlCol="0"/>
            <a:lstStyle/>
            <a:p>
              <a:endParaRPr/>
            </a:p>
          </p:txBody>
        </p:sp>
      </p:grpSp>
      <p:sp>
        <p:nvSpPr>
          <p:cNvPr id="48" name="object 48"/>
          <p:cNvSpPr txBox="1"/>
          <p:nvPr/>
        </p:nvSpPr>
        <p:spPr>
          <a:xfrm>
            <a:off x="8188579" y="4379214"/>
            <a:ext cx="426720" cy="186690"/>
          </a:xfrm>
          <a:prstGeom prst="rect">
            <a:avLst/>
          </a:prstGeom>
        </p:spPr>
        <p:txBody>
          <a:bodyPr vert="horz" wrap="square" lIns="0" tIns="13335" rIns="0" bIns="0" rtlCol="0">
            <a:spAutoFit/>
          </a:bodyPr>
          <a:lstStyle/>
          <a:p>
            <a:pPr marL="12700">
              <a:lnSpc>
                <a:spcPct val="100000"/>
              </a:lnSpc>
              <a:spcBef>
                <a:spcPts val="105"/>
              </a:spcBef>
            </a:pPr>
            <a:r>
              <a:rPr sz="1050" b="1" spc="-5" dirty="0">
                <a:solidFill>
                  <a:srgbClr val="FFFFFF"/>
                </a:solidFill>
                <a:latin typeface="Calibri"/>
                <a:cs typeface="Calibri"/>
              </a:rPr>
              <a:t>Guided</a:t>
            </a:r>
            <a:endParaRPr sz="1050">
              <a:latin typeface="Calibri"/>
              <a:cs typeface="Calibri"/>
            </a:endParaRPr>
          </a:p>
        </p:txBody>
      </p:sp>
      <p:sp>
        <p:nvSpPr>
          <p:cNvPr id="49" name="object 49"/>
          <p:cNvSpPr txBox="1"/>
          <p:nvPr/>
        </p:nvSpPr>
        <p:spPr>
          <a:xfrm>
            <a:off x="8188578" y="4539233"/>
            <a:ext cx="974053" cy="498213"/>
          </a:xfrm>
          <a:prstGeom prst="rect">
            <a:avLst/>
          </a:prstGeom>
        </p:spPr>
        <p:txBody>
          <a:bodyPr vert="horz" wrap="square" lIns="0" tIns="13335" rIns="0" bIns="0" rtlCol="0">
            <a:spAutoFit/>
          </a:bodyPr>
          <a:lstStyle/>
          <a:p>
            <a:pPr marL="184785" indent="-172720">
              <a:lnSpc>
                <a:spcPct val="100000"/>
              </a:lnSpc>
              <a:spcBef>
                <a:spcPts val="105"/>
              </a:spcBef>
              <a:buFont typeface="Arial MT"/>
              <a:buChar char="•"/>
              <a:tabLst>
                <a:tab pos="185420" algn="l"/>
              </a:tabLst>
            </a:pPr>
            <a:r>
              <a:rPr sz="1050" b="1" spc="-5" dirty="0">
                <a:solidFill>
                  <a:srgbClr val="FFFFFF"/>
                </a:solidFill>
                <a:latin typeface="Calibri"/>
                <a:cs typeface="Calibri"/>
              </a:rPr>
              <a:t>UG</a:t>
            </a:r>
            <a:r>
              <a:rPr sz="1050" b="1" spc="-25" dirty="0">
                <a:solidFill>
                  <a:srgbClr val="FFFFFF"/>
                </a:solidFill>
                <a:latin typeface="Calibri"/>
                <a:cs typeface="Calibri"/>
              </a:rPr>
              <a:t> </a:t>
            </a:r>
            <a:r>
              <a:rPr sz="1050" b="1" dirty="0">
                <a:solidFill>
                  <a:srgbClr val="FFFFFF"/>
                </a:solidFill>
                <a:latin typeface="Calibri"/>
                <a:cs typeface="Calibri"/>
              </a:rPr>
              <a:t>–</a:t>
            </a:r>
            <a:r>
              <a:rPr sz="1050" b="1" spc="-25" dirty="0">
                <a:solidFill>
                  <a:srgbClr val="FFFFFF"/>
                </a:solidFill>
                <a:latin typeface="Calibri"/>
                <a:cs typeface="Calibri"/>
              </a:rPr>
              <a:t> </a:t>
            </a:r>
            <a:r>
              <a:rPr lang="en-IN" sz="1050" b="1" spc="-25" dirty="0">
                <a:solidFill>
                  <a:srgbClr val="FFFFFF"/>
                </a:solidFill>
                <a:latin typeface="Calibri"/>
                <a:cs typeface="Calibri"/>
              </a:rPr>
              <a:t>100+</a:t>
            </a:r>
            <a:endParaRPr sz="1050" dirty="0">
              <a:latin typeface="Calibri"/>
              <a:cs typeface="Calibri"/>
            </a:endParaRPr>
          </a:p>
          <a:p>
            <a:pPr marL="184785" indent="-172720">
              <a:lnSpc>
                <a:spcPct val="100000"/>
              </a:lnSpc>
              <a:buFont typeface="Arial MT"/>
              <a:buChar char="•"/>
              <a:tabLst>
                <a:tab pos="185420" algn="l"/>
              </a:tabLst>
            </a:pPr>
            <a:r>
              <a:rPr sz="1050" b="1" dirty="0">
                <a:solidFill>
                  <a:srgbClr val="FFFFFF"/>
                </a:solidFill>
                <a:latin typeface="Calibri"/>
                <a:cs typeface="Calibri"/>
              </a:rPr>
              <a:t>PG</a:t>
            </a:r>
            <a:r>
              <a:rPr sz="1050" b="1" spc="-25" dirty="0">
                <a:solidFill>
                  <a:srgbClr val="FFFFFF"/>
                </a:solidFill>
                <a:latin typeface="Calibri"/>
                <a:cs typeface="Calibri"/>
              </a:rPr>
              <a:t> </a:t>
            </a:r>
            <a:r>
              <a:rPr sz="1050" b="1" dirty="0">
                <a:solidFill>
                  <a:srgbClr val="FFFFFF"/>
                </a:solidFill>
                <a:latin typeface="Calibri"/>
                <a:cs typeface="Calibri"/>
              </a:rPr>
              <a:t>–</a:t>
            </a:r>
            <a:r>
              <a:rPr sz="1050" b="1" spc="-35" dirty="0">
                <a:solidFill>
                  <a:srgbClr val="FFFFFF"/>
                </a:solidFill>
                <a:latin typeface="Calibri"/>
                <a:cs typeface="Calibri"/>
              </a:rPr>
              <a:t> </a:t>
            </a:r>
            <a:r>
              <a:rPr lang="en-IN" sz="1050" b="1" spc="-35" dirty="0">
                <a:solidFill>
                  <a:srgbClr val="FFFFFF"/>
                </a:solidFill>
                <a:latin typeface="Calibri"/>
                <a:cs typeface="Calibri"/>
              </a:rPr>
              <a:t> 65+</a:t>
            </a:r>
            <a:endParaRPr sz="1050" dirty="0">
              <a:latin typeface="Calibri"/>
              <a:cs typeface="Calibri"/>
            </a:endParaRPr>
          </a:p>
          <a:p>
            <a:pPr marL="184785" indent="-172720">
              <a:lnSpc>
                <a:spcPct val="100000"/>
              </a:lnSpc>
              <a:buFont typeface="Arial MT"/>
              <a:buChar char="•"/>
              <a:tabLst>
                <a:tab pos="185420" algn="l"/>
              </a:tabLst>
            </a:pPr>
            <a:r>
              <a:rPr sz="1050" b="1" dirty="0">
                <a:solidFill>
                  <a:srgbClr val="FFFFFF"/>
                </a:solidFill>
                <a:latin typeface="Calibri"/>
                <a:cs typeface="Calibri"/>
              </a:rPr>
              <a:t>Ph.D</a:t>
            </a:r>
            <a:r>
              <a:rPr sz="1050" b="1" spc="-50" dirty="0">
                <a:solidFill>
                  <a:srgbClr val="FFFFFF"/>
                </a:solidFill>
                <a:latin typeface="Calibri"/>
                <a:cs typeface="Calibri"/>
              </a:rPr>
              <a:t> </a:t>
            </a:r>
            <a:r>
              <a:rPr sz="1050" b="1" dirty="0">
                <a:solidFill>
                  <a:srgbClr val="FFFFFF"/>
                </a:solidFill>
                <a:latin typeface="Calibri"/>
                <a:cs typeface="Calibri"/>
              </a:rPr>
              <a:t>–</a:t>
            </a:r>
            <a:r>
              <a:rPr sz="1050" b="1" spc="-45" dirty="0">
                <a:solidFill>
                  <a:srgbClr val="FFFFFF"/>
                </a:solidFill>
                <a:latin typeface="Calibri"/>
                <a:cs typeface="Calibri"/>
              </a:rPr>
              <a:t> </a:t>
            </a:r>
            <a:r>
              <a:rPr lang="en-IN" sz="1050" b="1" spc="-45" dirty="0">
                <a:solidFill>
                  <a:srgbClr val="FFFFFF"/>
                </a:solidFill>
                <a:latin typeface="Calibri"/>
                <a:cs typeface="Calibri"/>
              </a:rPr>
              <a:t>2</a:t>
            </a:r>
            <a:endParaRPr sz="1050" dirty="0">
              <a:latin typeface="Calibri"/>
              <a:cs typeface="Calibri"/>
            </a:endParaRPr>
          </a:p>
        </p:txBody>
      </p:sp>
      <p:sp>
        <p:nvSpPr>
          <p:cNvPr id="50" name="object 50"/>
          <p:cNvSpPr txBox="1"/>
          <p:nvPr/>
        </p:nvSpPr>
        <p:spPr>
          <a:xfrm>
            <a:off x="8188579" y="5018988"/>
            <a:ext cx="456565" cy="187325"/>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Calibri"/>
                <a:cs typeface="Calibri"/>
              </a:rPr>
              <a:t>G</a:t>
            </a:r>
            <a:r>
              <a:rPr sz="1050" b="1" spc="-10" dirty="0">
                <a:solidFill>
                  <a:srgbClr val="FFFFFF"/>
                </a:solidFill>
                <a:latin typeface="Calibri"/>
                <a:cs typeface="Calibri"/>
              </a:rPr>
              <a:t>u</a:t>
            </a:r>
            <a:r>
              <a:rPr sz="1050" b="1" dirty="0">
                <a:solidFill>
                  <a:srgbClr val="FFFFFF"/>
                </a:solidFill>
                <a:latin typeface="Calibri"/>
                <a:cs typeface="Calibri"/>
              </a:rPr>
              <a:t>i</a:t>
            </a:r>
            <a:r>
              <a:rPr sz="1050" b="1" spc="-5" dirty="0">
                <a:solidFill>
                  <a:srgbClr val="FFFFFF"/>
                </a:solidFill>
                <a:latin typeface="Calibri"/>
                <a:cs typeface="Calibri"/>
              </a:rPr>
              <a:t>d</a:t>
            </a:r>
            <a:r>
              <a:rPr sz="1050" b="1" dirty="0">
                <a:solidFill>
                  <a:srgbClr val="FFFFFF"/>
                </a:solidFill>
                <a:latin typeface="Calibri"/>
                <a:cs typeface="Calibri"/>
              </a:rPr>
              <a:t>i</a:t>
            </a:r>
            <a:r>
              <a:rPr sz="1050" b="1" spc="-5" dirty="0">
                <a:solidFill>
                  <a:srgbClr val="FFFFFF"/>
                </a:solidFill>
                <a:latin typeface="Calibri"/>
                <a:cs typeface="Calibri"/>
              </a:rPr>
              <a:t>n</a:t>
            </a:r>
            <a:r>
              <a:rPr sz="1050" b="1" dirty="0">
                <a:solidFill>
                  <a:srgbClr val="FFFFFF"/>
                </a:solidFill>
                <a:latin typeface="Calibri"/>
                <a:cs typeface="Calibri"/>
              </a:rPr>
              <a:t>g</a:t>
            </a:r>
            <a:endParaRPr sz="1050">
              <a:latin typeface="Calibri"/>
              <a:cs typeface="Calibri"/>
            </a:endParaRPr>
          </a:p>
        </p:txBody>
      </p:sp>
      <p:sp>
        <p:nvSpPr>
          <p:cNvPr id="51" name="object 51"/>
          <p:cNvSpPr txBox="1"/>
          <p:nvPr/>
        </p:nvSpPr>
        <p:spPr>
          <a:xfrm>
            <a:off x="8188579" y="5235509"/>
            <a:ext cx="723900" cy="336631"/>
          </a:xfrm>
          <a:prstGeom prst="rect">
            <a:avLst/>
          </a:prstGeom>
        </p:spPr>
        <p:txBody>
          <a:bodyPr vert="horz" wrap="square" lIns="0" tIns="13335" rIns="0" bIns="0" rtlCol="0">
            <a:spAutoFit/>
          </a:bodyPr>
          <a:lstStyle/>
          <a:p>
            <a:pPr marL="184785" indent="-172720">
              <a:lnSpc>
                <a:spcPct val="100000"/>
              </a:lnSpc>
              <a:buFont typeface="Arial MT"/>
              <a:buChar char="•"/>
              <a:tabLst>
                <a:tab pos="185420" algn="l"/>
              </a:tabLst>
            </a:pPr>
            <a:r>
              <a:rPr sz="1050" b="1">
                <a:solidFill>
                  <a:srgbClr val="FFFFFF"/>
                </a:solidFill>
                <a:latin typeface="Calibri"/>
                <a:cs typeface="Calibri"/>
              </a:rPr>
              <a:t>PG</a:t>
            </a:r>
            <a:r>
              <a:rPr sz="1050" b="1" spc="-50">
                <a:solidFill>
                  <a:srgbClr val="FFFFFF"/>
                </a:solidFill>
                <a:latin typeface="Calibri"/>
                <a:cs typeface="Calibri"/>
              </a:rPr>
              <a:t> </a:t>
            </a:r>
            <a:r>
              <a:rPr sz="1050" b="1" dirty="0">
                <a:solidFill>
                  <a:srgbClr val="FFFFFF"/>
                </a:solidFill>
                <a:latin typeface="Calibri"/>
                <a:cs typeface="Calibri"/>
              </a:rPr>
              <a:t>–</a:t>
            </a:r>
            <a:r>
              <a:rPr sz="1050" b="1" spc="-50" dirty="0">
                <a:solidFill>
                  <a:srgbClr val="FFFFFF"/>
                </a:solidFill>
                <a:latin typeface="Calibri"/>
                <a:cs typeface="Calibri"/>
              </a:rPr>
              <a:t> </a:t>
            </a:r>
            <a:r>
              <a:rPr sz="1050" b="1" dirty="0">
                <a:solidFill>
                  <a:srgbClr val="FFFFFF"/>
                </a:solidFill>
                <a:latin typeface="Calibri"/>
                <a:cs typeface="Calibri"/>
              </a:rPr>
              <a:t>0</a:t>
            </a:r>
            <a:r>
              <a:rPr lang="en-IN" sz="1050" b="1" dirty="0">
                <a:solidFill>
                  <a:srgbClr val="FFFFFF"/>
                </a:solidFill>
                <a:latin typeface="Calibri"/>
                <a:cs typeface="Calibri"/>
              </a:rPr>
              <a:t>6</a:t>
            </a:r>
            <a:endParaRPr sz="1050" dirty="0">
              <a:latin typeface="Calibri"/>
              <a:cs typeface="Calibri"/>
            </a:endParaRPr>
          </a:p>
          <a:p>
            <a:pPr marL="184785" indent="-172720">
              <a:lnSpc>
                <a:spcPct val="100000"/>
              </a:lnSpc>
              <a:buFont typeface="Arial MT"/>
              <a:buChar char="•"/>
              <a:tabLst>
                <a:tab pos="185420" algn="l"/>
              </a:tabLst>
            </a:pPr>
            <a:r>
              <a:rPr sz="1050" b="1" dirty="0">
                <a:solidFill>
                  <a:srgbClr val="FFFFFF"/>
                </a:solidFill>
                <a:latin typeface="Calibri"/>
                <a:cs typeface="Calibri"/>
              </a:rPr>
              <a:t>Ph.D</a:t>
            </a:r>
            <a:r>
              <a:rPr sz="1050" b="1" spc="-50" dirty="0">
                <a:solidFill>
                  <a:srgbClr val="FFFFFF"/>
                </a:solidFill>
                <a:latin typeface="Calibri"/>
                <a:cs typeface="Calibri"/>
              </a:rPr>
              <a:t> </a:t>
            </a:r>
            <a:r>
              <a:rPr sz="1050" b="1" dirty="0">
                <a:solidFill>
                  <a:srgbClr val="FFFFFF"/>
                </a:solidFill>
                <a:latin typeface="Calibri"/>
                <a:cs typeface="Calibri"/>
              </a:rPr>
              <a:t>–</a:t>
            </a:r>
            <a:r>
              <a:rPr sz="1050" b="1" spc="-45" dirty="0">
                <a:solidFill>
                  <a:srgbClr val="FFFFFF"/>
                </a:solidFill>
                <a:latin typeface="Calibri"/>
                <a:cs typeface="Calibri"/>
              </a:rPr>
              <a:t> </a:t>
            </a:r>
            <a:r>
              <a:rPr lang="en-IN" sz="1050" b="1" spc="-45" dirty="0">
                <a:solidFill>
                  <a:srgbClr val="FFFFFF"/>
                </a:solidFill>
                <a:latin typeface="Calibri"/>
                <a:cs typeface="Calibri"/>
              </a:rPr>
              <a:t>3</a:t>
            </a:r>
            <a:endParaRPr sz="1050" dirty="0">
              <a:latin typeface="Calibri"/>
              <a:cs typeface="Calibri"/>
            </a:endParaRPr>
          </a:p>
        </p:txBody>
      </p:sp>
      <p:sp>
        <p:nvSpPr>
          <p:cNvPr id="52" name="object 52"/>
          <p:cNvSpPr txBox="1"/>
          <p:nvPr/>
        </p:nvSpPr>
        <p:spPr>
          <a:xfrm>
            <a:off x="8086809" y="3790569"/>
            <a:ext cx="1105535" cy="438150"/>
          </a:xfrm>
          <a:prstGeom prst="rect">
            <a:avLst/>
          </a:prstGeom>
        </p:spPr>
        <p:txBody>
          <a:bodyPr vert="horz" wrap="square" lIns="0" tIns="13335" rIns="0" bIns="0" rtlCol="0">
            <a:spAutoFit/>
          </a:bodyPr>
          <a:lstStyle/>
          <a:p>
            <a:pPr marL="12700" marR="5080" indent="252729">
              <a:lnSpc>
                <a:spcPct val="100000"/>
              </a:lnSpc>
              <a:spcBef>
                <a:spcPts val="105"/>
              </a:spcBef>
            </a:pPr>
            <a:r>
              <a:rPr sz="1350" b="1" spc="-5" dirty="0">
                <a:solidFill>
                  <a:srgbClr val="4471C4"/>
                </a:solidFill>
                <a:latin typeface="Calibri"/>
                <a:cs typeface="Calibri"/>
              </a:rPr>
              <a:t>Projects </a:t>
            </a:r>
            <a:r>
              <a:rPr sz="1350" b="1" dirty="0">
                <a:solidFill>
                  <a:srgbClr val="4471C4"/>
                </a:solidFill>
                <a:latin typeface="Calibri"/>
                <a:cs typeface="Calibri"/>
              </a:rPr>
              <a:t> </a:t>
            </a:r>
            <a:r>
              <a:rPr sz="1350" b="1" spc="-5" dirty="0">
                <a:solidFill>
                  <a:srgbClr val="4471C4"/>
                </a:solidFill>
                <a:latin typeface="Calibri"/>
                <a:cs typeface="Calibri"/>
              </a:rPr>
              <a:t>Gu</a:t>
            </a:r>
            <a:r>
              <a:rPr sz="1350" b="1" spc="5" dirty="0">
                <a:solidFill>
                  <a:srgbClr val="4471C4"/>
                </a:solidFill>
                <a:latin typeface="Calibri"/>
                <a:cs typeface="Calibri"/>
              </a:rPr>
              <a:t>i</a:t>
            </a:r>
            <a:r>
              <a:rPr sz="1350" b="1" dirty="0">
                <a:solidFill>
                  <a:srgbClr val="4471C4"/>
                </a:solidFill>
                <a:latin typeface="Calibri"/>
                <a:cs typeface="Calibri"/>
              </a:rPr>
              <a:t>ded/</a:t>
            </a:r>
            <a:r>
              <a:rPr sz="1350" b="1" spc="-5" dirty="0">
                <a:solidFill>
                  <a:srgbClr val="4471C4"/>
                </a:solidFill>
                <a:latin typeface="Calibri"/>
                <a:cs typeface="Calibri"/>
              </a:rPr>
              <a:t>P</a:t>
            </a:r>
            <a:r>
              <a:rPr sz="1350" b="1" spc="-10" dirty="0">
                <a:solidFill>
                  <a:srgbClr val="4471C4"/>
                </a:solidFill>
                <a:latin typeface="Calibri"/>
                <a:cs typeface="Calibri"/>
              </a:rPr>
              <a:t>u</a:t>
            </a:r>
            <a:r>
              <a:rPr sz="1350" b="1" spc="-30" dirty="0">
                <a:solidFill>
                  <a:srgbClr val="4471C4"/>
                </a:solidFill>
                <a:latin typeface="Calibri"/>
                <a:cs typeface="Calibri"/>
              </a:rPr>
              <a:t>r</a:t>
            </a:r>
            <a:r>
              <a:rPr sz="1350" b="1" dirty="0">
                <a:solidFill>
                  <a:srgbClr val="4471C4"/>
                </a:solidFill>
                <a:latin typeface="Calibri"/>
                <a:cs typeface="Calibri"/>
              </a:rPr>
              <a:t>sue</a:t>
            </a:r>
            <a:endParaRPr sz="1350" dirty="0">
              <a:latin typeface="Calibri"/>
              <a:cs typeface="Calibri"/>
            </a:endParaRPr>
          </a:p>
        </p:txBody>
      </p:sp>
      <p:grpSp>
        <p:nvGrpSpPr>
          <p:cNvPr id="53" name="object 53"/>
          <p:cNvGrpSpPr/>
          <p:nvPr/>
        </p:nvGrpSpPr>
        <p:grpSpPr>
          <a:xfrm>
            <a:off x="9816083" y="3541763"/>
            <a:ext cx="2214245" cy="2190115"/>
            <a:chOff x="9816083" y="3541763"/>
            <a:chExt cx="2214245" cy="2190115"/>
          </a:xfrm>
        </p:grpSpPr>
        <p:sp>
          <p:nvSpPr>
            <p:cNvPr id="54" name="object 54"/>
            <p:cNvSpPr/>
            <p:nvPr/>
          </p:nvSpPr>
          <p:spPr>
            <a:xfrm>
              <a:off x="10050017" y="3984497"/>
              <a:ext cx="1927860" cy="1694814"/>
            </a:xfrm>
            <a:custGeom>
              <a:avLst/>
              <a:gdLst/>
              <a:ahLst/>
              <a:cxnLst/>
              <a:rect l="l" t="t" r="r" b="b"/>
              <a:pathLst>
                <a:path w="1927859" h="1694814">
                  <a:moveTo>
                    <a:pt x="1927859" y="0"/>
                  </a:moveTo>
                  <a:lnTo>
                    <a:pt x="295655" y="0"/>
                  </a:lnTo>
                  <a:lnTo>
                    <a:pt x="0" y="1694688"/>
                  </a:lnTo>
                  <a:lnTo>
                    <a:pt x="1632203" y="1694688"/>
                  </a:lnTo>
                  <a:lnTo>
                    <a:pt x="1927859" y="0"/>
                  </a:lnTo>
                  <a:close/>
                </a:path>
              </a:pathLst>
            </a:custGeom>
            <a:solidFill>
              <a:srgbClr val="FFC000"/>
            </a:solidFill>
          </p:spPr>
          <p:txBody>
            <a:bodyPr wrap="square" lIns="0" tIns="0" rIns="0" bIns="0" rtlCol="0"/>
            <a:lstStyle/>
            <a:p>
              <a:endParaRPr/>
            </a:p>
          </p:txBody>
        </p:sp>
        <p:sp>
          <p:nvSpPr>
            <p:cNvPr id="55" name="object 55"/>
            <p:cNvSpPr/>
            <p:nvPr/>
          </p:nvSpPr>
          <p:spPr>
            <a:xfrm>
              <a:off x="10050017" y="3984497"/>
              <a:ext cx="1927860" cy="1694814"/>
            </a:xfrm>
            <a:custGeom>
              <a:avLst/>
              <a:gdLst/>
              <a:ahLst/>
              <a:cxnLst/>
              <a:rect l="l" t="t" r="r" b="b"/>
              <a:pathLst>
                <a:path w="1927859" h="1694814">
                  <a:moveTo>
                    <a:pt x="0" y="1694688"/>
                  </a:moveTo>
                  <a:lnTo>
                    <a:pt x="295655" y="0"/>
                  </a:lnTo>
                  <a:lnTo>
                    <a:pt x="1927859" y="0"/>
                  </a:lnTo>
                  <a:lnTo>
                    <a:pt x="1632203" y="1694688"/>
                  </a:lnTo>
                  <a:lnTo>
                    <a:pt x="0" y="1694688"/>
                  </a:lnTo>
                  <a:close/>
                </a:path>
              </a:pathLst>
            </a:custGeom>
            <a:ln w="104775">
              <a:solidFill>
                <a:srgbClr val="FFC000"/>
              </a:solidFill>
            </a:ln>
          </p:spPr>
          <p:txBody>
            <a:bodyPr wrap="square" lIns="0" tIns="0" rIns="0" bIns="0" rtlCol="0"/>
            <a:lstStyle/>
            <a:p>
              <a:endParaRPr/>
            </a:p>
          </p:txBody>
        </p:sp>
        <p:pic>
          <p:nvPicPr>
            <p:cNvPr id="56" name="object 56"/>
            <p:cNvPicPr/>
            <p:nvPr/>
          </p:nvPicPr>
          <p:blipFill>
            <a:blip r:embed="rId8" cstate="print"/>
            <a:stretch>
              <a:fillRect/>
            </a:stretch>
          </p:blipFill>
          <p:spPr>
            <a:xfrm>
              <a:off x="9816083" y="3541763"/>
              <a:ext cx="1787652" cy="1053096"/>
            </a:xfrm>
            <a:prstGeom prst="rect">
              <a:avLst/>
            </a:prstGeom>
          </p:spPr>
        </p:pic>
        <p:sp>
          <p:nvSpPr>
            <p:cNvPr id="57" name="object 57"/>
            <p:cNvSpPr/>
            <p:nvPr/>
          </p:nvSpPr>
          <p:spPr>
            <a:xfrm>
              <a:off x="9869423" y="3557015"/>
              <a:ext cx="1685925" cy="951230"/>
            </a:xfrm>
            <a:custGeom>
              <a:avLst/>
              <a:gdLst/>
              <a:ahLst/>
              <a:cxnLst/>
              <a:rect l="l" t="t" r="r" b="b"/>
              <a:pathLst>
                <a:path w="1685925" h="951229">
                  <a:moveTo>
                    <a:pt x="0" y="0"/>
                  </a:moveTo>
                  <a:lnTo>
                    <a:pt x="0" y="950976"/>
                  </a:lnTo>
                  <a:lnTo>
                    <a:pt x="1661922" y="673608"/>
                  </a:lnTo>
                  <a:lnTo>
                    <a:pt x="1685544" y="295529"/>
                  </a:lnTo>
                  <a:lnTo>
                    <a:pt x="0" y="0"/>
                  </a:lnTo>
                  <a:close/>
                </a:path>
              </a:pathLst>
            </a:custGeom>
            <a:solidFill>
              <a:srgbClr val="BE9000"/>
            </a:solidFill>
          </p:spPr>
          <p:txBody>
            <a:bodyPr wrap="square" lIns="0" tIns="0" rIns="0" bIns="0" rtlCol="0"/>
            <a:lstStyle/>
            <a:p>
              <a:endParaRPr/>
            </a:p>
          </p:txBody>
        </p:sp>
        <p:pic>
          <p:nvPicPr>
            <p:cNvPr id="58" name="object 58"/>
            <p:cNvPicPr/>
            <p:nvPr/>
          </p:nvPicPr>
          <p:blipFill>
            <a:blip r:embed="rId4" cstate="print"/>
            <a:stretch>
              <a:fillRect/>
            </a:stretch>
          </p:blipFill>
          <p:spPr>
            <a:xfrm>
              <a:off x="9982199" y="3707879"/>
              <a:ext cx="1709927" cy="588276"/>
            </a:xfrm>
            <a:prstGeom prst="rect">
              <a:avLst/>
            </a:prstGeom>
          </p:spPr>
        </p:pic>
        <p:sp>
          <p:nvSpPr>
            <p:cNvPr id="59" name="object 59"/>
            <p:cNvSpPr/>
            <p:nvPr/>
          </p:nvSpPr>
          <p:spPr>
            <a:xfrm>
              <a:off x="10050017" y="3813809"/>
              <a:ext cx="1503045" cy="381000"/>
            </a:xfrm>
            <a:custGeom>
              <a:avLst/>
              <a:gdLst/>
              <a:ahLst/>
              <a:cxnLst/>
              <a:rect l="l" t="t" r="r" b="b"/>
              <a:pathLst>
                <a:path w="1503045" h="381000">
                  <a:moveTo>
                    <a:pt x="1502663" y="0"/>
                  </a:moveTo>
                  <a:lnTo>
                    <a:pt x="66421" y="0"/>
                  </a:lnTo>
                  <a:lnTo>
                    <a:pt x="0" y="381000"/>
                  </a:lnTo>
                  <a:lnTo>
                    <a:pt x="1436242" y="381000"/>
                  </a:lnTo>
                  <a:lnTo>
                    <a:pt x="1502663" y="0"/>
                  </a:lnTo>
                  <a:close/>
                </a:path>
              </a:pathLst>
            </a:custGeom>
            <a:solidFill>
              <a:srgbClr val="F1F1F1"/>
            </a:solidFill>
          </p:spPr>
          <p:txBody>
            <a:bodyPr wrap="square" lIns="0" tIns="0" rIns="0" bIns="0" rtlCol="0"/>
            <a:lstStyle/>
            <a:p>
              <a:endParaRPr dirty="0"/>
            </a:p>
          </p:txBody>
        </p:sp>
        <p:sp>
          <p:nvSpPr>
            <p:cNvPr id="60" name="object 60"/>
            <p:cNvSpPr/>
            <p:nvPr/>
          </p:nvSpPr>
          <p:spPr>
            <a:xfrm>
              <a:off x="10050017" y="3813809"/>
              <a:ext cx="1503045" cy="381000"/>
            </a:xfrm>
            <a:custGeom>
              <a:avLst/>
              <a:gdLst/>
              <a:ahLst/>
              <a:cxnLst/>
              <a:rect l="l" t="t" r="r" b="b"/>
              <a:pathLst>
                <a:path w="1503045" h="381000">
                  <a:moveTo>
                    <a:pt x="0" y="381000"/>
                  </a:moveTo>
                  <a:lnTo>
                    <a:pt x="66421" y="0"/>
                  </a:lnTo>
                  <a:lnTo>
                    <a:pt x="1502663" y="0"/>
                  </a:lnTo>
                  <a:lnTo>
                    <a:pt x="1436242" y="381000"/>
                  </a:lnTo>
                  <a:lnTo>
                    <a:pt x="0" y="381000"/>
                  </a:lnTo>
                  <a:close/>
                </a:path>
              </a:pathLst>
            </a:custGeom>
            <a:ln w="104775">
              <a:solidFill>
                <a:srgbClr val="F1F1F1"/>
              </a:solidFill>
            </a:ln>
          </p:spPr>
          <p:txBody>
            <a:bodyPr wrap="square" lIns="0" tIns="0" rIns="0" bIns="0" rtlCol="0"/>
            <a:lstStyle/>
            <a:p>
              <a:endParaRPr/>
            </a:p>
          </p:txBody>
        </p:sp>
      </p:grpSp>
      <p:sp>
        <p:nvSpPr>
          <p:cNvPr id="61" name="object 61"/>
          <p:cNvSpPr txBox="1"/>
          <p:nvPr/>
        </p:nvSpPr>
        <p:spPr>
          <a:xfrm>
            <a:off x="10239404" y="4494123"/>
            <a:ext cx="1571636" cy="834203"/>
          </a:xfrm>
          <a:prstGeom prst="rect">
            <a:avLst/>
          </a:prstGeom>
        </p:spPr>
        <p:txBody>
          <a:bodyPr vert="horz" wrap="square" lIns="0" tIns="13335" rIns="0" bIns="0" rtlCol="0">
            <a:spAutoFit/>
          </a:bodyPr>
          <a:lstStyle/>
          <a:p>
            <a:pPr marL="184785" marR="64135" indent="-172720">
              <a:lnSpc>
                <a:spcPct val="100000"/>
              </a:lnSpc>
              <a:spcBef>
                <a:spcPts val="105"/>
              </a:spcBef>
              <a:buFont typeface="Arial MT"/>
              <a:buChar char="•"/>
              <a:tabLst>
                <a:tab pos="185420" algn="l"/>
              </a:tabLst>
            </a:pPr>
            <a:r>
              <a:rPr lang="en-IN" sz="1050" dirty="0">
                <a:cs typeface="Calibri"/>
              </a:rPr>
              <a:t>FIRST RANK in M.E.</a:t>
            </a:r>
          </a:p>
          <a:p>
            <a:pPr marL="184785" marR="64135" indent="-172720">
              <a:lnSpc>
                <a:spcPct val="100000"/>
              </a:lnSpc>
              <a:spcBef>
                <a:spcPts val="105"/>
              </a:spcBef>
              <a:tabLst>
                <a:tab pos="185420" algn="l"/>
              </a:tabLst>
            </a:pPr>
            <a:r>
              <a:rPr lang="en-IN" sz="1050" dirty="0">
                <a:cs typeface="Calibri"/>
              </a:rPr>
              <a:t>     Public Health and Environmental Engineering -1992 Andhra University</a:t>
            </a:r>
            <a:endParaRPr sz="1050" dirty="0">
              <a:latin typeface="Calibri"/>
              <a:cs typeface="Calibri"/>
            </a:endParaRPr>
          </a:p>
        </p:txBody>
      </p:sp>
      <p:sp>
        <p:nvSpPr>
          <p:cNvPr id="62" name="object 62"/>
          <p:cNvSpPr txBox="1"/>
          <p:nvPr/>
        </p:nvSpPr>
        <p:spPr>
          <a:xfrm>
            <a:off x="10510266" y="3876294"/>
            <a:ext cx="561975" cy="232410"/>
          </a:xfrm>
          <a:prstGeom prst="rect">
            <a:avLst/>
          </a:prstGeom>
        </p:spPr>
        <p:txBody>
          <a:bodyPr vert="horz" wrap="square" lIns="0" tIns="13335" rIns="0" bIns="0" rtlCol="0">
            <a:spAutoFit/>
          </a:bodyPr>
          <a:lstStyle/>
          <a:p>
            <a:pPr marL="12700">
              <a:lnSpc>
                <a:spcPct val="100000"/>
              </a:lnSpc>
              <a:spcBef>
                <a:spcPts val="105"/>
              </a:spcBef>
            </a:pPr>
            <a:r>
              <a:rPr sz="1350" b="1" spc="-10" dirty="0">
                <a:solidFill>
                  <a:srgbClr val="000099"/>
                </a:solidFill>
                <a:latin typeface="Calibri"/>
                <a:cs typeface="Calibri"/>
              </a:rPr>
              <a:t>A</a:t>
            </a:r>
            <a:r>
              <a:rPr sz="1350" b="1" spc="-15" dirty="0">
                <a:solidFill>
                  <a:srgbClr val="000099"/>
                </a:solidFill>
                <a:latin typeface="Calibri"/>
                <a:cs typeface="Calibri"/>
              </a:rPr>
              <a:t>w</a:t>
            </a:r>
            <a:r>
              <a:rPr sz="1350" b="1" dirty="0">
                <a:solidFill>
                  <a:srgbClr val="000099"/>
                </a:solidFill>
                <a:latin typeface="Calibri"/>
                <a:cs typeface="Calibri"/>
              </a:rPr>
              <a:t>a</a:t>
            </a:r>
            <a:r>
              <a:rPr sz="1350" b="1" spc="-15" dirty="0">
                <a:solidFill>
                  <a:srgbClr val="000099"/>
                </a:solidFill>
                <a:latin typeface="Calibri"/>
                <a:cs typeface="Calibri"/>
              </a:rPr>
              <a:t>r</a:t>
            </a:r>
            <a:r>
              <a:rPr sz="1350" b="1" dirty="0">
                <a:solidFill>
                  <a:srgbClr val="000099"/>
                </a:solidFill>
                <a:latin typeface="Calibri"/>
                <a:cs typeface="Calibri"/>
              </a:rPr>
              <a:t>ds</a:t>
            </a:r>
            <a:endParaRPr sz="1350" dirty="0">
              <a:latin typeface="Calibri"/>
              <a:cs typeface="Calibri"/>
            </a:endParaRPr>
          </a:p>
        </p:txBody>
      </p:sp>
      <p:sp>
        <p:nvSpPr>
          <p:cNvPr id="66" name="object 14"/>
          <p:cNvSpPr txBox="1"/>
          <p:nvPr/>
        </p:nvSpPr>
        <p:spPr>
          <a:xfrm>
            <a:off x="4277859" y="6362831"/>
            <a:ext cx="6629400" cy="289823"/>
          </a:xfrm>
          <a:prstGeom prst="rect">
            <a:avLst/>
          </a:prstGeom>
        </p:spPr>
        <p:txBody>
          <a:bodyPr vert="horz" wrap="square" lIns="0" tIns="12700" rIns="0" bIns="0" rtlCol="0">
            <a:spAutoFit/>
          </a:bodyPr>
          <a:lstStyle/>
          <a:p>
            <a:pPr marL="12700" algn="ctr">
              <a:lnSpc>
                <a:spcPct val="100000"/>
              </a:lnSpc>
              <a:spcBef>
                <a:spcPts val="100"/>
              </a:spcBef>
            </a:pPr>
            <a:r>
              <a:rPr lang="en-US" b="1" spc="-5" dirty="0">
                <a:solidFill>
                  <a:srgbClr val="888888"/>
                </a:solidFill>
                <a:latin typeface="Calibri"/>
                <a:cs typeface="Calibri"/>
              </a:rPr>
              <a:t>Department</a:t>
            </a:r>
            <a:r>
              <a:rPr lang="en-US" b="1" spc="-15" dirty="0">
                <a:solidFill>
                  <a:srgbClr val="888888"/>
                </a:solidFill>
                <a:latin typeface="Calibri"/>
                <a:cs typeface="Calibri"/>
              </a:rPr>
              <a:t> </a:t>
            </a:r>
            <a:r>
              <a:rPr lang="en-US" b="1" dirty="0">
                <a:solidFill>
                  <a:srgbClr val="888888"/>
                </a:solidFill>
                <a:latin typeface="Calibri"/>
                <a:cs typeface="Calibri"/>
              </a:rPr>
              <a:t>of</a:t>
            </a:r>
            <a:r>
              <a:rPr lang="en-US" b="1" spc="5" dirty="0">
                <a:solidFill>
                  <a:srgbClr val="888888"/>
                </a:solidFill>
                <a:latin typeface="Calibri"/>
                <a:cs typeface="Calibri"/>
              </a:rPr>
              <a:t> </a:t>
            </a:r>
            <a:r>
              <a:rPr lang="en-US" b="1" spc="-5" dirty="0">
                <a:solidFill>
                  <a:srgbClr val="888888"/>
                </a:solidFill>
                <a:latin typeface="Calibri"/>
                <a:cs typeface="Calibri"/>
              </a:rPr>
              <a:t>Environmental Science, Engineering &amp; Management</a:t>
            </a:r>
            <a:endParaRPr lang="en-US"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9621" y="233123"/>
            <a:ext cx="3200400" cy="443711"/>
          </a:xfrm>
          <a:prstGeom prst="rect">
            <a:avLst/>
          </a:prstGeom>
        </p:spPr>
        <p:txBody>
          <a:bodyPr vert="horz" wrap="square" lIns="0" tIns="12700" rIns="0" bIns="0" rtlCol="0">
            <a:spAutoFit/>
          </a:bodyPr>
          <a:lstStyle/>
          <a:p>
            <a:pPr marL="12700">
              <a:lnSpc>
                <a:spcPct val="100000"/>
              </a:lnSpc>
              <a:spcBef>
                <a:spcPts val="100"/>
              </a:spcBef>
            </a:pPr>
            <a:r>
              <a:rPr spc="-30" dirty="0"/>
              <a:t>Teacher’s</a:t>
            </a:r>
            <a:r>
              <a:rPr spc="-85" dirty="0"/>
              <a:t> </a:t>
            </a:r>
            <a:r>
              <a:rPr spc="-10" dirty="0"/>
              <a:t>Profiles</a:t>
            </a:r>
            <a:endParaRPr dirty="0"/>
          </a:p>
        </p:txBody>
      </p:sp>
      <p:graphicFrame>
        <p:nvGraphicFramePr>
          <p:cNvPr id="3" name="object 3"/>
          <p:cNvGraphicFramePr>
            <a:graphicFrameLocks noGrp="1"/>
          </p:cNvGraphicFramePr>
          <p:nvPr>
            <p:extLst>
              <p:ext uri="{D42A27DB-BD31-4B8C-83A1-F6EECF244321}">
                <p14:modId xmlns:p14="http://schemas.microsoft.com/office/powerpoint/2010/main" val="4241441890"/>
              </p:ext>
            </p:extLst>
          </p:nvPr>
        </p:nvGraphicFramePr>
        <p:xfrm>
          <a:off x="152400" y="834391"/>
          <a:ext cx="11829287" cy="5642609"/>
        </p:xfrm>
        <a:graphic>
          <a:graphicData uri="http://schemas.openxmlformats.org/drawingml/2006/table">
            <a:tbl>
              <a:tblPr firstRow="1" bandRow="1">
                <a:tableStyleId>{2D5ABB26-0587-4C30-8999-92F81FD0307C}</a:tableStyleId>
              </a:tblPr>
              <a:tblGrid>
                <a:gridCol w="609601">
                  <a:extLst>
                    <a:ext uri="{9D8B030D-6E8A-4147-A177-3AD203B41FA5}">
                      <a16:colId xmlns:a16="http://schemas.microsoft.com/office/drawing/2014/main" val="20000"/>
                    </a:ext>
                  </a:extLst>
                </a:gridCol>
                <a:gridCol w="2514599">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1828801">
                  <a:extLst>
                    <a:ext uri="{9D8B030D-6E8A-4147-A177-3AD203B41FA5}">
                      <a16:colId xmlns:a16="http://schemas.microsoft.com/office/drawing/2014/main" val="20003"/>
                    </a:ext>
                  </a:extLst>
                </a:gridCol>
                <a:gridCol w="3218686">
                  <a:extLst>
                    <a:ext uri="{9D8B030D-6E8A-4147-A177-3AD203B41FA5}">
                      <a16:colId xmlns:a16="http://schemas.microsoft.com/office/drawing/2014/main" val="20004"/>
                    </a:ext>
                  </a:extLst>
                </a:gridCol>
              </a:tblGrid>
              <a:tr h="506211">
                <a:tc>
                  <a:txBody>
                    <a:bodyPr/>
                    <a:lstStyle/>
                    <a:p>
                      <a:pPr algn="ctr">
                        <a:lnSpc>
                          <a:spcPct val="100000"/>
                        </a:lnSpc>
                        <a:spcBef>
                          <a:spcPts val="305"/>
                        </a:spcBef>
                      </a:pPr>
                      <a:r>
                        <a:rPr sz="2000" b="1" spc="-5" dirty="0">
                          <a:latin typeface="Times New Roman"/>
                          <a:cs typeface="Times New Roman"/>
                        </a:rPr>
                        <a:t>S.</a:t>
                      </a:r>
                      <a:endParaRPr lang="en-IN" sz="2000" b="1" spc="-5" dirty="0">
                        <a:latin typeface="Times New Roman"/>
                        <a:cs typeface="Times New Roman"/>
                      </a:endParaRPr>
                    </a:p>
                    <a:p>
                      <a:pPr algn="ctr">
                        <a:lnSpc>
                          <a:spcPct val="100000"/>
                        </a:lnSpc>
                        <a:spcBef>
                          <a:spcPts val="305"/>
                        </a:spcBef>
                      </a:pPr>
                      <a:r>
                        <a:rPr sz="2000" b="1" spc="-5" dirty="0">
                          <a:latin typeface="Times New Roman"/>
                          <a:cs typeface="Times New Roman"/>
                        </a:rPr>
                        <a:t>No.</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marL="635" algn="ctr">
                        <a:lnSpc>
                          <a:spcPct val="100000"/>
                        </a:lnSpc>
                        <a:spcBef>
                          <a:spcPts val="305"/>
                        </a:spcBef>
                      </a:pPr>
                      <a:r>
                        <a:rPr sz="2000" b="1" spc="-10" dirty="0">
                          <a:latin typeface="Times New Roman"/>
                          <a:cs typeface="Times New Roman"/>
                        </a:rPr>
                        <a:t>Name</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algn="ctr">
                        <a:lnSpc>
                          <a:spcPct val="100000"/>
                        </a:lnSpc>
                        <a:spcBef>
                          <a:spcPts val="305"/>
                        </a:spcBef>
                      </a:pPr>
                      <a:r>
                        <a:rPr sz="2000" b="1" spc="-5" dirty="0">
                          <a:latin typeface="Times New Roman"/>
                          <a:cs typeface="Times New Roman"/>
                        </a:rPr>
                        <a:t>Designation</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marL="1270" algn="ctr">
                        <a:lnSpc>
                          <a:spcPct val="100000"/>
                        </a:lnSpc>
                        <a:spcBef>
                          <a:spcPts val="305"/>
                        </a:spcBef>
                      </a:pPr>
                      <a:r>
                        <a:rPr sz="2000" b="1" spc="-5" dirty="0">
                          <a:latin typeface="Times New Roman"/>
                          <a:cs typeface="Times New Roman"/>
                        </a:rPr>
                        <a:t>Qualification</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algn="ctr">
                        <a:lnSpc>
                          <a:spcPct val="100000"/>
                        </a:lnSpc>
                        <a:spcBef>
                          <a:spcPts val="305"/>
                        </a:spcBef>
                      </a:pPr>
                      <a:r>
                        <a:rPr sz="2000" b="1" spc="-5" dirty="0">
                          <a:latin typeface="Times New Roman"/>
                          <a:cs typeface="Times New Roman"/>
                        </a:rPr>
                        <a:t>Specialization</a:t>
                      </a:r>
                      <a:endParaRPr sz="20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extLst>
                  <a:ext uri="{0D108BD9-81ED-4DB2-BD59-A6C34878D82A}">
                    <a16:rowId xmlns:a16="http://schemas.microsoft.com/office/drawing/2014/main" val="10000"/>
                  </a:ext>
                </a:extLst>
              </a:tr>
              <a:tr h="683192">
                <a:tc>
                  <a:txBody>
                    <a:bodyPr/>
                    <a:lstStyle/>
                    <a:p>
                      <a:pPr algn="ctr">
                        <a:lnSpc>
                          <a:spcPct val="100000"/>
                        </a:lnSpc>
                        <a:spcBef>
                          <a:spcPts val="695"/>
                        </a:spcBef>
                      </a:pPr>
                      <a:r>
                        <a:rPr sz="2000" b="1" dirty="0">
                          <a:latin typeface="Times New Roman"/>
                          <a:cs typeface="Times New Roman"/>
                        </a:rPr>
                        <a:t>1</a:t>
                      </a:r>
                      <a:endParaRPr sz="20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S. Bala Prasad</a:t>
                      </a: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2000" b="0" spc="-5" dirty="0">
                          <a:latin typeface="Times New Roman"/>
                          <a:cs typeface="Times New Roman"/>
                        </a:rPr>
                        <a:t>Professor</a:t>
                      </a:r>
                      <a:r>
                        <a:rPr lang="en-US" sz="2000" b="0" spc="-55" dirty="0">
                          <a:latin typeface="Times New Roman"/>
                          <a:cs typeface="Times New Roman"/>
                        </a:rPr>
                        <a:t> </a:t>
                      </a:r>
                    </a:p>
                    <a:p>
                      <a:pPr algn="ctr">
                        <a:lnSpc>
                          <a:spcPct val="100000"/>
                        </a:lnSpc>
                        <a:spcBef>
                          <a:spcPts val="405"/>
                        </a:spcBef>
                      </a:pPr>
                      <a:r>
                        <a:rPr lang="en-US" sz="2000" b="0" dirty="0">
                          <a:latin typeface="Times New Roman"/>
                          <a:cs typeface="Times New Roman"/>
                        </a:rPr>
                        <a:t>Head</a:t>
                      </a:r>
                      <a:r>
                        <a:rPr lang="en-US" sz="2000" b="0" spc="-15" dirty="0">
                          <a:latin typeface="Times New Roman"/>
                          <a:cs typeface="Times New Roman"/>
                        </a:rPr>
                        <a:t> </a:t>
                      </a:r>
                      <a:r>
                        <a:rPr lang="en-US" sz="2000" b="0" dirty="0">
                          <a:latin typeface="Times New Roman"/>
                          <a:cs typeface="Times New Roman"/>
                        </a:rPr>
                        <a:t>of</a:t>
                      </a:r>
                      <a:r>
                        <a:rPr lang="en-US" sz="2000" b="0" spc="-20" dirty="0">
                          <a:latin typeface="Times New Roman"/>
                          <a:cs typeface="Times New Roman"/>
                        </a:rPr>
                        <a:t> </a:t>
                      </a:r>
                      <a:r>
                        <a:rPr lang="en-US" sz="2000" b="0" dirty="0">
                          <a:latin typeface="Times New Roman"/>
                          <a:cs typeface="Times New Roman"/>
                        </a:rPr>
                        <a:t>the</a:t>
                      </a:r>
                      <a:r>
                        <a:rPr lang="en-US" sz="2000" b="0" spc="-15" dirty="0">
                          <a:latin typeface="Times New Roman"/>
                          <a:cs typeface="Times New Roman"/>
                        </a:rPr>
                        <a:t> </a:t>
                      </a:r>
                      <a:r>
                        <a:rPr lang="en-US" sz="2000" b="0" spc="-5" dirty="0">
                          <a:latin typeface="Times New Roman"/>
                          <a:cs typeface="Times New Roman"/>
                        </a:rPr>
                        <a:t>Department</a:t>
                      </a:r>
                      <a:endParaRPr lang="en-US" sz="2000" b="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695"/>
                        </a:spcBef>
                      </a:pPr>
                      <a:r>
                        <a:rPr lang="en-IN" sz="2000" b="0" spc="-5" dirty="0">
                          <a:latin typeface="Times New Roman"/>
                          <a:cs typeface="Times New Roman"/>
                        </a:rPr>
                        <a:t>M.E. (PH &amp;EE) </a:t>
                      </a:r>
                      <a:r>
                        <a:rPr sz="2000" b="0" spc="-5" dirty="0">
                          <a:latin typeface="Times New Roman"/>
                          <a:cs typeface="Times New Roman"/>
                        </a:rPr>
                        <a:t>Ph.D.</a:t>
                      </a:r>
                      <a:endParaRPr sz="2000" b="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695"/>
                        </a:spcBef>
                      </a:pPr>
                      <a:r>
                        <a:rPr lang="en-US" sz="1800" i="0" dirty="0">
                          <a:effectLst/>
                          <a:latin typeface="Times New Roman" panose="02020603050405020304" pitchFamily="18" charset="0"/>
                          <a:cs typeface="Times New Roman" panose="02020603050405020304" pitchFamily="18" charset="0"/>
                        </a:rPr>
                        <a:t>Environmental Engineering and Management</a:t>
                      </a:r>
                      <a:endParaRPr lang="en-IN" sz="18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1"/>
                  </a:ext>
                </a:extLst>
              </a:tr>
              <a:tr h="557599">
                <a:tc>
                  <a:txBody>
                    <a:bodyPr/>
                    <a:lstStyle/>
                    <a:p>
                      <a:pPr algn="ctr">
                        <a:lnSpc>
                          <a:spcPct val="100000"/>
                        </a:lnSpc>
                        <a:spcBef>
                          <a:spcPts val="315"/>
                        </a:spcBef>
                      </a:pPr>
                      <a:r>
                        <a:rPr sz="2000" b="1" dirty="0">
                          <a:latin typeface="Times New Roman"/>
                          <a:cs typeface="Times New Roman"/>
                        </a:rPr>
                        <a:t>2</a:t>
                      </a:r>
                      <a:endParaRPr sz="2000" dirty="0">
                        <a:latin typeface="Times New Roman"/>
                        <a:cs typeface="Times New Roman"/>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fi-FI" sz="2000" b="1" u="none" spc="-10" dirty="0">
                          <a:solidFill>
                            <a:schemeClr val="tx1"/>
                          </a:solidFill>
                          <a:uFill>
                            <a:solidFill>
                              <a:srgbClr val="000000"/>
                            </a:solidFill>
                          </a:uFill>
                          <a:latin typeface="Times New Roman"/>
                          <a:ea typeface="+mn-ea"/>
                          <a:cs typeface="Times New Roman"/>
                        </a:rPr>
                        <a:t>Prof. Yerramsetty Abbulu</a:t>
                      </a: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9"/>
                        </a:spcBef>
                      </a:pPr>
                      <a:r>
                        <a:rPr lang="en-IN" sz="2000" b="0" spc="-5" dirty="0">
                          <a:latin typeface="Times New Roman"/>
                          <a:cs typeface="Times New Roman"/>
                        </a:rPr>
                        <a:t>Professor</a:t>
                      </a:r>
                      <a:r>
                        <a:rPr lang="en-IN" sz="2000" b="0" spc="-60" dirty="0">
                          <a:latin typeface="Times New Roman"/>
                          <a:cs typeface="Times New Roman"/>
                        </a:rPr>
                        <a:t> </a:t>
                      </a:r>
                    </a:p>
                    <a:p>
                      <a:pPr algn="ctr">
                        <a:lnSpc>
                          <a:spcPct val="100000"/>
                        </a:lnSpc>
                        <a:spcBef>
                          <a:spcPts val="409"/>
                        </a:spcBef>
                      </a:pPr>
                      <a:r>
                        <a:rPr lang="en-IN" sz="2000" b="0" dirty="0">
                          <a:latin typeface="Times New Roman"/>
                          <a:cs typeface="Times New Roman"/>
                        </a:rPr>
                        <a:t>BOS,</a:t>
                      </a:r>
                      <a:r>
                        <a:rPr lang="en-IN" sz="2000" b="0" spc="-10" dirty="0">
                          <a:latin typeface="Times New Roman"/>
                          <a:cs typeface="Times New Roman"/>
                        </a:rPr>
                        <a:t> </a:t>
                      </a:r>
                      <a:r>
                        <a:rPr lang="en-IN" sz="2000" b="0" spc="-5" dirty="0">
                          <a:latin typeface="Times New Roman"/>
                          <a:cs typeface="Times New Roman"/>
                        </a:rPr>
                        <a:t>Chairman</a:t>
                      </a:r>
                      <a:endParaRPr lang="en-IN" sz="2000" b="0" dirty="0">
                        <a:latin typeface="Times New Roman"/>
                        <a:cs typeface="Times New Roman"/>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15"/>
                        </a:spcBef>
                      </a:pPr>
                      <a:r>
                        <a:rPr sz="2000" b="0" spc="-5" dirty="0">
                          <a:latin typeface="Times New Roman"/>
                          <a:cs typeface="Times New Roman"/>
                        </a:rPr>
                        <a:t>Ph.D.</a:t>
                      </a:r>
                      <a:endParaRPr sz="2000" b="0" dirty="0">
                        <a:latin typeface="Times New Roman"/>
                        <a:cs typeface="Times New Roman"/>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1270" algn="ctr">
                        <a:lnSpc>
                          <a:spcPct val="100000"/>
                        </a:lnSpc>
                        <a:spcBef>
                          <a:spcPts val="315"/>
                        </a:spcBef>
                      </a:pPr>
                      <a:r>
                        <a:rPr lang="en-IN" sz="1800" dirty="0">
                          <a:latin typeface="Times New Roman"/>
                          <a:cs typeface="Times New Roman"/>
                        </a:rPr>
                        <a:t>Water Resources Engineering Hydraulics Coastal and Harbour Engineering</a:t>
                      </a: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2"/>
                  </a:ext>
                </a:extLst>
              </a:tr>
              <a:tr h="976562">
                <a:tc>
                  <a:txBody>
                    <a:bodyPr/>
                    <a:lstStyle/>
                    <a:p>
                      <a:pPr algn="ctr">
                        <a:lnSpc>
                          <a:spcPct val="100000"/>
                        </a:lnSpc>
                        <a:spcBef>
                          <a:spcPts val="405"/>
                        </a:spcBef>
                      </a:pPr>
                      <a:r>
                        <a:rPr sz="2000" b="1" dirty="0">
                          <a:latin typeface="Times New Roman"/>
                          <a:cs typeface="Times New Roman"/>
                        </a:rPr>
                        <a:t>3</a:t>
                      </a:r>
                      <a:endParaRPr sz="2000" dirty="0">
                        <a:latin typeface="Times New Roman"/>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C V </a:t>
                      </a:r>
                      <a:r>
                        <a:rPr lang="en-IN" sz="2000" b="1" u="none" spc="-10" dirty="0" err="1">
                          <a:solidFill>
                            <a:schemeClr val="tx1"/>
                          </a:solidFill>
                          <a:uFill>
                            <a:solidFill>
                              <a:srgbClr val="000000"/>
                            </a:solidFill>
                          </a:uFill>
                          <a:latin typeface="Times New Roman"/>
                          <a:ea typeface="+mn-ea"/>
                          <a:cs typeface="Times New Roman"/>
                        </a:rPr>
                        <a:t>Chalapati</a:t>
                      </a:r>
                      <a:r>
                        <a:rPr lang="en-IN" sz="2000" b="1" u="none" spc="-10" dirty="0">
                          <a:solidFill>
                            <a:schemeClr val="tx1"/>
                          </a:solidFill>
                          <a:uFill>
                            <a:solidFill>
                              <a:srgbClr val="000000"/>
                            </a:solidFill>
                          </a:uFill>
                          <a:latin typeface="Times New Roman"/>
                          <a:ea typeface="+mn-ea"/>
                          <a:cs typeface="Times New Roman"/>
                        </a:rPr>
                        <a:t> Rao</a:t>
                      </a: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0" spc="-5" dirty="0">
                          <a:solidFill>
                            <a:schemeClr val="tx1"/>
                          </a:solidFill>
                          <a:latin typeface="Times New Roman"/>
                          <a:ea typeface="+mn-ea"/>
                          <a:cs typeface="Times New Roman"/>
                        </a:rPr>
                        <a:t>Emeritus Professor</a:t>
                      </a:r>
                    </a:p>
                    <a:p>
                      <a:pPr marL="0" algn="ctr">
                        <a:lnSpc>
                          <a:spcPct val="100000"/>
                        </a:lnSpc>
                        <a:spcBef>
                          <a:spcPts val="405"/>
                        </a:spcBef>
                      </a:pPr>
                      <a:r>
                        <a:rPr lang="en-IN" sz="2000" b="0" spc="-5" dirty="0">
                          <a:solidFill>
                            <a:schemeClr val="tx1"/>
                          </a:solidFill>
                          <a:latin typeface="Times New Roman"/>
                          <a:ea typeface="+mn-ea"/>
                          <a:cs typeface="Times New Roman"/>
                        </a:rPr>
                        <a:t>Former Senior  Most Chief Scientist, NEERI, Nagpur </a:t>
                      </a:r>
                      <a:endParaRPr lang="en-US" sz="2000" b="0" spc="-5" dirty="0">
                        <a:solidFill>
                          <a:schemeClr val="tx1"/>
                        </a:solidFill>
                        <a:latin typeface="Times New Roman"/>
                        <a:ea typeface="+mn-ea"/>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405"/>
                        </a:spcBef>
                      </a:pPr>
                      <a:r>
                        <a:rPr sz="2000" b="0" spc="-5" dirty="0">
                          <a:latin typeface="Times New Roman"/>
                          <a:cs typeface="Times New Roman"/>
                        </a:rPr>
                        <a:t>Ph.D.</a:t>
                      </a:r>
                      <a:endParaRPr sz="2000" b="0" dirty="0">
                        <a:latin typeface="Times New Roman"/>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1800" b="0" i="0" dirty="0">
                          <a:effectLst/>
                          <a:latin typeface="Times New Roman" panose="02020603050405020304" pitchFamily="18" charset="0"/>
                          <a:cs typeface="Times New Roman" panose="02020603050405020304" pitchFamily="18" charset="0"/>
                        </a:rPr>
                        <a:t>Environmental Engineering and Management</a:t>
                      </a:r>
                      <a:endParaRPr lang="en-IN" sz="1800" dirty="0">
                        <a:latin typeface="Times New Roman"/>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3"/>
                  </a:ext>
                </a:extLst>
              </a:tr>
              <a:tr h="417127">
                <a:tc>
                  <a:txBody>
                    <a:bodyPr/>
                    <a:lstStyle/>
                    <a:p>
                      <a:pPr algn="ctr">
                        <a:lnSpc>
                          <a:spcPct val="100000"/>
                        </a:lnSpc>
                        <a:spcBef>
                          <a:spcPts val="320"/>
                        </a:spcBef>
                      </a:pPr>
                      <a:r>
                        <a:rPr sz="2000" b="1" dirty="0">
                          <a:latin typeface="Times New Roman"/>
                          <a:cs typeface="Times New Roman"/>
                        </a:rPr>
                        <a:t>4</a:t>
                      </a:r>
                      <a:endParaRPr sz="2000" dirty="0">
                        <a:latin typeface="Times New Roman"/>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V.S.R.K. Prasad</a:t>
                      </a: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0" spc="-5" dirty="0">
                          <a:solidFill>
                            <a:schemeClr val="tx1"/>
                          </a:solidFill>
                          <a:latin typeface="Times New Roman"/>
                          <a:ea typeface="+mn-ea"/>
                          <a:cs typeface="Times New Roman"/>
                        </a:rPr>
                        <a:t>Emeritus Professor, </a:t>
                      </a:r>
                    </a:p>
                    <a:p>
                      <a:pPr marL="0" algn="ctr">
                        <a:lnSpc>
                          <a:spcPct val="100000"/>
                        </a:lnSpc>
                        <a:spcBef>
                          <a:spcPts val="405"/>
                        </a:spcBef>
                      </a:pPr>
                      <a:r>
                        <a:rPr lang="en-IN" sz="2000" b="0" spc="-5" dirty="0">
                          <a:solidFill>
                            <a:schemeClr val="tx1"/>
                          </a:solidFill>
                          <a:latin typeface="Times New Roman"/>
                          <a:ea typeface="+mn-ea"/>
                          <a:cs typeface="Times New Roman"/>
                        </a:rPr>
                        <a:t>Former Director IIPE, Vizag</a:t>
                      </a:r>
                      <a:endParaRPr lang="en-US" sz="2000" b="0" spc="-5" dirty="0">
                        <a:solidFill>
                          <a:schemeClr val="tx1"/>
                        </a:solidFill>
                        <a:latin typeface="Times New Roman"/>
                        <a:ea typeface="+mn-ea"/>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20"/>
                        </a:spcBef>
                      </a:pPr>
                      <a:r>
                        <a:rPr sz="2000" b="0" spc="-5" dirty="0">
                          <a:latin typeface="Times New Roman"/>
                          <a:cs typeface="Times New Roman"/>
                        </a:rPr>
                        <a:t>Ph.D.</a:t>
                      </a:r>
                      <a:endParaRPr sz="2000" b="0" dirty="0">
                        <a:latin typeface="Times New Roman"/>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20"/>
                        </a:spcBef>
                      </a:pPr>
                      <a:r>
                        <a:rPr lang="en-IN" sz="1800" b="0" dirty="0">
                          <a:latin typeface="Times New Roman" panose="02020603050405020304" pitchFamily="18" charset="0"/>
                          <a:cs typeface="Times New Roman" panose="02020603050405020304" pitchFamily="18" charset="0"/>
                        </a:rPr>
                        <a:t>Chemical and Environmental Engineering and Management</a:t>
                      </a:r>
                      <a:endParaRPr lang="en-IN" sz="1800" b="0" dirty="0">
                        <a:latin typeface="Times New Roman"/>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4"/>
                  </a:ext>
                </a:extLst>
              </a:tr>
              <a:tr h="475494">
                <a:tc>
                  <a:txBody>
                    <a:bodyPr/>
                    <a:lstStyle/>
                    <a:p>
                      <a:pPr algn="ctr">
                        <a:lnSpc>
                          <a:spcPct val="100000"/>
                        </a:lnSpc>
                        <a:spcBef>
                          <a:spcPts val="409"/>
                        </a:spcBef>
                      </a:pPr>
                      <a:r>
                        <a:rPr sz="2000" b="1" dirty="0">
                          <a:latin typeface="Times New Roman"/>
                          <a:cs typeface="Times New Roman"/>
                        </a:rPr>
                        <a:t>5</a:t>
                      </a:r>
                      <a:endParaRPr sz="2000" dirty="0">
                        <a:latin typeface="Times New Roman"/>
                        <a:cs typeface="Times New Roman"/>
                      </a:endParaRP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a:t>
                      </a:r>
                      <a:r>
                        <a:rPr lang="en-IN" sz="2000" b="1" u="none" spc="-10" dirty="0" err="1">
                          <a:solidFill>
                            <a:schemeClr val="tx1"/>
                          </a:solidFill>
                          <a:uFill>
                            <a:solidFill>
                              <a:srgbClr val="000000"/>
                            </a:solidFill>
                          </a:uFill>
                          <a:latin typeface="Times New Roman"/>
                          <a:ea typeface="+mn-ea"/>
                          <a:cs typeface="Times New Roman"/>
                        </a:rPr>
                        <a:t>Prakasam</a:t>
                      </a:r>
                      <a:r>
                        <a:rPr lang="en-IN" sz="2000" b="1" u="none" spc="-10" dirty="0">
                          <a:solidFill>
                            <a:schemeClr val="tx1"/>
                          </a:solidFill>
                          <a:uFill>
                            <a:solidFill>
                              <a:srgbClr val="000000"/>
                            </a:solidFill>
                          </a:uFill>
                          <a:latin typeface="Times New Roman"/>
                          <a:ea typeface="+mn-ea"/>
                          <a:cs typeface="Times New Roman"/>
                        </a:rPr>
                        <a:t> Tata</a:t>
                      </a: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0" spc="-5" dirty="0">
                          <a:solidFill>
                            <a:schemeClr val="tx1"/>
                          </a:solidFill>
                          <a:latin typeface="Times New Roman"/>
                          <a:ea typeface="+mn-ea"/>
                          <a:cs typeface="Times New Roman"/>
                        </a:rPr>
                        <a:t>Visiting Professor</a:t>
                      </a:r>
                    </a:p>
                    <a:p>
                      <a:pPr marL="0" algn="ctr">
                        <a:lnSpc>
                          <a:spcPct val="100000"/>
                        </a:lnSpc>
                        <a:spcBef>
                          <a:spcPts val="405"/>
                        </a:spcBef>
                      </a:pPr>
                      <a:r>
                        <a:rPr lang="en-IN" sz="2000" b="0" spc="-5" dirty="0">
                          <a:solidFill>
                            <a:schemeClr val="tx1"/>
                          </a:solidFill>
                          <a:latin typeface="Times New Roman"/>
                          <a:ea typeface="+mn-ea"/>
                          <a:cs typeface="Times New Roman"/>
                        </a:rPr>
                        <a:t>Former </a:t>
                      </a:r>
                      <a:r>
                        <a:rPr lang="en-US" sz="2000" b="0" spc="-5" dirty="0">
                          <a:solidFill>
                            <a:schemeClr val="tx1"/>
                          </a:solidFill>
                          <a:latin typeface="Times New Roman"/>
                          <a:ea typeface="+mn-ea"/>
                          <a:cs typeface="Times New Roman"/>
                        </a:rPr>
                        <a:t>Head, Environmental Monitoring and Research Division, Metropolitan Water Reclamation District of Greater </a:t>
                      </a:r>
                      <a:r>
                        <a:rPr lang="en-IN" sz="2000" b="0" spc="-5" dirty="0">
                          <a:solidFill>
                            <a:schemeClr val="tx1"/>
                          </a:solidFill>
                          <a:latin typeface="Times New Roman"/>
                          <a:ea typeface="+mn-ea"/>
                          <a:cs typeface="Times New Roman"/>
                        </a:rPr>
                        <a:t>Chicago, USA</a:t>
                      </a: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409"/>
                        </a:spcBef>
                      </a:pPr>
                      <a:r>
                        <a:rPr sz="2000" b="0" spc="-5" dirty="0">
                          <a:latin typeface="Times New Roman"/>
                          <a:cs typeface="Times New Roman"/>
                        </a:rPr>
                        <a:t>Ph.D.</a:t>
                      </a:r>
                      <a:endParaRPr sz="2000" b="0" dirty="0">
                        <a:latin typeface="Times New Roman"/>
                        <a:cs typeface="Times New Roman"/>
                      </a:endParaRP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1800" b="0" i="0" dirty="0">
                          <a:effectLst/>
                          <a:latin typeface="Times New Roman" panose="02020603050405020304" pitchFamily="18" charset="0"/>
                          <a:cs typeface="Times New Roman" panose="02020603050405020304" pitchFamily="18" charset="0"/>
                        </a:rPr>
                        <a:t>Environmental Engineering and Management</a:t>
                      </a:r>
                      <a:endParaRPr lang="en-IN" sz="1800" dirty="0">
                        <a:latin typeface="Times New Roman"/>
                        <a:cs typeface="Times New Roman"/>
                      </a:endParaRP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5"/>
                  </a:ext>
                </a:extLst>
              </a:tr>
            </a:tbl>
          </a:graphicData>
        </a:graphic>
      </p:graphicFrame>
      <p:pic>
        <p:nvPicPr>
          <p:cNvPr id="4" name="object 4"/>
          <p:cNvPicPr/>
          <p:nvPr/>
        </p:nvPicPr>
        <p:blipFill>
          <a:blip r:embed="rId3" cstate="print"/>
          <a:stretch>
            <a:fillRect/>
          </a:stretch>
        </p:blipFill>
        <p:spPr>
          <a:xfrm>
            <a:off x="11394947" y="216408"/>
            <a:ext cx="586740" cy="606552"/>
          </a:xfrm>
          <a:prstGeom prst="rect">
            <a:avLst/>
          </a:prstGeom>
        </p:spPr>
      </p:pic>
      <p:sp>
        <p:nvSpPr>
          <p:cNvPr id="5" name="object 5"/>
          <p:cNvSpPr txBox="1"/>
          <p:nvPr/>
        </p:nvSpPr>
        <p:spPr>
          <a:xfrm>
            <a:off x="104952" y="0"/>
            <a:ext cx="17125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800000"/>
                </a:solidFill>
                <a:latin typeface="Times New Roman"/>
                <a:cs typeface="Times New Roman"/>
              </a:rPr>
              <a:t>Criterion</a:t>
            </a:r>
            <a:r>
              <a:rPr sz="2800" b="1" spc="-60" dirty="0">
                <a:solidFill>
                  <a:srgbClr val="800000"/>
                </a:solidFill>
                <a:latin typeface="Times New Roman"/>
                <a:cs typeface="Times New Roman"/>
              </a:rPr>
              <a:t> </a:t>
            </a:r>
            <a:r>
              <a:rPr sz="2800" b="1" spc="-5" dirty="0">
                <a:solidFill>
                  <a:srgbClr val="800000"/>
                </a:solidFill>
                <a:latin typeface="Times New Roman"/>
                <a:cs typeface="Times New Roman"/>
              </a:rPr>
              <a:t>2</a:t>
            </a:r>
            <a:endParaRPr sz="2800">
              <a:latin typeface="Times New Roman"/>
              <a:cs typeface="Times New Roman"/>
            </a:endParaRPr>
          </a:p>
        </p:txBody>
      </p:sp>
      <p:sp>
        <p:nvSpPr>
          <p:cNvPr id="6" name="object 14"/>
          <p:cNvSpPr txBox="1"/>
          <p:nvPr/>
        </p:nvSpPr>
        <p:spPr>
          <a:xfrm>
            <a:off x="3549901" y="6535812"/>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432" y="0"/>
            <a:ext cx="853440" cy="6858000"/>
          </a:xfrm>
          <a:custGeom>
            <a:avLst/>
            <a:gdLst/>
            <a:ahLst/>
            <a:cxnLst/>
            <a:rect l="l" t="t" r="r" b="b"/>
            <a:pathLst>
              <a:path w="853440" h="6858000">
                <a:moveTo>
                  <a:pt x="853440" y="0"/>
                </a:moveTo>
                <a:lnTo>
                  <a:pt x="853440" y="0"/>
                </a:lnTo>
                <a:lnTo>
                  <a:pt x="0" y="0"/>
                </a:lnTo>
                <a:lnTo>
                  <a:pt x="0" y="6858000"/>
                </a:lnTo>
                <a:lnTo>
                  <a:pt x="853440" y="6858000"/>
                </a:lnTo>
                <a:lnTo>
                  <a:pt x="853440" y="0"/>
                </a:lnTo>
                <a:close/>
              </a:path>
            </a:pathLst>
          </a:custGeom>
          <a:solidFill>
            <a:srgbClr val="DAE2F3"/>
          </a:solidFill>
        </p:spPr>
        <p:txBody>
          <a:bodyPr wrap="square" lIns="0" tIns="0" rIns="0" bIns="0" rtlCol="0"/>
          <a:lstStyle/>
          <a:p>
            <a:endParaRPr/>
          </a:p>
        </p:txBody>
      </p:sp>
      <p:sp>
        <p:nvSpPr>
          <p:cNvPr id="3" name="object 3"/>
          <p:cNvSpPr/>
          <p:nvPr/>
        </p:nvSpPr>
        <p:spPr>
          <a:xfrm>
            <a:off x="880872" y="0"/>
            <a:ext cx="356870" cy="6858000"/>
          </a:xfrm>
          <a:custGeom>
            <a:avLst/>
            <a:gdLst/>
            <a:ahLst/>
            <a:cxnLst/>
            <a:rect l="l" t="t" r="r" b="b"/>
            <a:pathLst>
              <a:path w="356869" h="6858000">
                <a:moveTo>
                  <a:pt x="356616" y="0"/>
                </a:moveTo>
                <a:lnTo>
                  <a:pt x="178308" y="0"/>
                </a:lnTo>
                <a:lnTo>
                  <a:pt x="0" y="0"/>
                </a:lnTo>
                <a:lnTo>
                  <a:pt x="0" y="6858000"/>
                </a:lnTo>
                <a:lnTo>
                  <a:pt x="178308" y="6858000"/>
                </a:lnTo>
                <a:lnTo>
                  <a:pt x="356616" y="6858000"/>
                </a:lnTo>
                <a:lnTo>
                  <a:pt x="356616" y="0"/>
                </a:lnTo>
                <a:close/>
              </a:path>
            </a:pathLst>
          </a:custGeom>
          <a:solidFill>
            <a:srgbClr val="DAE2F3"/>
          </a:solidFill>
        </p:spPr>
        <p:txBody>
          <a:bodyPr wrap="square" lIns="0" tIns="0" rIns="0" bIns="0" rtlCol="0"/>
          <a:lstStyle/>
          <a:p>
            <a:endParaRPr/>
          </a:p>
        </p:txBody>
      </p:sp>
      <p:grpSp>
        <p:nvGrpSpPr>
          <p:cNvPr id="4" name="object 4"/>
          <p:cNvGrpSpPr/>
          <p:nvPr/>
        </p:nvGrpSpPr>
        <p:grpSpPr>
          <a:xfrm>
            <a:off x="1234439" y="0"/>
            <a:ext cx="10957560" cy="6858000"/>
            <a:chOff x="1234439" y="0"/>
            <a:chExt cx="10957560" cy="6858000"/>
          </a:xfrm>
        </p:grpSpPr>
        <p:sp>
          <p:nvSpPr>
            <p:cNvPr id="5" name="object 5"/>
            <p:cNvSpPr/>
            <p:nvPr/>
          </p:nvSpPr>
          <p:spPr>
            <a:xfrm>
              <a:off x="1234440" y="0"/>
              <a:ext cx="358140" cy="6858000"/>
            </a:xfrm>
            <a:custGeom>
              <a:avLst/>
              <a:gdLst/>
              <a:ahLst/>
              <a:cxnLst/>
              <a:rect l="l" t="t" r="r" b="b"/>
              <a:pathLst>
                <a:path w="358140" h="6858000">
                  <a:moveTo>
                    <a:pt x="358127" y="0"/>
                  </a:moveTo>
                  <a:lnTo>
                    <a:pt x="178308" y="0"/>
                  </a:lnTo>
                  <a:lnTo>
                    <a:pt x="0" y="0"/>
                  </a:lnTo>
                  <a:lnTo>
                    <a:pt x="0" y="6858000"/>
                  </a:lnTo>
                  <a:lnTo>
                    <a:pt x="178308" y="6858000"/>
                  </a:lnTo>
                  <a:lnTo>
                    <a:pt x="358127" y="6858000"/>
                  </a:lnTo>
                  <a:lnTo>
                    <a:pt x="358127" y="0"/>
                  </a:lnTo>
                  <a:close/>
                </a:path>
              </a:pathLst>
            </a:custGeom>
            <a:solidFill>
              <a:srgbClr val="DAE2F3"/>
            </a:solidFill>
          </p:spPr>
          <p:txBody>
            <a:bodyPr wrap="square" lIns="0" tIns="0" rIns="0" bIns="0" rtlCol="0"/>
            <a:lstStyle/>
            <a:p>
              <a:endParaRPr/>
            </a:p>
          </p:txBody>
        </p:sp>
        <p:sp>
          <p:nvSpPr>
            <p:cNvPr id="6" name="object 6"/>
            <p:cNvSpPr/>
            <p:nvPr/>
          </p:nvSpPr>
          <p:spPr>
            <a:xfrm>
              <a:off x="1583435" y="0"/>
              <a:ext cx="10608945" cy="646430"/>
            </a:xfrm>
            <a:custGeom>
              <a:avLst/>
              <a:gdLst/>
              <a:ahLst/>
              <a:cxnLst/>
              <a:rect l="l" t="t" r="r" b="b"/>
              <a:pathLst>
                <a:path w="10608945" h="646430">
                  <a:moveTo>
                    <a:pt x="10608564" y="0"/>
                  </a:moveTo>
                  <a:lnTo>
                    <a:pt x="0" y="0"/>
                  </a:lnTo>
                  <a:lnTo>
                    <a:pt x="0" y="646176"/>
                  </a:lnTo>
                  <a:lnTo>
                    <a:pt x="10608564" y="646176"/>
                  </a:lnTo>
                  <a:lnTo>
                    <a:pt x="10608564" y="0"/>
                  </a:lnTo>
                  <a:close/>
                </a:path>
              </a:pathLst>
            </a:custGeom>
            <a:solidFill>
              <a:srgbClr val="001F5F"/>
            </a:solidFill>
          </p:spPr>
          <p:txBody>
            <a:bodyPr wrap="square" lIns="0" tIns="0" rIns="0" bIns="0" rtlCol="0"/>
            <a:lstStyle/>
            <a:p>
              <a:endParaRPr/>
            </a:p>
          </p:txBody>
        </p:sp>
      </p:grpSp>
      <p:sp>
        <p:nvSpPr>
          <p:cNvPr id="7" name="object 7"/>
          <p:cNvSpPr txBox="1">
            <a:spLocks noGrp="1"/>
          </p:cNvSpPr>
          <p:nvPr>
            <p:ph type="title"/>
          </p:nvPr>
        </p:nvSpPr>
        <p:spPr>
          <a:xfrm>
            <a:off x="6201917" y="3759"/>
            <a:ext cx="1375410" cy="574675"/>
          </a:xfrm>
          <a:prstGeom prst="rect">
            <a:avLst/>
          </a:prstGeom>
        </p:spPr>
        <p:txBody>
          <a:bodyPr vert="horz" wrap="square" lIns="0" tIns="12700" rIns="0" bIns="0" rtlCol="0">
            <a:spAutoFit/>
          </a:bodyPr>
          <a:lstStyle/>
          <a:p>
            <a:pPr marL="12700">
              <a:lnSpc>
                <a:spcPct val="100000"/>
              </a:lnSpc>
              <a:spcBef>
                <a:spcPts val="100"/>
              </a:spcBef>
            </a:pPr>
            <a:r>
              <a:rPr sz="3600" spc="-95" dirty="0">
                <a:solidFill>
                  <a:srgbClr val="FFFFFF"/>
                </a:solidFill>
                <a:latin typeface="Calibri"/>
                <a:cs typeface="Calibri"/>
              </a:rPr>
              <a:t>F</a:t>
            </a:r>
            <a:r>
              <a:rPr sz="3600" dirty="0">
                <a:solidFill>
                  <a:srgbClr val="FFFFFF"/>
                </a:solidFill>
                <a:latin typeface="Calibri"/>
                <a:cs typeface="Calibri"/>
              </a:rPr>
              <a:t>aculty</a:t>
            </a:r>
            <a:endParaRPr sz="3600">
              <a:latin typeface="Calibri"/>
              <a:cs typeface="Calibri"/>
            </a:endParaRPr>
          </a:p>
        </p:txBody>
      </p:sp>
      <p:grpSp>
        <p:nvGrpSpPr>
          <p:cNvPr id="8" name="object 8"/>
          <p:cNvGrpSpPr/>
          <p:nvPr/>
        </p:nvGrpSpPr>
        <p:grpSpPr>
          <a:xfrm>
            <a:off x="43942" y="1168653"/>
            <a:ext cx="1468120" cy="788670"/>
            <a:chOff x="43942" y="1168653"/>
            <a:chExt cx="1468120" cy="788670"/>
          </a:xfrm>
        </p:grpSpPr>
        <p:sp>
          <p:nvSpPr>
            <p:cNvPr id="9" name="object 9"/>
            <p:cNvSpPr/>
            <p:nvPr/>
          </p:nvSpPr>
          <p:spPr>
            <a:xfrm>
              <a:off x="50292" y="1175003"/>
              <a:ext cx="1455420" cy="775970"/>
            </a:xfrm>
            <a:custGeom>
              <a:avLst/>
              <a:gdLst/>
              <a:ahLst/>
              <a:cxnLst/>
              <a:rect l="l" t="t" r="r" b="b"/>
              <a:pathLst>
                <a:path w="1455420" h="775969">
                  <a:moveTo>
                    <a:pt x="1326134" y="0"/>
                  </a:moveTo>
                  <a:lnTo>
                    <a:pt x="129286" y="0"/>
                  </a:lnTo>
                  <a:lnTo>
                    <a:pt x="78962" y="10163"/>
                  </a:lnTo>
                  <a:lnTo>
                    <a:pt x="37867" y="37877"/>
                  </a:lnTo>
                  <a:lnTo>
                    <a:pt x="10160" y="78974"/>
                  </a:lnTo>
                  <a:lnTo>
                    <a:pt x="0" y="129286"/>
                  </a:lnTo>
                  <a:lnTo>
                    <a:pt x="0" y="646430"/>
                  </a:lnTo>
                  <a:lnTo>
                    <a:pt x="10160" y="696741"/>
                  </a:lnTo>
                  <a:lnTo>
                    <a:pt x="37867" y="737838"/>
                  </a:lnTo>
                  <a:lnTo>
                    <a:pt x="78962" y="765552"/>
                  </a:lnTo>
                  <a:lnTo>
                    <a:pt x="129286" y="775716"/>
                  </a:lnTo>
                  <a:lnTo>
                    <a:pt x="1326134" y="775716"/>
                  </a:lnTo>
                  <a:lnTo>
                    <a:pt x="1376445" y="765552"/>
                  </a:lnTo>
                  <a:lnTo>
                    <a:pt x="1417542" y="737838"/>
                  </a:lnTo>
                  <a:lnTo>
                    <a:pt x="1445256" y="696741"/>
                  </a:lnTo>
                  <a:lnTo>
                    <a:pt x="1455420" y="646430"/>
                  </a:lnTo>
                  <a:lnTo>
                    <a:pt x="1455420" y="129286"/>
                  </a:lnTo>
                  <a:lnTo>
                    <a:pt x="1445256" y="78974"/>
                  </a:lnTo>
                  <a:lnTo>
                    <a:pt x="1417542" y="37877"/>
                  </a:lnTo>
                  <a:lnTo>
                    <a:pt x="1376445" y="10163"/>
                  </a:lnTo>
                  <a:lnTo>
                    <a:pt x="1326134" y="0"/>
                  </a:lnTo>
                  <a:close/>
                </a:path>
              </a:pathLst>
            </a:custGeom>
            <a:solidFill>
              <a:srgbClr val="001F5F"/>
            </a:solidFill>
          </p:spPr>
          <p:txBody>
            <a:bodyPr wrap="square" lIns="0" tIns="0" rIns="0" bIns="0" rtlCol="0"/>
            <a:lstStyle/>
            <a:p>
              <a:endParaRPr/>
            </a:p>
          </p:txBody>
        </p:sp>
        <p:sp>
          <p:nvSpPr>
            <p:cNvPr id="10" name="object 10"/>
            <p:cNvSpPr/>
            <p:nvPr/>
          </p:nvSpPr>
          <p:spPr>
            <a:xfrm>
              <a:off x="50292" y="1175003"/>
              <a:ext cx="1455420" cy="775970"/>
            </a:xfrm>
            <a:custGeom>
              <a:avLst/>
              <a:gdLst/>
              <a:ahLst/>
              <a:cxnLst/>
              <a:rect l="l" t="t" r="r" b="b"/>
              <a:pathLst>
                <a:path w="1455420" h="775969">
                  <a:moveTo>
                    <a:pt x="0" y="129286"/>
                  </a:moveTo>
                  <a:lnTo>
                    <a:pt x="10160" y="78974"/>
                  </a:lnTo>
                  <a:lnTo>
                    <a:pt x="37867" y="37877"/>
                  </a:lnTo>
                  <a:lnTo>
                    <a:pt x="78962" y="10163"/>
                  </a:lnTo>
                  <a:lnTo>
                    <a:pt x="129286" y="0"/>
                  </a:lnTo>
                  <a:lnTo>
                    <a:pt x="1326134" y="0"/>
                  </a:lnTo>
                  <a:lnTo>
                    <a:pt x="1376445" y="10163"/>
                  </a:lnTo>
                  <a:lnTo>
                    <a:pt x="1417542" y="37877"/>
                  </a:lnTo>
                  <a:lnTo>
                    <a:pt x="1445256" y="78974"/>
                  </a:lnTo>
                  <a:lnTo>
                    <a:pt x="1455420" y="129286"/>
                  </a:lnTo>
                  <a:lnTo>
                    <a:pt x="1455420" y="646430"/>
                  </a:lnTo>
                  <a:lnTo>
                    <a:pt x="1445256" y="696741"/>
                  </a:lnTo>
                  <a:lnTo>
                    <a:pt x="1417542" y="737838"/>
                  </a:lnTo>
                  <a:lnTo>
                    <a:pt x="1376445" y="765552"/>
                  </a:lnTo>
                  <a:lnTo>
                    <a:pt x="1326134" y="775716"/>
                  </a:lnTo>
                  <a:lnTo>
                    <a:pt x="129286" y="775716"/>
                  </a:lnTo>
                  <a:lnTo>
                    <a:pt x="78962" y="765552"/>
                  </a:lnTo>
                  <a:lnTo>
                    <a:pt x="37867" y="737838"/>
                  </a:lnTo>
                  <a:lnTo>
                    <a:pt x="10160" y="696741"/>
                  </a:lnTo>
                  <a:lnTo>
                    <a:pt x="0" y="646430"/>
                  </a:lnTo>
                  <a:lnTo>
                    <a:pt x="0" y="129286"/>
                  </a:lnTo>
                  <a:close/>
                </a:path>
              </a:pathLst>
            </a:custGeom>
            <a:ln w="12700">
              <a:solidFill>
                <a:srgbClr val="525252"/>
              </a:solidFill>
            </a:ln>
          </p:spPr>
          <p:txBody>
            <a:bodyPr wrap="square" lIns="0" tIns="0" rIns="0" bIns="0" rtlCol="0"/>
            <a:lstStyle/>
            <a:p>
              <a:endParaRPr/>
            </a:p>
          </p:txBody>
        </p:sp>
      </p:grpSp>
      <p:sp>
        <p:nvSpPr>
          <p:cNvPr id="11" name="object 11"/>
          <p:cNvSpPr txBox="1"/>
          <p:nvPr/>
        </p:nvSpPr>
        <p:spPr>
          <a:xfrm>
            <a:off x="274116" y="1331468"/>
            <a:ext cx="1005840" cy="452755"/>
          </a:xfrm>
          <a:prstGeom prst="rect">
            <a:avLst/>
          </a:prstGeom>
        </p:spPr>
        <p:txBody>
          <a:bodyPr vert="horz" wrap="square" lIns="0" tIns="13335" rIns="0" bIns="0" rtlCol="0">
            <a:spAutoFit/>
          </a:bodyPr>
          <a:lstStyle/>
          <a:p>
            <a:pPr marL="12700" marR="5080" indent="180975">
              <a:lnSpc>
                <a:spcPct val="100000"/>
              </a:lnSpc>
              <a:spcBef>
                <a:spcPts val="105"/>
              </a:spcBef>
            </a:pPr>
            <a:r>
              <a:rPr sz="1400" b="1" spc="-5" dirty="0">
                <a:solidFill>
                  <a:srgbClr val="FFFFFF"/>
                </a:solidFill>
                <a:latin typeface="Arial"/>
                <a:cs typeface="Arial"/>
              </a:rPr>
              <a:t>Faculty </a:t>
            </a:r>
            <a:r>
              <a:rPr sz="1400" b="1" dirty="0">
                <a:solidFill>
                  <a:srgbClr val="FFFFFF"/>
                </a:solidFill>
                <a:latin typeface="Arial"/>
                <a:cs typeface="Arial"/>
              </a:rPr>
              <a:t> I</a:t>
            </a:r>
            <a:r>
              <a:rPr sz="1400" b="1" spc="-10" dirty="0">
                <a:solidFill>
                  <a:srgbClr val="FFFFFF"/>
                </a:solidFill>
                <a:latin typeface="Arial"/>
                <a:cs typeface="Arial"/>
              </a:rPr>
              <a:t>n</a:t>
            </a:r>
            <a:r>
              <a:rPr sz="1400" b="1" dirty="0">
                <a:solidFill>
                  <a:srgbClr val="FFFFFF"/>
                </a:solidFill>
                <a:latin typeface="Arial"/>
                <a:cs typeface="Arial"/>
              </a:rPr>
              <a:t>f</a:t>
            </a:r>
            <a:r>
              <a:rPr sz="1400" b="1" spc="-10" dirty="0">
                <a:solidFill>
                  <a:srgbClr val="FFFFFF"/>
                </a:solidFill>
                <a:latin typeface="Arial"/>
                <a:cs typeface="Arial"/>
              </a:rPr>
              <a:t>o</a:t>
            </a:r>
            <a:r>
              <a:rPr sz="1400" b="1" dirty="0">
                <a:solidFill>
                  <a:srgbClr val="FFFFFF"/>
                </a:solidFill>
                <a:latin typeface="Arial"/>
                <a:cs typeface="Arial"/>
              </a:rPr>
              <a:t>rmati</a:t>
            </a:r>
            <a:r>
              <a:rPr sz="1400" b="1" spc="-10" dirty="0">
                <a:solidFill>
                  <a:srgbClr val="FFFFFF"/>
                </a:solidFill>
                <a:latin typeface="Arial"/>
                <a:cs typeface="Arial"/>
              </a:rPr>
              <a:t>o</a:t>
            </a:r>
            <a:r>
              <a:rPr sz="1400" b="1" dirty="0">
                <a:solidFill>
                  <a:srgbClr val="FFFFFF"/>
                </a:solidFill>
                <a:latin typeface="Arial"/>
                <a:cs typeface="Arial"/>
              </a:rPr>
              <a:t>n</a:t>
            </a:r>
            <a:endParaRPr sz="1400" dirty="0">
              <a:latin typeface="Arial"/>
              <a:cs typeface="Arial"/>
            </a:endParaRPr>
          </a:p>
        </p:txBody>
      </p:sp>
      <p:sp>
        <p:nvSpPr>
          <p:cNvPr id="14" name="object 14"/>
          <p:cNvSpPr txBox="1"/>
          <p:nvPr/>
        </p:nvSpPr>
        <p:spPr>
          <a:xfrm>
            <a:off x="9753600" y="786383"/>
            <a:ext cx="2306320" cy="861133"/>
          </a:xfrm>
          <a:prstGeom prst="rect">
            <a:avLst/>
          </a:prstGeom>
          <a:solidFill>
            <a:srgbClr val="1F4E79"/>
          </a:solidFill>
        </p:spPr>
        <p:txBody>
          <a:bodyPr vert="horz" wrap="square" lIns="0" tIns="29845" rIns="0" bIns="0" rtlCol="0">
            <a:spAutoFit/>
          </a:bodyPr>
          <a:lstStyle/>
          <a:p>
            <a:pPr marL="134938" marR="673100" indent="41275">
              <a:lnSpc>
                <a:spcPct val="100000"/>
              </a:lnSpc>
              <a:spcBef>
                <a:spcPts val="235"/>
              </a:spcBef>
            </a:pPr>
            <a:r>
              <a:rPr sz="1800" b="1" spc="-45" dirty="0">
                <a:solidFill>
                  <a:srgbClr val="FFFFFF"/>
                </a:solidFill>
                <a:latin typeface="Calibri"/>
                <a:cs typeface="Calibri"/>
              </a:rPr>
              <a:t>A</a:t>
            </a:r>
            <a:r>
              <a:rPr sz="1800" b="1" spc="-10" dirty="0">
                <a:solidFill>
                  <a:srgbClr val="FFFFFF"/>
                </a:solidFill>
                <a:latin typeface="Calibri"/>
                <a:cs typeface="Calibri"/>
              </a:rPr>
              <a:t>v</a:t>
            </a:r>
            <a:r>
              <a:rPr sz="1800" b="1" spc="5" dirty="0">
                <a:solidFill>
                  <a:srgbClr val="FFFFFF"/>
                </a:solidFill>
                <a:latin typeface="Calibri"/>
                <a:cs typeface="Calibri"/>
              </a:rPr>
              <a:t>e</a:t>
            </a:r>
            <a:r>
              <a:rPr sz="1800" b="1" spc="-45" dirty="0">
                <a:solidFill>
                  <a:srgbClr val="FFFFFF"/>
                </a:solidFill>
                <a:latin typeface="Calibri"/>
                <a:cs typeface="Calibri"/>
              </a:rPr>
              <a:t>r</a:t>
            </a:r>
            <a:r>
              <a:rPr sz="1800" b="1" dirty="0">
                <a:solidFill>
                  <a:srgbClr val="FFFFFF"/>
                </a:solidFill>
                <a:latin typeface="Calibri"/>
                <a:cs typeface="Calibri"/>
              </a:rPr>
              <a:t>a</a:t>
            </a:r>
            <a:r>
              <a:rPr sz="1800" b="1" spc="-25" dirty="0">
                <a:solidFill>
                  <a:srgbClr val="FFFFFF"/>
                </a:solidFill>
                <a:latin typeface="Calibri"/>
                <a:cs typeface="Calibri"/>
              </a:rPr>
              <a:t>g</a:t>
            </a:r>
            <a:r>
              <a:rPr sz="1800" b="1" dirty="0">
                <a:solidFill>
                  <a:srgbClr val="FFFFFF"/>
                </a:solidFill>
                <a:latin typeface="Calibri"/>
                <a:cs typeface="Calibri"/>
              </a:rPr>
              <a:t>e  Exp</a:t>
            </a:r>
            <a:r>
              <a:rPr sz="1800" b="1" spc="5" dirty="0">
                <a:solidFill>
                  <a:srgbClr val="FFFFFF"/>
                </a:solidFill>
                <a:latin typeface="Calibri"/>
                <a:cs typeface="Calibri"/>
              </a:rPr>
              <a:t>e</a:t>
            </a:r>
            <a:r>
              <a:rPr sz="1800" b="1" spc="-5" dirty="0">
                <a:solidFill>
                  <a:srgbClr val="FFFFFF"/>
                </a:solidFill>
                <a:latin typeface="Calibri"/>
                <a:cs typeface="Calibri"/>
              </a:rPr>
              <a:t>ri</a:t>
            </a:r>
            <a:r>
              <a:rPr sz="1800" b="1" spc="-10" dirty="0">
                <a:solidFill>
                  <a:srgbClr val="FFFFFF"/>
                </a:solidFill>
                <a:latin typeface="Calibri"/>
                <a:cs typeface="Calibri"/>
              </a:rPr>
              <a:t>e</a:t>
            </a:r>
            <a:r>
              <a:rPr sz="1800" b="1" dirty="0">
                <a:solidFill>
                  <a:srgbClr val="FFFFFF"/>
                </a:solidFill>
                <a:latin typeface="Calibri"/>
                <a:cs typeface="Calibri"/>
              </a:rPr>
              <a:t>n</a:t>
            </a:r>
            <a:r>
              <a:rPr sz="1800" b="1" spc="-10" dirty="0">
                <a:solidFill>
                  <a:srgbClr val="FFFFFF"/>
                </a:solidFill>
                <a:latin typeface="Calibri"/>
                <a:cs typeface="Calibri"/>
              </a:rPr>
              <a:t>ce</a:t>
            </a:r>
            <a:r>
              <a:rPr sz="1800" b="1">
                <a:solidFill>
                  <a:srgbClr val="FFFFFF"/>
                </a:solidFill>
                <a:latin typeface="Calibri"/>
                <a:cs typeface="Calibri"/>
              </a:rPr>
              <a:t>:</a:t>
            </a:r>
            <a:r>
              <a:rPr lang="en-IN" sz="1800" b="1" dirty="0">
                <a:solidFill>
                  <a:srgbClr val="FFFFFF"/>
                </a:solidFill>
                <a:latin typeface="Calibri"/>
                <a:cs typeface="Calibri"/>
              </a:rPr>
              <a:t> 30 years</a:t>
            </a:r>
            <a:endParaRPr sz="1800" dirty="0">
              <a:latin typeface="Calibri"/>
              <a:cs typeface="Calibri"/>
            </a:endParaRPr>
          </a:p>
        </p:txBody>
      </p:sp>
      <p:sp>
        <p:nvSpPr>
          <p:cNvPr id="16" name="object 16"/>
          <p:cNvSpPr txBox="1"/>
          <p:nvPr/>
        </p:nvSpPr>
        <p:spPr>
          <a:xfrm>
            <a:off x="9898046" y="1929383"/>
            <a:ext cx="1928193" cy="670695"/>
          </a:xfrm>
          <a:prstGeom prst="rect">
            <a:avLst/>
          </a:prstGeom>
          <a:solidFill>
            <a:srgbClr val="1F4E79"/>
          </a:solidFill>
        </p:spPr>
        <p:txBody>
          <a:bodyPr vert="horz" wrap="square" lIns="0" tIns="29209" rIns="0" bIns="0" rtlCol="0">
            <a:spAutoFit/>
          </a:bodyPr>
          <a:lstStyle/>
          <a:p>
            <a:pPr marL="185420">
              <a:lnSpc>
                <a:spcPct val="100000"/>
              </a:lnSpc>
              <a:spcBef>
                <a:spcPts val="229"/>
              </a:spcBef>
            </a:pPr>
            <a:r>
              <a:rPr sz="2000" b="1" spc="-25" dirty="0">
                <a:solidFill>
                  <a:srgbClr val="FFFFFF"/>
                </a:solidFill>
                <a:latin typeface="Calibri"/>
                <a:cs typeface="Calibri"/>
              </a:rPr>
              <a:t>Average</a:t>
            </a:r>
            <a:r>
              <a:rPr sz="2000" b="1" spc="-10" dirty="0">
                <a:solidFill>
                  <a:srgbClr val="FFFFFF"/>
                </a:solidFill>
                <a:latin typeface="Calibri"/>
                <a:cs typeface="Calibri"/>
              </a:rPr>
              <a:t> </a:t>
            </a:r>
            <a:r>
              <a:rPr sz="2000" b="1" dirty="0">
                <a:solidFill>
                  <a:srgbClr val="FFFFFF"/>
                </a:solidFill>
                <a:latin typeface="Calibri"/>
                <a:cs typeface="Calibri"/>
              </a:rPr>
              <a:t>SFR:</a:t>
            </a:r>
            <a:endParaRPr lang="en-IN" sz="2000" b="1" dirty="0">
              <a:solidFill>
                <a:srgbClr val="FFFFFF"/>
              </a:solidFill>
              <a:latin typeface="Calibri"/>
              <a:cs typeface="Calibri"/>
            </a:endParaRPr>
          </a:p>
          <a:p>
            <a:pPr marL="185420">
              <a:lnSpc>
                <a:spcPct val="100000"/>
              </a:lnSpc>
              <a:spcBef>
                <a:spcPts val="229"/>
              </a:spcBef>
            </a:pPr>
            <a:endParaRPr sz="2000" dirty="0">
              <a:latin typeface="Calibri"/>
              <a:cs typeface="Calibri"/>
            </a:endParaRPr>
          </a:p>
        </p:txBody>
      </p:sp>
      <p:sp>
        <p:nvSpPr>
          <p:cNvPr id="17" name="object 17"/>
          <p:cNvSpPr txBox="1"/>
          <p:nvPr/>
        </p:nvSpPr>
        <p:spPr>
          <a:xfrm>
            <a:off x="10482357" y="2266654"/>
            <a:ext cx="471805" cy="294953"/>
          </a:xfrm>
          <a:prstGeom prst="rect">
            <a:avLst/>
          </a:prstGeom>
          <a:solidFill>
            <a:srgbClr val="FFFF00"/>
          </a:solidFill>
        </p:spPr>
        <p:txBody>
          <a:bodyPr vert="horz" wrap="square" lIns="0" tIns="0" rIns="0" bIns="0" rtlCol="0">
            <a:spAutoFit/>
          </a:bodyPr>
          <a:lstStyle/>
          <a:p>
            <a:pPr marL="1270">
              <a:lnSpc>
                <a:spcPts val="2325"/>
              </a:lnSpc>
            </a:pPr>
            <a:r>
              <a:rPr sz="2000" b="1" dirty="0">
                <a:latin typeface="Calibri"/>
                <a:cs typeface="Calibri"/>
              </a:rPr>
              <a:t>1</a:t>
            </a:r>
            <a:r>
              <a:rPr sz="2000" b="1" spc="5" dirty="0">
                <a:latin typeface="Calibri"/>
                <a:cs typeface="Calibri"/>
              </a:rPr>
              <a:t>5</a:t>
            </a:r>
            <a:r>
              <a:rPr sz="2000" b="1" dirty="0">
                <a:latin typeface="Calibri"/>
                <a:cs typeface="Calibri"/>
              </a:rPr>
              <a:t>:1</a:t>
            </a:r>
            <a:endParaRPr sz="2000" dirty="0">
              <a:latin typeface="Calibri"/>
              <a:cs typeface="Calibri"/>
            </a:endParaRPr>
          </a:p>
        </p:txBody>
      </p:sp>
      <p:sp>
        <p:nvSpPr>
          <p:cNvPr id="18" name="object 18"/>
          <p:cNvSpPr txBox="1"/>
          <p:nvPr/>
        </p:nvSpPr>
        <p:spPr>
          <a:xfrm>
            <a:off x="10096500" y="4043171"/>
            <a:ext cx="1729739" cy="707390"/>
          </a:xfrm>
          <a:prstGeom prst="rect">
            <a:avLst/>
          </a:prstGeom>
          <a:solidFill>
            <a:srgbClr val="1F4E79"/>
          </a:solidFill>
        </p:spPr>
        <p:txBody>
          <a:bodyPr vert="horz" wrap="square" lIns="0" tIns="29845" rIns="0" bIns="0" rtlCol="0">
            <a:spAutoFit/>
          </a:bodyPr>
          <a:lstStyle/>
          <a:p>
            <a:pPr marL="275590" marR="337185" indent="69850">
              <a:lnSpc>
                <a:spcPct val="100000"/>
              </a:lnSpc>
              <a:spcBef>
                <a:spcPts val="235"/>
              </a:spcBef>
            </a:pPr>
            <a:r>
              <a:rPr sz="2000" b="1" spc="-25" dirty="0">
                <a:solidFill>
                  <a:srgbClr val="FFFFFF"/>
                </a:solidFill>
                <a:latin typeface="Calibri"/>
                <a:cs typeface="Calibri"/>
              </a:rPr>
              <a:t>R</a:t>
            </a:r>
            <a:r>
              <a:rPr sz="2000" b="1" spc="-15" dirty="0">
                <a:solidFill>
                  <a:srgbClr val="FFFFFF"/>
                </a:solidFill>
                <a:latin typeface="Calibri"/>
                <a:cs typeface="Calibri"/>
              </a:rPr>
              <a:t>e</a:t>
            </a:r>
            <a:r>
              <a:rPr sz="2000" b="1" spc="-25" dirty="0">
                <a:solidFill>
                  <a:srgbClr val="FFFFFF"/>
                </a:solidFill>
                <a:latin typeface="Calibri"/>
                <a:cs typeface="Calibri"/>
              </a:rPr>
              <a:t>t</a:t>
            </a:r>
            <a:r>
              <a:rPr sz="2000" b="1" spc="-5" dirty="0">
                <a:solidFill>
                  <a:srgbClr val="FFFFFF"/>
                </a:solidFill>
                <a:latin typeface="Calibri"/>
                <a:cs typeface="Calibri"/>
              </a:rPr>
              <a:t>e</a:t>
            </a:r>
            <a:r>
              <a:rPr sz="2000" b="1" spc="-25" dirty="0">
                <a:solidFill>
                  <a:srgbClr val="FFFFFF"/>
                </a:solidFill>
                <a:latin typeface="Calibri"/>
                <a:cs typeface="Calibri"/>
              </a:rPr>
              <a:t>n</a:t>
            </a:r>
            <a:r>
              <a:rPr sz="2000" b="1" dirty="0">
                <a:solidFill>
                  <a:srgbClr val="FFFFFF"/>
                </a:solidFill>
                <a:latin typeface="Calibri"/>
                <a:cs typeface="Calibri"/>
              </a:rPr>
              <a:t>tion  </a:t>
            </a:r>
            <a:r>
              <a:rPr sz="2000" b="1" spc="-15" dirty="0">
                <a:solidFill>
                  <a:srgbClr val="FFFFFF"/>
                </a:solidFill>
                <a:latin typeface="Calibri"/>
                <a:cs typeface="Calibri"/>
              </a:rPr>
              <a:t>Rate:</a:t>
            </a:r>
            <a:endParaRPr sz="2000" dirty="0">
              <a:latin typeface="Calibri"/>
              <a:cs typeface="Calibri"/>
            </a:endParaRPr>
          </a:p>
        </p:txBody>
      </p:sp>
      <p:sp>
        <p:nvSpPr>
          <p:cNvPr id="19" name="object 19"/>
          <p:cNvSpPr txBox="1"/>
          <p:nvPr/>
        </p:nvSpPr>
        <p:spPr>
          <a:xfrm>
            <a:off x="10975975" y="4387215"/>
            <a:ext cx="587375" cy="311150"/>
          </a:xfrm>
          <a:prstGeom prst="rect">
            <a:avLst/>
          </a:prstGeom>
          <a:solidFill>
            <a:srgbClr val="FFFF00"/>
          </a:solidFill>
        </p:spPr>
        <p:txBody>
          <a:bodyPr vert="horz" wrap="square" lIns="0" tIns="0" rIns="0" bIns="0" rtlCol="0">
            <a:spAutoFit/>
          </a:bodyPr>
          <a:lstStyle/>
          <a:p>
            <a:pPr marL="1270">
              <a:lnSpc>
                <a:spcPts val="2330"/>
              </a:lnSpc>
            </a:pPr>
            <a:r>
              <a:rPr sz="2000" b="1" dirty="0">
                <a:latin typeface="Calibri"/>
                <a:cs typeface="Calibri"/>
              </a:rPr>
              <a:t>100%</a:t>
            </a:r>
            <a:endParaRPr sz="2000" dirty="0">
              <a:latin typeface="Calibri"/>
              <a:cs typeface="Calibri"/>
            </a:endParaRPr>
          </a:p>
        </p:txBody>
      </p:sp>
      <p:grpSp>
        <p:nvGrpSpPr>
          <p:cNvPr id="20" name="object 20"/>
          <p:cNvGrpSpPr/>
          <p:nvPr/>
        </p:nvGrpSpPr>
        <p:grpSpPr>
          <a:xfrm>
            <a:off x="1844497" y="817245"/>
            <a:ext cx="1775130" cy="2090614"/>
            <a:chOff x="1805939" y="813816"/>
            <a:chExt cx="1798320" cy="2092960"/>
          </a:xfrm>
        </p:grpSpPr>
        <p:sp>
          <p:nvSpPr>
            <p:cNvPr id="21" name="object 21"/>
            <p:cNvSpPr/>
            <p:nvPr/>
          </p:nvSpPr>
          <p:spPr>
            <a:xfrm>
              <a:off x="1805939" y="813816"/>
              <a:ext cx="1798320" cy="408940"/>
            </a:xfrm>
            <a:custGeom>
              <a:avLst/>
              <a:gdLst/>
              <a:ahLst/>
              <a:cxnLst/>
              <a:rect l="l" t="t" r="r" b="b"/>
              <a:pathLst>
                <a:path w="1798320" h="408940">
                  <a:moveTo>
                    <a:pt x="1730248" y="0"/>
                  </a:moveTo>
                  <a:lnTo>
                    <a:pt x="68072" y="0"/>
                  </a:lnTo>
                  <a:lnTo>
                    <a:pt x="41576" y="5349"/>
                  </a:lnTo>
                  <a:lnTo>
                    <a:pt x="19939" y="19938"/>
                  </a:lnTo>
                  <a:lnTo>
                    <a:pt x="5349" y="41576"/>
                  </a:lnTo>
                  <a:lnTo>
                    <a:pt x="0" y="68072"/>
                  </a:lnTo>
                  <a:lnTo>
                    <a:pt x="0" y="340360"/>
                  </a:lnTo>
                  <a:lnTo>
                    <a:pt x="5349" y="366855"/>
                  </a:lnTo>
                  <a:lnTo>
                    <a:pt x="19938" y="388493"/>
                  </a:lnTo>
                  <a:lnTo>
                    <a:pt x="41576" y="403082"/>
                  </a:lnTo>
                  <a:lnTo>
                    <a:pt x="68072" y="408432"/>
                  </a:lnTo>
                  <a:lnTo>
                    <a:pt x="1730248" y="408432"/>
                  </a:lnTo>
                  <a:lnTo>
                    <a:pt x="1756743" y="403082"/>
                  </a:lnTo>
                  <a:lnTo>
                    <a:pt x="1778381" y="388493"/>
                  </a:lnTo>
                  <a:lnTo>
                    <a:pt x="1792970" y="366855"/>
                  </a:lnTo>
                  <a:lnTo>
                    <a:pt x="1798320" y="340360"/>
                  </a:lnTo>
                  <a:lnTo>
                    <a:pt x="1798320" y="68072"/>
                  </a:lnTo>
                  <a:lnTo>
                    <a:pt x="1792970" y="41576"/>
                  </a:lnTo>
                  <a:lnTo>
                    <a:pt x="1778381" y="19938"/>
                  </a:lnTo>
                  <a:lnTo>
                    <a:pt x="1756743" y="5349"/>
                  </a:lnTo>
                  <a:lnTo>
                    <a:pt x="1730248" y="0"/>
                  </a:lnTo>
                  <a:close/>
                </a:path>
              </a:pathLst>
            </a:custGeom>
            <a:solidFill>
              <a:srgbClr val="FFC000"/>
            </a:solidFill>
          </p:spPr>
          <p:txBody>
            <a:bodyPr wrap="square" lIns="0" tIns="0" rIns="0" bIns="0" rtlCol="0"/>
            <a:lstStyle/>
            <a:p>
              <a:endParaRPr/>
            </a:p>
          </p:txBody>
        </p:sp>
        <p:sp>
          <p:nvSpPr>
            <p:cNvPr id="25" name="object 25"/>
            <p:cNvSpPr/>
            <p:nvPr/>
          </p:nvSpPr>
          <p:spPr>
            <a:xfrm>
              <a:off x="2412491" y="2817876"/>
              <a:ext cx="142240" cy="88900"/>
            </a:xfrm>
            <a:custGeom>
              <a:avLst/>
              <a:gdLst/>
              <a:ahLst/>
              <a:cxnLst/>
              <a:rect l="l" t="t" r="r" b="b"/>
              <a:pathLst>
                <a:path w="142239" h="88900">
                  <a:moveTo>
                    <a:pt x="141731" y="88391"/>
                  </a:moveTo>
                  <a:lnTo>
                    <a:pt x="56387" y="0"/>
                  </a:lnTo>
                  <a:lnTo>
                    <a:pt x="0" y="0"/>
                  </a:lnTo>
                </a:path>
              </a:pathLst>
            </a:custGeom>
            <a:ln w="9525">
              <a:solidFill>
                <a:srgbClr val="A6A6A6"/>
              </a:solidFill>
            </a:ln>
          </p:spPr>
          <p:txBody>
            <a:bodyPr wrap="square" lIns="0" tIns="0" rIns="0" bIns="0" rtlCol="0"/>
            <a:lstStyle/>
            <a:p>
              <a:endParaRPr/>
            </a:p>
          </p:txBody>
        </p:sp>
      </p:grpSp>
      <p:sp>
        <p:nvSpPr>
          <p:cNvPr id="26" name="object 26"/>
          <p:cNvSpPr txBox="1"/>
          <p:nvPr/>
        </p:nvSpPr>
        <p:spPr>
          <a:xfrm>
            <a:off x="1849522" y="1814970"/>
            <a:ext cx="687705"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404040"/>
                </a:solidFill>
                <a:latin typeface="Calibri"/>
                <a:cs typeface="Calibri"/>
              </a:rPr>
              <a:t>Professors</a:t>
            </a:r>
            <a:endParaRPr sz="1200" dirty="0">
              <a:latin typeface="Calibri"/>
              <a:cs typeface="Calibri"/>
            </a:endParaRPr>
          </a:p>
        </p:txBody>
      </p:sp>
      <p:sp>
        <p:nvSpPr>
          <p:cNvPr id="28" name="object 28"/>
          <p:cNvSpPr txBox="1"/>
          <p:nvPr/>
        </p:nvSpPr>
        <p:spPr>
          <a:xfrm>
            <a:off x="2118678" y="883188"/>
            <a:ext cx="1155065" cy="289823"/>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585858"/>
                </a:solidFill>
                <a:latin typeface="Calibri"/>
                <a:cs typeface="Calibri"/>
              </a:rPr>
              <a:t>Designation</a:t>
            </a:r>
            <a:endParaRPr sz="1800" dirty="0">
              <a:latin typeface="Calibri"/>
              <a:cs typeface="Calibri"/>
            </a:endParaRPr>
          </a:p>
        </p:txBody>
      </p:sp>
      <p:sp>
        <p:nvSpPr>
          <p:cNvPr id="29" name="object 29"/>
          <p:cNvSpPr txBox="1"/>
          <p:nvPr/>
        </p:nvSpPr>
        <p:spPr>
          <a:xfrm>
            <a:off x="4074667" y="2510408"/>
            <a:ext cx="230504" cy="258404"/>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Calibri"/>
                <a:cs typeface="Calibri"/>
              </a:rPr>
              <a:t>2</a:t>
            </a:r>
            <a:endParaRPr sz="1600" dirty="0">
              <a:latin typeface="Calibri"/>
              <a:cs typeface="Calibri"/>
            </a:endParaRPr>
          </a:p>
        </p:txBody>
      </p:sp>
      <p:sp>
        <p:nvSpPr>
          <p:cNvPr id="30" name="object 30"/>
          <p:cNvSpPr txBox="1"/>
          <p:nvPr/>
        </p:nvSpPr>
        <p:spPr>
          <a:xfrm>
            <a:off x="3206242" y="1985009"/>
            <a:ext cx="1397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Times New Roman"/>
                <a:cs typeface="Times New Roman"/>
              </a:rPr>
              <a:t>3</a:t>
            </a:r>
            <a:endParaRPr sz="1800" dirty="0">
              <a:latin typeface="Times New Roman"/>
              <a:cs typeface="Times New Roman"/>
            </a:endParaRPr>
          </a:p>
        </p:txBody>
      </p:sp>
      <p:sp>
        <p:nvSpPr>
          <p:cNvPr id="32" name="object 32"/>
          <p:cNvSpPr/>
          <p:nvPr/>
        </p:nvSpPr>
        <p:spPr>
          <a:xfrm>
            <a:off x="6362700" y="778763"/>
            <a:ext cx="2306320" cy="419100"/>
          </a:xfrm>
          <a:custGeom>
            <a:avLst/>
            <a:gdLst/>
            <a:ahLst/>
            <a:cxnLst/>
            <a:rect l="l" t="t" r="r" b="b"/>
            <a:pathLst>
              <a:path w="2306320" h="419100">
                <a:moveTo>
                  <a:pt x="2235961" y="0"/>
                </a:moveTo>
                <a:lnTo>
                  <a:pt x="69850" y="0"/>
                </a:lnTo>
                <a:lnTo>
                  <a:pt x="42648" y="5484"/>
                </a:lnTo>
                <a:lnTo>
                  <a:pt x="20447" y="20446"/>
                </a:lnTo>
                <a:lnTo>
                  <a:pt x="5484" y="42648"/>
                </a:lnTo>
                <a:lnTo>
                  <a:pt x="0" y="69850"/>
                </a:lnTo>
                <a:lnTo>
                  <a:pt x="0" y="349250"/>
                </a:lnTo>
                <a:lnTo>
                  <a:pt x="5484" y="376451"/>
                </a:lnTo>
                <a:lnTo>
                  <a:pt x="20446" y="398652"/>
                </a:lnTo>
                <a:lnTo>
                  <a:pt x="42648" y="413615"/>
                </a:lnTo>
                <a:lnTo>
                  <a:pt x="69850" y="419100"/>
                </a:lnTo>
                <a:lnTo>
                  <a:pt x="2235961" y="419100"/>
                </a:lnTo>
                <a:lnTo>
                  <a:pt x="2263163" y="413615"/>
                </a:lnTo>
                <a:lnTo>
                  <a:pt x="2285364" y="398653"/>
                </a:lnTo>
                <a:lnTo>
                  <a:pt x="2300327" y="376451"/>
                </a:lnTo>
                <a:lnTo>
                  <a:pt x="2305811" y="349250"/>
                </a:lnTo>
                <a:lnTo>
                  <a:pt x="2305811" y="69850"/>
                </a:lnTo>
                <a:lnTo>
                  <a:pt x="2300327" y="42648"/>
                </a:lnTo>
                <a:lnTo>
                  <a:pt x="2285364" y="20447"/>
                </a:lnTo>
                <a:lnTo>
                  <a:pt x="2263163" y="5484"/>
                </a:lnTo>
                <a:lnTo>
                  <a:pt x="2235961" y="0"/>
                </a:lnTo>
                <a:close/>
              </a:path>
            </a:pathLst>
          </a:custGeom>
          <a:solidFill>
            <a:srgbClr val="FFC000"/>
          </a:solidFill>
        </p:spPr>
        <p:txBody>
          <a:bodyPr wrap="square" lIns="0" tIns="0" rIns="0" bIns="0" rtlCol="0"/>
          <a:lstStyle/>
          <a:p>
            <a:endParaRPr/>
          </a:p>
        </p:txBody>
      </p:sp>
      <p:sp>
        <p:nvSpPr>
          <p:cNvPr id="33" name="object 33"/>
          <p:cNvSpPr txBox="1"/>
          <p:nvPr/>
        </p:nvSpPr>
        <p:spPr>
          <a:xfrm>
            <a:off x="6825233" y="817245"/>
            <a:ext cx="1380490" cy="309245"/>
          </a:xfrm>
          <a:prstGeom prst="rect">
            <a:avLst/>
          </a:prstGeom>
        </p:spPr>
        <p:txBody>
          <a:bodyPr vert="horz" wrap="square" lIns="0" tIns="13970" rIns="0" bIns="0" rtlCol="0">
            <a:spAutoFit/>
          </a:bodyPr>
          <a:lstStyle/>
          <a:p>
            <a:pPr marL="12700">
              <a:lnSpc>
                <a:spcPct val="100000"/>
              </a:lnSpc>
              <a:spcBef>
                <a:spcPts val="110"/>
              </a:spcBef>
            </a:pPr>
            <a:r>
              <a:rPr sz="1850" b="1" dirty="0">
                <a:solidFill>
                  <a:srgbClr val="585858"/>
                </a:solidFill>
                <a:latin typeface="Calibri"/>
                <a:cs typeface="Calibri"/>
              </a:rPr>
              <a:t>Q</a:t>
            </a:r>
            <a:r>
              <a:rPr sz="1850" b="1" spc="-5" dirty="0">
                <a:solidFill>
                  <a:srgbClr val="585858"/>
                </a:solidFill>
                <a:latin typeface="Calibri"/>
                <a:cs typeface="Calibri"/>
              </a:rPr>
              <a:t>u</a:t>
            </a:r>
            <a:r>
              <a:rPr sz="1850" b="1" dirty="0">
                <a:solidFill>
                  <a:srgbClr val="585858"/>
                </a:solidFill>
                <a:latin typeface="Calibri"/>
                <a:cs typeface="Calibri"/>
              </a:rPr>
              <a:t>alifi</a:t>
            </a:r>
            <a:r>
              <a:rPr sz="1850" b="1" spc="-10" dirty="0">
                <a:solidFill>
                  <a:srgbClr val="585858"/>
                </a:solidFill>
                <a:latin typeface="Calibri"/>
                <a:cs typeface="Calibri"/>
              </a:rPr>
              <a:t>ca</a:t>
            </a:r>
            <a:r>
              <a:rPr sz="1850" b="1" dirty="0">
                <a:solidFill>
                  <a:srgbClr val="585858"/>
                </a:solidFill>
                <a:latin typeface="Calibri"/>
                <a:cs typeface="Calibri"/>
              </a:rPr>
              <a:t>tions</a:t>
            </a:r>
            <a:endParaRPr sz="1850">
              <a:latin typeface="Calibri"/>
              <a:cs typeface="Calibri"/>
            </a:endParaRPr>
          </a:p>
        </p:txBody>
      </p:sp>
      <p:sp>
        <p:nvSpPr>
          <p:cNvPr id="39" name="object 39"/>
          <p:cNvSpPr txBox="1"/>
          <p:nvPr/>
        </p:nvSpPr>
        <p:spPr>
          <a:xfrm>
            <a:off x="7443216" y="3162300"/>
            <a:ext cx="370840" cy="245745"/>
          </a:xfrm>
          <a:prstGeom prst="rect">
            <a:avLst/>
          </a:prstGeom>
        </p:spPr>
        <p:txBody>
          <a:bodyPr vert="horz" wrap="square" lIns="0" tIns="16510" rIns="0" bIns="0" rtlCol="0">
            <a:spAutoFit/>
          </a:bodyPr>
          <a:lstStyle/>
          <a:p>
            <a:pPr marL="38100">
              <a:lnSpc>
                <a:spcPct val="100000"/>
              </a:lnSpc>
              <a:spcBef>
                <a:spcPts val="130"/>
              </a:spcBef>
            </a:pPr>
            <a:r>
              <a:rPr sz="1300" b="1" spc="10" dirty="0">
                <a:solidFill>
                  <a:srgbClr val="FFFFFF"/>
                </a:solidFill>
                <a:latin typeface="Calibri"/>
                <a:cs typeface="Calibri"/>
              </a:rPr>
              <a:t>94%</a:t>
            </a:r>
            <a:endParaRPr sz="1300">
              <a:latin typeface="Calibri"/>
              <a:cs typeface="Calibri"/>
            </a:endParaRPr>
          </a:p>
        </p:txBody>
      </p:sp>
      <p:sp>
        <p:nvSpPr>
          <p:cNvPr id="60" name="object 60"/>
          <p:cNvSpPr txBox="1"/>
          <p:nvPr/>
        </p:nvSpPr>
        <p:spPr>
          <a:xfrm>
            <a:off x="6321552" y="4607052"/>
            <a:ext cx="498475" cy="243840"/>
          </a:xfrm>
          <a:prstGeom prst="rect">
            <a:avLst/>
          </a:prstGeom>
        </p:spPr>
        <p:txBody>
          <a:bodyPr vert="horz" wrap="square" lIns="0" tIns="16510" rIns="0" bIns="0" rtlCol="0">
            <a:spAutoFit/>
          </a:bodyPr>
          <a:lstStyle/>
          <a:p>
            <a:pPr marL="39370">
              <a:lnSpc>
                <a:spcPct val="100000"/>
              </a:lnSpc>
              <a:spcBef>
                <a:spcPts val="130"/>
              </a:spcBef>
            </a:pPr>
            <a:r>
              <a:rPr sz="1300" b="1" spc="5" dirty="0">
                <a:solidFill>
                  <a:srgbClr val="FFFFFF"/>
                </a:solidFill>
                <a:latin typeface="Calibri"/>
                <a:cs typeface="Calibri"/>
              </a:rPr>
              <a:t>VCs,</a:t>
            </a:r>
            <a:r>
              <a:rPr sz="1300" b="1" spc="-50" dirty="0">
                <a:solidFill>
                  <a:srgbClr val="FFFFFF"/>
                </a:solidFill>
                <a:latin typeface="Calibri"/>
                <a:cs typeface="Calibri"/>
              </a:rPr>
              <a:t> </a:t>
            </a:r>
            <a:r>
              <a:rPr sz="1300" b="1" spc="15" dirty="0">
                <a:solidFill>
                  <a:srgbClr val="FFFFFF"/>
                </a:solidFill>
                <a:latin typeface="Calibri"/>
                <a:cs typeface="Calibri"/>
              </a:rPr>
              <a:t>5</a:t>
            </a:r>
            <a:endParaRPr sz="1300">
              <a:latin typeface="Calibri"/>
              <a:cs typeface="Calibri"/>
            </a:endParaRPr>
          </a:p>
        </p:txBody>
      </p:sp>
      <p:sp>
        <p:nvSpPr>
          <p:cNvPr id="68" name="object 68"/>
          <p:cNvSpPr txBox="1"/>
          <p:nvPr/>
        </p:nvSpPr>
        <p:spPr>
          <a:xfrm>
            <a:off x="4381488" y="4429132"/>
            <a:ext cx="5786478" cy="1741823"/>
          </a:xfrm>
          <a:prstGeom prst="rect">
            <a:avLst/>
          </a:prstGeom>
        </p:spPr>
        <p:txBody>
          <a:bodyPr vert="horz" wrap="square" lIns="0" tIns="8255" rIns="0" bIns="0" rtlCol="0">
            <a:spAutoFit/>
          </a:bodyPr>
          <a:lstStyle/>
          <a:p>
            <a:pPr marL="38100" marR="29845" indent="-38100">
              <a:lnSpc>
                <a:spcPct val="103800"/>
              </a:lnSpc>
              <a:spcBef>
                <a:spcPts val="65"/>
              </a:spcBef>
            </a:pPr>
            <a:r>
              <a:rPr lang="en-IN" sz="1300" dirty="0">
                <a:solidFill>
                  <a:schemeClr val="tx2"/>
                </a:solidFill>
                <a:latin typeface="Calibri"/>
                <a:cs typeface="Calibri"/>
              </a:rPr>
              <a:t>Former Director, IIPE, Visakhapatnam, Govt. of India</a:t>
            </a:r>
          </a:p>
          <a:p>
            <a:pPr marL="38100" marR="29845" indent="-38100">
              <a:lnSpc>
                <a:spcPct val="103800"/>
              </a:lnSpc>
              <a:spcBef>
                <a:spcPts val="65"/>
              </a:spcBef>
            </a:pPr>
            <a:r>
              <a:rPr lang="en-IN" sz="1300" dirty="0">
                <a:solidFill>
                  <a:schemeClr val="tx2"/>
                </a:solidFill>
                <a:latin typeface="Calibri"/>
                <a:cs typeface="Calibri"/>
              </a:rPr>
              <a:t>Former Chairman, SEAC, </a:t>
            </a:r>
            <a:r>
              <a:rPr lang="en-IN" sz="1300" dirty="0" err="1">
                <a:solidFill>
                  <a:schemeClr val="tx2"/>
                </a:solidFill>
                <a:latin typeface="Calibri"/>
                <a:cs typeface="Calibri"/>
              </a:rPr>
              <a:t>MoEF</a:t>
            </a:r>
            <a:r>
              <a:rPr lang="en-IN" sz="1300" dirty="0">
                <a:solidFill>
                  <a:schemeClr val="tx2"/>
                </a:solidFill>
                <a:latin typeface="Calibri"/>
                <a:cs typeface="Calibri"/>
              </a:rPr>
              <a:t> &amp;CC, Govt. of India</a:t>
            </a:r>
          </a:p>
          <a:p>
            <a:pPr marL="38100" marR="29845" indent="-38100">
              <a:lnSpc>
                <a:spcPct val="103800"/>
              </a:lnSpc>
              <a:spcBef>
                <a:spcPts val="65"/>
              </a:spcBef>
            </a:pPr>
            <a:r>
              <a:rPr lang="en-IN" sz="1300" dirty="0">
                <a:solidFill>
                  <a:schemeClr val="tx2"/>
                </a:solidFill>
                <a:latin typeface="Calibri"/>
                <a:cs typeface="Calibri"/>
              </a:rPr>
              <a:t>Former Senior Most Chief Scientist, NEERI, Nagpur</a:t>
            </a:r>
          </a:p>
          <a:p>
            <a:pPr marL="38100" marR="29845" indent="-38100" defTabSz="1817688">
              <a:lnSpc>
                <a:spcPct val="103800"/>
              </a:lnSpc>
              <a:spcBef>
                <a:spcPts val="65"/>
              </a:spcBef>
            </a:pPr>
            <a:r>
              <a:rPr lang="en-IN" sz="1300" dirty="0">
                <a:solidFill>
                  <a:schemeClr val="tx2"/>
                </a:solidFill>
                <a:latin typeface="Calibri"/>
                <a:cs typeface="Calibri"/>
              </a:rPr>
              <a:t>Former Research Division, Metropolitan Water Reclamation District,  Chicago, USA</a:t>
            </a:r>
          </a:p>
          <a:p>
            <a:pPr marL="38100" marR="29845" indent="-38100">
              <a:lnSpc>
                <a:spcPct val="103800"/>
              </a:lnSpc>
              <a:spcBef>
                <a:spcPts val="65"/>
              </a:spcBef>
            </a:pPr>
            <a:r>
              <a:rPr lang="en-IN" sz="1300" dirty="0">
                <a:solidFill>
                  <a:schemeClr val="tx2"/>
                </a:solidFill>
                <a:latin typeface="Calibri"/>
                <a:cs typeface="Calibri"/>
              </a:rPr>
              <a:t>Honorary Director, CISC, A.U</a:t>
            </a:r>
          </a:p>
          <a:p>
            <a:pPr marL="38100" marR="29845" indent="-38100">
              <a:lnSpc>
                <a:spcPct val="103800"/>
              </a:lnSpc>
              <a:spcBef>
                <a:spcPts val="65"/>
              </a:spcBef>
            </a:pPr>
            <a:r>
              <a:rPr lang="en-IN" sz="1300" dirty="0">
                <a:solidFill>
                  <a:schemeClr val="tx2"/>
                </a:solidFill>
                <a:cs typeface="Calibri"/>
              </a:rPr>
              <a:t>Ex Independent Director, Greater Visakhapatnam Smart city Corporation Limited</a:t>
            </a:r>
            <a:endParaRPr lang="en-IN" sz="1300" dirty="0">
              <a:solidFill>
                <a:schemeClr val="tx2"/>
              </a:solidFill>
              <a:latin typeface="Calibri"/>
              <a:cs typeface="Calibri"/>
            </a:endParaRPr>
          </a:p>
          <a:p>
            <a:pPr marL="38100" marR="29845" indent="-38100">
              <a:lnSpc>
                <a:spcPct val="103800"/>
              </a:lnSpc>
              <a:spcBef>
                <a:spcPts val="65"/>
              </a:spcBef>
            </a:pPr>
            <a:r>
              <a:rPr lang="en-IN" sz="1300" dirty="0">
                <a:solidFill>
                  <a:schemeClr val="tx2"/>
                </a:solidFill>
                <a:latin typeface="Calibri"/>
                <a:cs typeface="Calibri"/>
              </a:rPr>
              <a:t>Ex Chairman, Finance Committee, Greater Visakhapatnam Smart city Corporation  Limited</a:t>
            </a:r>
          </a:p>
        </p:txBody>
      </p:sp>
      <p:sp>
        <p:nvSpPr>
          <p:cNvPr id="75" name="object 75"/>
          <p:cNvSpPr/>
          <p:nvPr/>
        </p:nvSpPr>
        <p:spPr>
          <a:xfrm>
            <a:off x="2010181" y="4637945"/>
            <a:ext cx="2306320" cy="736600"/>
          </a:xfrm>
          <a:custGeom>
            <a:avLst/>
            <a:gdLst/>
            <a:ahLst/>
            <a:cxnLst/>
            <a:rect l="l" t="t" r="r" b="b"/>
            <a:pathLst>
              <a:path w="2306320" h="736600">
                <a:moveTo>
                  <a:pt x="2183130" y="0"/>
                </a:moveTo>
                <a:lnTo>
                  <a:pt x="122681" y="0"/>
                </a:lnTo>
                <a:lnTo>
                  <a:pt x="74902" y="9632"/>
                </a:lnTo>
                <a:lnTo>
                  <a:pt x="35909" y="35909"/>
                </a:lnTo>
                <a:lnTo>
                  <a:pt x="9632" y="74902"/>
                </a:lnTo>
                <a:lnTo>
                  <a:pt x="0" y="122681"/>
                </a:lnTo>
                <a:lnTo>
                  <a:pt x="0" y="613410"/>
                </a:lnTo>
                <a:lnTo>
                  <a:pt x="9632" y="661136"/>
                </a:lnTo>
                <a:lnTo>
                  <a:pt x="35909" y="700135"/>
                </a:lnTo>
                <a:lnTo>
                  <a:pt x="74902" y="726441"/>
                </a:lnTo>
                <a:lnTo>
                  <a:pt x="122681" y="736092"/>
                </a:lnTo>
                <a:lnTo>
                  <a:pt x="2183130" y="736092"/>
                </a:lnTo>
                <a:lnTo>
                  <a:pt x="2230856" y="726441"/>
                </a:lnTo>
                <a:lnTo>
                  <a:pt x="2269855" y="700135"/>
                </a:lnTo>
                <a:lnTo>
                  <a:pt x="2296161" y="661136"/>
                </a:lnTo>
                <a:lnTo>
                  <a:pt x="2305812" y="613410"/>
                </a:lnTo>
                <a:lnTo>
                  <a:pt x="2305812" y="122681"/>
                </a:lnTo>
                <a:lnTo>
                  <a:pt x="2296161" y="74902"/>
                </a:lnTo>
                <a:lnTo>
                  <a:pt x="2269855" y="35909"/>
                </a:lnTo>
                <a:lnTo>
                  <a:pt x="2230856" y="9632"/>
                </a:lnTo>
                <a:lnTo>
                  <a:pt x="2183130" y="0"/>
                </a:lnTo>
                <a:close/>
              </a:path>
            </a:pathLst>
          </a:custGeom>
          <a:solidFill>
            <a:srgbClr val="FFC000"/>
          </a:solidFill>
        </p:spPr>
        <p:txBody>
          <a:bodyPr wrap="square" lIns="0" tIns="0" rIns="0" bIns="0" rtlCol="0"/>
          <a:lstStyle/>
          <a:p>
            <a:endParaRPr/>
          </a:p>
        </p:txBody>
      </p:sp>
      <p:sp>
        <p:nvSpPr>
          <p:cNvPr id="76" name="object 76"/>
          <p:cNvSpPr txBox="1"/>
          <p:nvPr/>
        </p:nvSpPr>
        <p:spPr>
          <a:xfrm>
            <a:off x="2302637" y="4730552"/>
            <a:ext cx="1467485" cy="592455"/>
          </a:xfrm>
          <a:prstGeom prst="rect">
            <a:avLst/>
          </a:prstGeom>
        </p:spPr>
        <p:txBody>
          <a:bodyPr vert="horz" wrap="square" lIns="0" tIns="12065" rIns="0" bIns="0" rtlCol="0">
            <a:spAutoFit/>
          </a:bodyPr>
          <a:lstStyle/>
          <a:p>
            <a:pPr marL="288290" marR="5080" indent="-276225">
              <a:lnSpc>
                <a:spcPct val="100499"/>
              </a:lnSpc>
              <a:spcBef>
                <a:spcPts val="95"/>
              </a:spcBef>
            </a:pPr>
            <a:r>
              <a:rPr sz="1850" b="1" spc="5" dirty="0">
                <a:solidFill>
                  <a:srgbClr val="585858"/>
                </a:solidFill>
                <a:latin typeface="Calibri"/>
                <a:cs typeface="Calibri"/>
              </a:rPr>
              <a:t>Admi</a:t>
            </a:r>
            <a:r>
              <a:rPr sz="1850" b="1" spc="-5" dirty="0">
                <a:solidFill>
                  <a:srgbClr val="585858"/>
                </a:solidFill>
                <a:latin typeface="Calibri"/>
                <a:cs typeface="Calibri"/>
              </a:rPr>
              <a:t>n</a:t>
            </a:r>
            <a:r>
              <a:rPr sz="1850" b="1" dirty="0">
                <a:solidFill>
                  <a:srgbClr val="585858"/>
                </a:solidFill>
                <a:latin typeface="Calibri"/>
                <a:cs typeface="Calibri"/>
              </a:rPr>
              <a:t>i</a:t>
            </a:r>
            <a:r>
              <a:rPr sz="1850" b="1" spc="-25" dirty="0">
                <a:solidFill>
                  <a:srgbClr val="585858"/>
                </a:solidFill>
                <a:latin typeface="Calibri"/>
                <a:cs typeface="Calibri"/>
              </a:rPr>
              <a:t>s</a:t>
            </a:r>
            <a:r>
              <a:rPr sz="1850" b="1" dirty="0">
                <a:solidFill>
                  <a:srgbClr val="585858"/>
                </a:solidFill>
                <a:latin typeface="Calibri"/>
                <a:cs typeface="Calibri"/>
              </a:rPr>
              <a:t>t</a:t>
            </a:r>
            <a:r>
              <a:rPr sz="1850" b="1" spc="-35" dirty="0">
                <a:solidFill>
                  <a:srgbClr val="585858"/>
                </a:solidFill>
                <a:latin typeface="Calibri"/>
                <a:cs typeface="Calibri"/>
              </a:rPr>
              <a:t>r</a:t>
            </a:r>
            <a:r>
              <a:rPr sz="1850" b="1" spc="-10" dirty="0">
                <a:solidFill>
                  <a:srgbClr val="585858"/>
                </a:solidFill>
                <a:latin typeface="Calibri"/>
                <a:cs typeface="Calibri"/>
              </a:rPr>
              <a:t>a</a:t>
            </a:r>
            <a:r>
              <a:rPr sz="1850" b="1" dirty="0">
                <a:solidFill>
                  <a:srgbClr val="585858"/>
                </a:solidFill>
                <a:latin typeface="Calibri"/>
                <a:cs typeface="Calibri"/>
              </a:rPr>
              <a:t>ti</a:t>
            </a:r>
            <a:r>
              <a:rPr sz="1850" b="1" spc="-15" dirty="0">
                <a:solidFill>
                  <a:srgbClr val="585858"/>
                </a:solidFill>
                <a:latin typeface="Calibri"/>
                <a:cs typeface="Calibri"/>
              </a:rPr>
              <a:t>v</a:t>
            </a:r>
            <a:r>
              <a:rPr sz="1850" b="1" dirty="0">
                <a:solidFill>
                  <a:srgbClr val="585858"/>
                </a:solidFill>
                <a:latin typeface="Calibri"/>
                <a:cs typeface="Calibri"/>
              </a:rPr>
              <a:t>e  Positions</a:t>
            </a:r>
            <a:endParaRPr sz="1850" dirty="0">
              <a:latin typeface="Calibri"/>
              <a:cs typeface="Calibri"/>
            </a:endParaRPr>
          </a:p>
        </p:txBody>
      </p:sp>
      <p:sp>
        <p:nvSpPr>
          <p:cNvPr id="77" name="object 77"/>
          <p:cNvSpPr txBox="1"/>
          <p:nvPr/>
        </p:nvSpPr>
        <p:spPr>
          <a:xfrm>
            <a:off x="10058400" y="2970276"/>
            <a:ext cx="1729739" cy="707390"/>
          </a:xfrm>
          <a:prstGeom prst="rect">
            <a:avLst/>
          </a:prstGeom>
          <a:solidFill>
            <a:srgbClr val="1F4E79"/>
          </a:solidFill>
        </p:spPr>
        <p:txBody>
          <a:bodyPr vert="horz" wrap="square" lIns="0" tIns="29845" rIns="0" bIns="0" rtlCol="0">
            <a:spAutoFit/>
          </a:bodyPr>
          <a:lstStyle/>
          <a:p>
            <a:pPr marL="211454">
              <a:lnSpc>
                <a:spcPct val="100000"/>
              </a:lnSpc>
              <a:spcBef>
                <a:spcPts val="235"/>
              </a:spcBef>
            </a:pPr>
            <a:r>
              <a:rPr sz="2000" b="1" spc="-10" dirty="0">
                <a:solidFill>
                  <a:srgbClr val="FFFFFF"/>
                </a:solidFill>
                <a:latin typeface="Calibri"/>
                <a:cs typeface="Calibri"/>
              </a:rPr>
              <a:t>Current</a:t>
            </a:r>
            <a:r>
              <a:rPr sz="2000" b="1" spc="-35" dirty="0">
                <a:solidFill>
                  <a:srgbClr val="FFFFFF"/>
                </a:solidFill>
                <a:latin typeface="Calibri"/>
                <a:cs typeface="Calibri"/>
              </a:rPr>
              <a:t> </a:t>
            </a:r>
            <a:r>
              <a:rPr sz="2000" b="1" dirty="0">
                <a:solidFill>
                  <a:srgbClr val="FFFFFF"/>
                </a:solidFill>
                <a:latin typeface="Calibri"/>
                <a:cs typeface="Calibri"/>
              </a:rPr>
              <a:t>SFR:</a:t>
            </a:r>
            <a:endParaRPr sz="2000" dirty="0">
              <a:latin typeface="Calibri"/>
              <a:cs typeface="Calibri"/>
            </a:endParaRPr>
          </a:p>
        </p:txBody>
      </p:sp>
      <p:sp>
        <p:nvSpPr>
          <p:cNvPr id="78" name="object 78"/>
          <p:cNvSpPr txBox="1"/>
          <p:nvPr/>
        </p:nvSpPr>
        <p:spPr>
          <a:xfrm>
            <a:off x="10694034" y="3314572"/>
            <a:ext cx="471805" cy="294953"/>
          </a:xfrm>
          <a:prstGeom prst="rect">
            <a:avLst/>
          </a:prstGeom>
          <a:solidFill>
            <a:srgbClr val="FFFF00"/>
          </a:solidFill>
        </p:spPr>
        <p:txBody>
          <a:bodyPr vert="horz" wrap="square" lIns="0" tIns="0" rIns="0" bIns="0" rtlCol="0">
            <a:spAutoFit/>
          </a:bodyPr>
          <a:lstStyle/>
          <a:p>
            <a:pPr marL="1270">
              <a:lnSpc>
                <a:spcPts val="2325"/>
              </a:lnSpc>
            </a:pPr>
            <a:r>
              <a:rPr lang="en-US" sz="2000" b="1" dirty="0">
                <a:latin typeface="Calibri"/>
                <a:cs typeface="Calibri"/>
              </a:rPr>
              <a:t>8</a:t>
            </a:r>
            <a:r>
              <a:rPr sz="2000" b="1">
                <a:latin typeface="Calibri"/>
                <a:cs typeface="Calibri"/>
              </a:rPr>
              <a:t>:1</a:t>
            </a:r>
            <a:endParaRPr sz="2000" dirty="0">
              <a:latin typeface="Calibri"/>
              <a:cs typeface="Calibri"/>
            </a:endParaRPr>
          </a:p>
        </p:txBody>
      </p:sp>
      <p:graphicFrame>
        <p:nvGraphicFramePr>
          <p:cNvPr id="83" name="Chart 82">
            <a:extLst>
              <a:ext uri="{FF2B5EF4-FFF2-40B4-BE49-F238E27FC236}">
                <a16:creationId xmlns:a16="http://schemas.microsoft.com/office/drawing/2014/main" id="{F0699CE6-2A8C-7545-E688-34A7F6B31CBD}"/>
              </a:ext>
            </a:extLst>
          </p:cNvPr>
          <p:cNvGraphicFramePr/>
          <p:nvPr>
            <p:extLst>
              <p:ext uri="{D42A27DB-BD31-4B8C-83A1-F6EECF244321}">
                <p14:modId xmlns:p14="http://schemas.microsoft.com/office/powerpoint/2010/main" val="1090276447"/>
              </p:ext>
            </p:extLst>
          </p:nvPr>
        </p:nvGraphicFramePr>
        <p:xfrm>
          <a:off x="1884133" y="1448866"/>
          <a:ext cx="2960789" cy="3158186"/>
        </p:xfrm>
        <a:graphic>
          <a:graphicData uri="http://schemas.openxmlformats.org/drawingml/2006/chart">
            <c:chart xmlns:c="http://schemas.openxmlformats.org/drawingml/2006/chart" xmlns:r="http://schemas.openxmlformats.org/officeDocument/2006/relationships" r:id="rId3"/>
          </a:graphicData>
        </a:graphic>
      </p:graphicFrame>
      <p:sp>
        <p:nvSpPr>
          <p:cNvPr id="86" name="TextBox 85">
            <a:extLst>
              <a:ext uri="{FF2B5EF4-FFF2-40B4-BE49-F238E27FC236}">
                <a16:creationId xmlns:a16="http://schemas.microsoft.com/office/drawing/2014/main" id="{4422E721-EA27-9E86-2A8A-97DFA3D040BE}"/>
              </a:ext>
            </a:extLst>
          </p:cNvPr>
          <p:cNvSpPr txBox="1"/>
          <p:nvPr/>
        </p:nvSpPr>
        <p:spPr>
          <a:xfrm>
            <a:off x="4144885" y="2123035"/>
            <a:ext cx="2410384" cy="581634"/>
          </a:xfrm>
          <a:prstGeom prst="rect">
            <a:avLst/>
          </a:prstGeom>
          <a:noFill/>
        </p:spPr>
        <p:txBody>
          <a:bodyPr wrap="square">
            <a:spAutoFit/>
          </a:bodyPr>
          <a:lstStyle/>
          <a:p>
            <a:pPr marL="259079" marR="224790" indent="15240" algn="just">
              <a:lnSpc>
                <a:spcPct val="101299"/>
              </a:lnSpc>
              <a:spcBef>
                <a:spcPts val="1025"/>
              </a:spcBef>
            </a:pPr>
            <a:r>
              <a:rPr lang="en-IN" sz="1600" b="1" spc="-40" dirty="0">
                <a:solidFill>
                  <a:srgbClr val="404040"/>
                </a:solidFill>
                <a:latin typeface="Calibri"/>
                <a:cs typeface="Calibri"/>
              </a:rPr>
              <a:t>Visiting </a:t>
            </a:r>
            <a:r>
              <a:rPr lang="en-IN" sz="1600" b="1" dirty="0">
                <a:solidFill>
                  <a:srgbClr val="404040"/>
                </a:solidFill>
                <a:latin typeface="Calibri"/>
                <a:cs typeface="Calibri"/>
              </a:rPr>
              <a:t>&amp;  Emeritus </a:t>
            </a:r>
            <a:r>
              <a:rPr lang="en-IN" sz="1600" b="1" spc="5" dirty="0">
                <a:solidFill>
                  <a:srgbClr val="404040"/>
                </a:solidFill>
                <a:latin typeface="Calibri"/>
                <a:cs typeface="Calibri"/>
              </a:rPr>
              <a:t> </a:t>
            </a:r>
            <a:r>
              <a:rPr lang="en-IN" sz="1600" b="1" spc="-5" dirty="0">
                <a:solidFill>
                  <a:srgbClr val="404040"/>
                </a:solidFill>
                <a:latin typeface="Calibri"/>
                <a:cs typeface="Calibri"/>
              </a:rPr>
              <a:t>P</a:t>
            </a:r>
            <a:r>
              <a:rPr lang="en-IN" sz="1600" b="1" dirty="0">
                <a:solidFill>
                  <a:srgbClr val="404040"/>
                </a:solidFill>
                <a:latin typeface="Calibri"/>
                <a:cs typeface="Calibri"/>
              </a:rPr>
              <a:t>ro</a:t>
            </a:r>
            <a:r>
              <a:rPr lang="en-IN" sz="1600" b="1" spc="5" dirty="0">
                <a:solidFill>
                  <a:srgbClr val="404040"/>
                </a:solidFill>
                <a:latin typeface="Calibri"/>
                <a:cs typeface="Calibri"/>
              </a:rPr>
              <a:t>f</a:t>
            </a:r>
            <a:r>
              <a:rPr lang="en-IN" sz="1600" b="1" spc="-5" dirty="0">
                <a:solidFill>
                  <a:srgbClr val="404040"/>
                </a:solidFill>
                <a:latin typeface="Calibri"/>
                <a:cs typeface="Calibri"/>
              </a:rPr>
              <a:t>e</a:t>
            </a:r>
            <a:r>
              <a:rPr lang="en-IN" sz="1600" b="1" dirty="0">
                <a:solidFill>
                  <a:srgbClr val="404040"/>
                </a:solidFill>
                <a:latin typeface="Calibri"/>
                <a:cs typeface="Calibri"/>
              </a:rPr>
              <a:t>ssors</a:t>
            </a:r>
            <a:endParaRPr lang="en-IN" sz="1600" dirty="0">
              <a:latin typeface="Calibri"/>
              <a:cs typeface="Calibri"/>
            </a:endParaRPr>
          </a:p>
        </p:txBody>
      </p:sp>
      <p:graphicFrame>
        <p:nvGraphicFramePr>
          <p:cNvPr id="89" name="Chart 88">
            <a:extLst>
              <a:ext uri="{FF2B5EF4-FFF2-40B4-BE49-F238E27FC236}">
                <a16:creationId xmlns:a16="http://schemas.microsoft.com/office/drawing/2014/main" id="{553D8DB2-FDB2-313A-B2C1-198AC0C62AE1}"/>
              </a:ext>
            </a:extLst>
          </p:cNvPr>
          <p:cNvGraphicFramePr/>
          <p:nvPr>
            <p:extLst>
              <p:ext uri="{D42A27DB-BD31-4B8C-83A1-F6EECF244321}">
                <p14:modId xmlns:p14="http://schemas.microsoft.com/office/powerpoint/2010/main" val="4102599209"/>
              </p:ext>
            </p:extLst>
          </p:nvPr>
        </p:nvGraphicFramePr>
        <p:xfrm>
          <a:off x="6555269" y="1094052"/>
          <a:ext cx="2487476" cy="2465303"/>
        </p:xfrm>
        <a:graphic>
          <a:graphicData uri="http://schemas.openxmlformats.org/drawingml/2006/chart">
            <c:chart xmlns:c="http://schemas.openxmlformats.org/drawingml/2006/chart" xmlns:r="http://schemas.openxmlformats.org/officeDocument/2006/relationships" r:id="rId4"/>
          </a:graphicData>
        </a:graphic>
      </p:graphicFrame>
      <p:sp>
        <p:nvSpPr>
          <p:cNvPr id="90" name="TextBox 89">
            <a:extLst>
              <a:ext uri="{FF2B5EF4-FFF2-40B4-BE49-F238E27FC236}">
                <a16:creationId xmlns:a16="http://schemas.microsoft.com/office/drawing/2014/main" id="{E27B2E69-84C3-FB72-A17E-08504BDE7994}"/>
              </a:ext>
            </a:extLst>
          </p:cNvPr>
          <p:cNvSpPr txBox="1"/>
          <p:nvPr/>
        </p:nvSpPr>
        <p:spPr>
          <a:xfrm>
            <a:off x="8636016" y="2255863"/>
            <a:ext cx="1498584" cy="332976"/>
          </a:xfrm>
          <a:prstGeom prst="rect">
            <a:avLst/>
          </a:prstGeom>
          <a:noFill/>
        </p:spPr>
        <p:txBody>
          <a:bodyPr wrap="square">
            <a:spAutoFit/>
          </a:bodyPr>
          <a:lstStyle/>
          <a:p>
            <a:pPr marL="88900" marR="224790" algn="just">
              <a:lnSpc>
                <a:spcPct val="101299"/>
              </a:lnSpc>
              <a:spcBef>
                <a:spcPts val="1025"/>
              </a:spcBef>
            </a:pPr>
            <a:r>
              <a:rPr lang="en-IN" sz="1600" b="1" spc="-40" dirty="0">
                <a:solidFill>
                  <a:srgbClr val="404040"/>
                </a:solidFill>
                <a:latin typeface="Calibri"/>
                <a:cs typeface="Calibri"/>
              </a:rPr>
              <a:t>Doctorates</a:t>
            </a:r>
            <a:endParaRPr lang="en-IN" sz="1600" dirty="0">
              <a:latin typeface="Calibri"/>
              <a:cs typeface="Calibri"/>
            </a:endParaRPr>
          </a:p>
        </p:txBody>
      </p:sp>
      <p:sp>
        <p:nvSpPr>
          <p:cNvPr id="91" name="TextBox 90">
            <a:extLst>
              <a:ext uri="{FF2B5EF4-FFF2-40B4-BE49-F238E27FC236}">
                <a16:creationId xmlns:a16="http://schemas.microsoft.com/office/drawing/2014/main" id="{8E92F6A5-4B24-DFD5-7323-D0170EFD1FA8}"/>
              </a:ext>
            </a:extLst>
          </p:cNvPr>
          <p:cNvSpPr txBox="1"/>
          <p:nvPr/>
        </p:nvSpPr>
        <p:spPr>
          <a:xfrm>
            <a:off x="7410570" y="2190255"/>
            <a:ext cx="795154" cy="393185"/>
          </a:xfrm>
          <a:prstGeom prst="rect">
            <a:avLst/>
          </a:prstGeom>
          <a:noFill/>
        </p:spPr>
        <p:txBody>
          <a:bodyPr wrap="square">
            <a:spAutoFit/>
          </a:bodyPr>
          <a:lstStyle/>
          <a:p>
            <a:pPr marL="259079" marR="224790" indent="15240" algn="just">
              <a:lnSpc>
                <a:spcPct val="101299"/>
              </a:lnSpc>
              <a:spcBef>
                <a:spcPts val="1025"/>
              </a:spcBef>
            </a:pPr>
            <a:r>
              <a:rPr lang="en-IN" sz="2000" b="1" spc="-40" dirty="0">
                <a:solidFill>
                  <a:schemeClr val="bg1"/>
                </a:solidFill>
                <a:latin typeface="Calibri"/>
                <a:cs typeface="Calibri"/>
              </a:rPr>
              <a:t>5</a:t>
            </a:r>
          </a:p>
        </p:txBody>
      </p:sp>
      <p:sp>
        <p:nvSpPr>
          <p:cNvPr id="41" name="object 14"/>
          <p:cNvSpPr txBox="1"/>
          <p:nvPr/>
        </p:nvSpPr>
        <p:spPr>
          <a:xfrm>
            <a:off x="3505200" y="6415777"/>
            <a:ext cx="6463359" cy="289823"/>
          </a:xfrm>
          <a:prstGeom prst="rect">
            <a:avLst/>
          </a:prstGeom>
        </p:spPr>
        <p:txBody>
          <a:bodyPr vert="horz" wrap="square" lIns="0" tIns="12700" rIns="0" bIns="0" rtlCol="0">
            <a:spAutoFit/>
          </a:bodyPr>
          <a:lstStyle/>
          <a:p>
            <a:pPr marL="12700" algn="ctr">
              <a:lnSpc>
                <a:spcPct val="100000"/>
              </a:lnSpc>
              <a:spcBef>
                <a:spcPts val="100"/>
              </a:spcBef>
            </a:pPr>
            <a:r>
              <a:rPr lang="en-US" b="1" spc="-5" dirty="0">
                <a:solidFill>
                  <a:srgbClr val="888888"/>
                </a:solidFill>
                <a:latin typeface="Calibri"/>
                <a:cs typeface="Calibri"/>
              </a:rPr>
              <a:t>Department</a:t>
            </a:r>
            <a:r>
              <a:rPr lang="en-US" b="1" spc="-15" dirty="0">
                <a:solidFill>
                  <a:srgbClr val="888888"/>
                </a:solidFill>
                <a:latin typeface="Calibri"/>
                <a:cs typeface="Calibri"/>
              </a:rPr>
              <a:t> </a:t>
            </a:r>
            <a:r>
              <a:rPr lang="en-US" b="1" dirty="0">
                <a:solidFill>
                  <a:srgbClr val="888888"/>
                </a:solidFill>
                <a:latin typeface="Calibri"/>
                <a:cs typeface="Calibri"/>
              </a:rPr>
              <a:t>of</a:t>
            </a:r>
            <a:r>
              <a:rPr lang="en-US" b="1" spc="5" dirty="0">
                <a:solidFill>
                  <a:srgbClr val="888888"/>
                </a:solidFill>
                <a:latin typeface="Calibri"/>
                <a:cs typeface="Calibri"/>
              </a:rPr>
              <a:t> </a:t>
            </a:r>
            <a:r>
              <a:rPr lang="en-US" b="1" spc="-5" dirty="0">
                <a:solidFill>
                  <a:srgbClr val="888888"/>
                </a:solidFill>
                <a:latin typeface="Calibri"/>
                <a:cs typeface="Calibri"/>
              </a:rPr>
              <a:t>Environmental Science, Engineering &amp; Management</a:t>
            </a:r>
            <a:endParaRPr lang="en-US"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 name="Chart 40">
            <a:extLst>
              <a:ext uri="{FF2B5EF4-FFF2-40B4-BE49-F238E27FC236}">
                <a16:creationId xmlns:a16="http://schemas.microsoft.com/office/drawing/2014/main" id="{9784027A-A8D1-18D5-840B-21FE95CA3758}"/>
              </a:ext>
            </a:extLst>
          </p:cNvPr>
          <p:cNvGraphicFramePr/>
          <p:nvPr>
            <p:extLst>
              <p:ext uri="{D42A27DB-BD31-4B8C-83A1-F6EECF244321}">
                <p14:modId xmlns:p14="http://schemas.microsoft.com/office/powerpoint/2010/main" val="1085504663"/>
              </p:ext>
            </p:extLst>
          </p:nvPr>
        </p:nvGraphicFramePr>
        <p:xfrm>
          <a:off x="1631504" y="289603"/>
          <a:ext cx="7069312" cy="62787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207495" y="210311"/>
            <a:ext cx="644651" cy="635507"/>
          </a:xfrm>
          <a:prstGeom prst="rect">
            <a:avLst/>
          </a:prstGeom>
        </p:spPr>
      </p:pic>
      <p:sp>
        <p:nvSpPr>
          <p:cNvPr id="3" name="object 3"/>
          <p:cNvSpPr txBox="1">
            <a:spLocks noGrp="1"/>
          </p:cNvSpPr>
          <p:nvPr>
            <p:ph type="title"/>
          </p:nvPr>
        </p:nvSpPr>
        <p:spPr>
          <a:xfrm>
            <a:off x="1809720" y="428604"/>
            <a:ext cx="8229600" cy="443070"/>
          </a:xfrm>
          <a:prstGeom prst="rect">
            <a:avLst/>
          </a:prstGeom>
        </p:spPr>
        <p:txBody>
          <a:bodyPr vert="horz" wrap="square" lIns="0" tIns="12065" rIns="0" bIns="0" rtlCol="0">
            <a:spAutoFit/>
          </a:bodyPr>
          <a:lstStyle/>
          <a:p>
            <a:pPr marL="12700" algn="ctr">
              <a:lnSpc>
                <a:spcPct val="100000"/>
              </a:lnSpc>
              <a:spcBef>
                <a:spcPts val="95"/>
              </a:spcBef>
            </a:pPr>
            <a:r>
              <a:rPr spc="-10" dirty="0"/>
              <a:t>Research </a:t>
            </a:r>
            <a:r>
              <a:rPr spc="-5" dirty="0"/>
              <a:t>and</a:t>
            </a:r>
            <a:r>
              <a:rPr spc="-15" dirty="0"/>
              <a:t> </a:t>
            </a:r>
            <a:r>
              <a:rPr lang="en-IN" spc="-15" dirty="0"/>
              <a:t>Consultancy / </a:t>
            </a:r>
            <a:r>
              <a:rPr spc="-5" dirty="0"/>
              <a:t>Extensions</a:t>
            </a:r>
          </a:p>
        </p:txBody>
      </p:sp>
      <p:graphicFrame>
        <p:nvGraphicFramePr>
          <p:cNvPr id="5" name="object 5"/>
          <p:cNvGraphicFramePr>
            <a:graphicFrameLocks noGrp="1"/>
          </p:cNvGraphicFramePr>
          <p:nvPr>
            <p:extLst>
              <p:ext uri="{D42A27DB-BD31-4B8C-83A1-F6EECF244321}">
                <p14:modId xmlns:p14="http://schemas.microsoft.com/office/powerpoint/2010/main" val="2997948948"/>
              </p:ext>
            </p:extLst>
          </p:nvPr>
        </p:nvGraphicFramePr>
        <p:xfrm>
          <a:off x="551384" y="1000108"/>
          <a:ext cx="10873208" cy="5429289"/>
        </p:xfrm>
        <a:graphic>
          <a:graphicData uri="http://schemas.openxmlformats.org/drawingml/2006/table">
            <a:tbl>
              <a:tblPr firstRow="1" bandRow="1">
                <a:tableStyleId>{2D5ABB26-0587-4C30-8999-92F81FD0307C}</a:tableStyleId>
              </a:tblPr>
              <a:tblGrid>
                <a:gridCol w="1209115">
                  <a:extLst>
                    <a:ext uri="{9D8B030D-6E8A-4147-A177-3AD203B41FA5}">
                      <a16:colId xmlns:a16="http://schemas.microsoft.com/office/drawing/2014/main" val="20000"/>
                    </a:ext>
                  </a:extLst>
                </a:gridCol>
                <a:gridCol w="5076326">
                  <a:extLst>
                    <a:ext uri="{9D8B030D-6E8A-4147-A177-3AD203B41FA5}">
                      <a16:colId xmlns:a16="http://schemas.microsoft.com/office/drawing/2014/main" val="20001"/>
                    </a:ext>
                  </a:extLst>
                </a:gridCol>
                <a:gridCol w="2147488">
                  <a:extLst>
                    <a:ext uri="{9D8B030D-6E8A-4147-A177-3AD203B41FA5}">
                      <a16:colId xmlns:a16="http://schemas.microsoft.com/office/drawing/2014/main" val="20002"/>
                    </a:ext>
                  </a:extLst>
                </a:gridCol>
                <a:gridCol w="2440279">
                  <a:extLst>
                    <a:ext uri="{9D8B030D-6E8A-4147-A177-3AD203B41FA5}">
                      <a16:colId xmlns:a16="http://schemas.microsoft.com/office/drawing/2014/main" val="20003"/>
                    </a:ext>
                  </a:extLst>
                </a:gridCol>
              </a:tblGrid>
              <a:tr h="659443">
                <a:tc>
                  <a:txBody>
                    <a:bodyPr/>
                    <a:lstStyle/>
                    <a:p>
                      <a:pPr marL="233679">
                        <a:lnSpc>
                          <a:spcPct val="100000"/>
                        </a:lnSpc>
                        <a:spcBef>
                          <a:spcPts val="1385"/>
                        </a:spcBef>
                      </a:pPr>
                      <a:r>
                        <a:rPr sz="1800" b="1" spc="-5" dirty="0">
                          <a:solidFill>
                            <a:srgbClr val="FFFFFF"/>
                          </a:solidFill>
                          <a:latin typeface="Times New Roman"/>
                          <a:cs typeface="Times New Roman"/>
                        </a:rPr>
                        <a:t>S.</a:t>
                      </a:r>
                      <a:r>
                        <a:rPr sz="1800" b="1" spc="-40" dirty="0">
                          <a:solidFill>
                            <a:srgbClr val="FFFFFF"/>
                          </a:solidFill>
                          <a:latin typeface="Times New Roman"/>
                          <a:cs typeface="Times New Roman"/>
                        </a:rPr>
                        <a:t> </a:t>
                      </a:r>
                      <a:r>
                        <a:rPr sz="1800" b="1" spc="-5" dirty="0">
                          <a:solidFill>
                            <a:srgbClr val="FFFFFF"/>
                          </a:solidFill>
                          <a:latin typeface="Times New Roman"/>
                          <a:cs typeface="Times New Roman"/>
                        </a:rPr>
                        <a:t>No.</a:t>
                      </a:r>
                      <a:endParaRPr sz="1800" dirty="0">
                        <a:latin typeface="Times New Roman"/>
                        <a:cs typeface="Times New Roman"/>
                      </a:endParaRPr>
                    </a:p>
                  </a:txBody>
                  <a:tcPr marL="0" marR="0" marT="1758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385"/>
                        </a:spcBef>
                      </a:pPr>
                      <a:r>
                        <a:rPr sz="1800" b="1" spc="-5" dirty="0">
                          <a:solidFill>
                            <a:srgbClr val="FFFFFF"/>
                          </a:solidFill>
                          <a:latin typeface="Times New Roman"/>
                          <a:cs typeface="Times New Roman"/>
                        </a:rPr>
                        <a:t>Agency</a:t>
                      </a:r>
                      <a:endParaRPr sz="1800" dirty="0">
                        <a:latin typeface="Times New Roman"/>
                        <a:cs typeface="Times New Roman"/>
                      </a:endParaRPr>
                    </a:p>
                  </a:txBody>
                  <a:tcPr marL="0" marR="0" marT="1758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00"/>
                        </a:spcBef>
                      </a:pPr>
                      <a:r>
                        <a:rPr sz="1800" b="1" spc="-5" dirty="0">
                          <a:solidFill>
                            <a:srgbClr val="FFFFFF"/>
                          </a:solidFill>
                          <a:latin typeface="Times New Roman"/>
                          <a:cs typeface="Times New Roman"/>
                        </a:rPr>
                        <a:t>Fund</a:t>
                      </a:r>
                      <a:r>
                        <a:rPr sz="1800" b="1" spc="-30" dirty="0">
                          <a:solidFill>
                            <a:srgbClr val="FFFFFF"/>
                          </a:solidFill>
                          <a:latin typeface="Times New Roman"/>
                          <a:cs typeface="Times New Roman"/>
                        </a:rPr>
                        <a:t> </a:t>
                      </a:r>
                      <a:r>
                        <a:rPr sz="1800" b="1" spc="-5" dirty="0">
                          <a:solidFill>
                            <a:srgbClr val="FFFFFF"/>
                          </a:solidFill>
                          <a:latin typeface="Times New Roman"/>
                          <a:cs typeface="Times New Roman"/>
                        </a:rPr>
                        <a:t>received</a:t>
                      </a:r>
                      <a:endParaRPr sz="1800">
                        <a:latin typeface="Times New Roman"/>
                        <a:cs typeface="Times New Roman"/>
                      </a:endParaRPr>
                    </a:p>
                    <a:p>
                      <a:pPr marL="635" algn="ctr">
                        <a:lnSpc>
                          <a:spcPct val="100000"/>
                        </a:lnSpc>
                        <a:spcBef>
                          <a:spcPts val="5"/>
                        </a:spcBef>
                      </a:pPr>
                      <a:r>
                        <a:rPr sz="1800" b="1" spc="-5" dirty="0">
                          <a:solidFill>
                            <a:srgbClr val="FFFFFF"/>
                          </a:solidFill>
                          <a:latin typeface="Times New Roman"/>
                          <a:cs typeface="Times New Roman"/>
                        </a:rPr>
                        <a:t>(In</a:t>
                      </a:r>
                      <a:r>
                        <a:rPr sz="1800" b="1" spc="-45" dirty="0">
                          <a:solidFill>
                            <a:srgbClr val="FFFFFF"/>
                          </a:solidFill>
                          <a:latin typeface="Times New Roman"/>
                          <a:cs typeface="Times New Roman"/>
                        </a:rPr>
                        <a:t> </a:t>
                      </a:r>
                      <a:r>
                        <a:rPr sz="1800" b="1" spc="-5" dirty="0">
                          <a:solidFill>
                            <a:srgbClr val="FFFFFF"/>
                          </a:solidFill>
                          <a:latin typeface="Times New Roman"/>
                          <a:cs typeface="Times New Roman"/>
                        </a:rPr>
                        <a:t>Lakhs)</a:t>
                      </a:r>
                      <a:endParaRPr sz="18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3810" algn="ctr">
                        <a:lnSpc>
                          <a:spcPct val="100000"/>
                        </a:lnSpc>
                        <a:spcBef>
                          <a:spcPts val="1385"/>
                        </a:spcBef>
                      </a:pPr>
                      <a:r>
                        <a:rPr sz="1800" b="1" dirty="0">
                          <a:solidFill>
                            <a:srgbClr val="FFFFFF"/>
                          </a:solidFill>
                          <a:latin typeface="Times New Roman"/>
                          <a:cs typeface="Times New Roman"/>
                        </a:rPr>
                        <a:t>Duration</a:t>
                      </a:r>
                      <a:endParaRPr sz="1800" dirty="0">
                        <a:latin typeface="Times New Roman"/>
                        <a:cs typeface="Times New Roman"/>
                      </a:endParaRPr>
                    </a:p>
                  </a:txBody>
                  <a:tcPr marL="0" marR="0" marT="1758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1372533">
                <a:tc>
                  <a:txBody>
                    <a:bodyPr/>
                    <a:lstStyle/>
                    <a:p>
                      <a:pPr marL="635" algn="ctr">
                        <a:lnSpc>
                          <a:spcPct val="100000"/>
                        </a:lnSpc>
                        <a:spcBef>
                          <a:spcPts val="1250"/>
                        </a:spcBef>
                      </a:pPr>
                      <a:r>
                        <a:rPr lang="en-IN" sz="1800" dirty="0">
                          <a:latin typeface="Times New Roman"/>
                          <a:cs typeface="Times New Roman"/>
                        </a:rPr>
                        <a:t>1</a:t>
                      </a:r>
                      <a:endParaRPr sz="1800" dirty="0">
                        <a:latin typeface="Times New Roman"/>
                        <a:cs typeface="Times New Roman"/>
                      </a:endParaRPr>
                    </a:p>
                  </a:txBody>
                  <a:tcPr marL="0" marR="0" marT="15875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lnSpc>
                          <a:spcPct val="100000"/>
                        </a:lnSpc>
                        <a:spcBef>
                          <a:spcPts val="600"/>
                        </a:spcBef>
                      </a:pPr>
                      <a:r>
                        <a:rPr lang="en-IN" sz="1800" b="1" dirty="0">
                          <a:latin typeface="Times New Roman"/>
                          <a:cs typeface="Times New Roman"/>
                        </a:rPr>
                        <a:t>APEPDCL, Visakhapatnam (Power for All, World Bank Project)</a:t>
                      </a:r>
                    </a:p>
                    <a:p>
                      <a:pPr algn="ctr">
                        <a:lnSpc>
                          <a:spcPct val="100000"/>
                        </a:lnSpc>
                        <a:spcBef>
                          <a:spcPts val="600"/>
                        </a:spcBef>
                      </a:pPr>
                      <a:r>
                        <a:rPr lang="en-IN" sz="1800" b="1" dirty="0">
                          <a:latin typeface="Times New Roman"/>
                          <a:cs typeface="Times New Roman"/>
                        </a:rPr>
                        <a:t>APSPDCL, Tirupati (Power for All, World Bank Project)</a:t>
                      </a:r>
                      <a:endParaRPr sz="1800" b="1"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0" marR="0" lvl="0" indent="0" algn="ctr" defTabSz="914400" eaLnBrk="1" fontAlgn="auto" latinLnBrk="0" hangingPunct="1">
                        <a:lnSpc>
                          <a:spcPct val="100000"/>
                        </a:lnSpc>
                        <a:spcBef>
                          <a:spcPts val="1250"/>
                        </a:spcBef>
                        <a:spcAft>
                          <a:spcPts val="0"/>
                        </a:spcAft>
                        <a:buClrTx/>
                        <a:buSzTx/>
                        <a:buFontTx/>
                        <a:buNone/>
                        <a:tabLst/>
                        <a:defRPr/>
                      </a:pPr>
                      <a:r>
                        <a:rPr lang="en-US" sz="1800" b="1" dirty="0">
                          <a:latin typeface="Times New Roman"/>
                          <a:cs typeface="Times New Roman"/>
                        </a:rPr>
                        <a:t>₹21.75</a:t>
                      </a:r>
                    </a:p>
                    <a:p>
                      <a:pPr marL="0" marR="0" lvl="0" indent="0" algn="ctr" defTabSz="914400" eaLnBrk="1" fontAlgn="auto" latinLnBrk="0" hangingPunct="1">
                        <a:lnSpc>
                          <a:spcPct val="100000"/>
                        </a:lnSpc>
                        <a:spcBef>
                          <a:spcPts val="1250"/>
                        </a:spcBef>
                        <a:spcAft>
                          <a:spcPts val="0"/>
                        </a:spcAft>
                        <a:buClrTx/>
                        <a:buSzTx/>
                        <a:buFontTx/>
                        <a:buNone/>
                        <a:tabLst/>
                        <a:defRPr/>
                      </a:pPr>
                      <a:r>
                        <a:rPr lang="en-US" sz="1800" b="1" dirty="0">
                          <a:latin typeface="Times New Roman"/>
                          <a:cs typeface="Times New Roman"/>
                        </a:rPr>
                        <a:t>₹ 44.14</a:t>
                      </a: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algn="ctr">
                        <a:lnSpc>
                          <a:spcPct val="100000"/>
                        </a:lnSpc>
                        <a:spcBef>
                          <a:spcPts val="1250"/>
                        </a:spcBef>
                      </a:pPr>
                      <a:r>
                        <a:rPr lang="en-IN" sz="1800" b="1" dirty="0">
                          <a:latin typeface="Times New Roman"/>
                          <a:cs typeface="Times New Roman"/>
                        </a:rPr>
                        <a:t>2019-20</a:t>
                      </a:r>
                      <a:endParaRPr sz="1800" b="1" dirty="0">
                        <a:latin typeface="Times New Roman"/>
                        <a:cs typeface="Times New Roman"/>
                      </a:endParaRPr>
                    </a:p>
                  </a:txBody>
                  <a:tcPr marL="0" marR="0" marT="158750" marB="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752093392"/>
                  </a:ext>
                </a:extLst>
              </a:tr>
              <a:tr h="472994">
                <a:tc>
                  <a:txBody>
                    <a:bodyPr/>
                    <a:lstStyle/>
                    <a:p>
                      <a:pPr marL="635" algn="ctr">
                        <a:lnSpc>
                          <a:spcPct val="100000"/>
                        </a:lnSpc>
                        <a:spcBef>
                          <a:spcPts val="1245"/>
                        </a:spcBef>
                      </a:pPr>
                      <a:r>
                        <a:rPr lang="en-IN" sz="1800" dirty="0">
                          <a:latin typeface="Times New Roman"/>
                          <a:cs typeface="Times New Roman"/>
                        </a:rPr>
                        <a:t>2</a:t>
                      </a:r>
                      <a:endParaRPr sz="1800" dirty="0">
                        <a:latin typeface="Times New Roman"/>
                        <a:cs typeface="Times New Roman"/>
                      </a:endParaRPr>
                    </a:p>
                  </a:txBody>
                  <a:tcPr marL="0" marR="0" marT="15811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lnSpc>
                          <a:spcPct val="100000"/>
                        </a:lnSpc>
                        <a:spcBef>
                          <a:spcPts val="1245"/>
                        </a:spcBef>
                      </a:pPr>
                      <a:r>
                        <a:rPr lang="en-IN" sz="1800" b="1" spc="-5" dirty="0">
                          <a:latin typeface="Times New Roman"/>
                          <a:cs typeface="Times New Roman"/>
                        </a:rPr>
                        <a:t>NCAP through APPCB / CPCB</a:t>
                      </a:r>
                      <a:endParaRPr sz="1800" dirty="0">
                        <a:latin typeface="Times New Roman"/>
                        <a:cs typeface="Times New Roman"/>
                      </a:endParaRPr>
                    </a:p>
                  </a:txBody>
                  <a:tcPr marL="0" marR="0" marT="158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1245"/>
                        </a:spcBef>
                      </a:pPr>
                      <a:r>
                        <a:rPr sz="1800" b="1" dirty="0">
                          <a:latin typeface="Times New Roman"/>
                          <a:cs typeface="Times New Roman"/>
                        </a:rPr>
                        <a:t>₹</a:t>
                      </a:r>
                      <a:r>
                        <a:rPr sz="1800" b="1" spc="-55" dirty="0">
                          <a:latin typeface="Times New Roman"/>
                          <a:cs typeface="Times New Roman"/>
                        </a:rPr>
                        <a:t> </a:t>
                      </a:r>
                      <a:r>
                        <a:rPr lang="en-IN" sz="1800" b="1" spc="-55" dirty="0">
                          <a:latin typeface="Times New Roman"/>
                          <a:cs typeface="Times New Roman"/>
                        </a:rPr>
                        <a:t>330.04</a:t>
                      </a:r>
                      <a:endParaRPr sz="1800" dirty="0">
                        <a:latin typeface="Times New Roman"/>
                        <a:cs typeface="Times New Roman"/>
                      </a:endParaRPr>
                    </a:p>
                  </a:txBody>
                  <a:tcPr marL="0" marR="0" marT="1581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algn="ctr">
                        <a:lnSpc>
                          <a:spcPct val="100000"/>
                        </a:lnSpc>
                        <a:spcBef>
                          <a:spcPts val="1245"/>
                        </a:spcBef>
                      </a:pPr>
                      <a:r>
                        <a:rPr lang="en-IN" sz="1800" b="1" dirty="0">
                          <a:latin typeface="Times New Roman"/>
                          <a:cs typeface="Times New Roman"/>
                        </a:rPr>
                        <a:t>2021-22</a:t>
                      </a:r>
                      <a:endParaRPr sz="1800" dirty="0">
                        <a:latin typeface="Times New Roman"/>
                        <a:cs typeface="Times New Roman"/>
                      </a:endParaRPr>
                    </a:p>
                  </a:txBody>
                  <a:tcPr marL="0" marR="0" marT="15811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687944510"/>
                  </a:ext>
                </a:extLst>
              </a:tr>
              <a:tr h="728790">
                <a:tc>
                  <a:txBody>
                    <a:bodyPr/>
                    <a:lstStyle/>
                    <a:p>
                      <a:pPr marL="635" algn="ctr">
                        <a:lnSpc>
                          <a:spcPct val="100000"/>
                        </a:lnSpc>
                        <a:spcBef>
                          <a:spcPts val="1250"/>
                        </a:spcBef>
                      </a:pPr>
                      <a:r>
                        <a:rPr lang="en-IN" sz="1800" dirty="0">
                          <a:latin typeface="Times New Roman"/>
                          <a:cs typeface="Times New Roman"/>
                        </a:rPr>
                        <a:t>3</a:t>
                      </a:r>
                      <a:endParaRPr sz="1800" dirty="0">
                        <a:latin typeface="Times New Roman"/>
                        <a:cs typeface="Times New Roman"/>
                      </a:endParaRPr>
                    </a:p>
                  </a:txBody>
                  <a:tcPr marL="0" marR="0" marT="15875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0"/>
                        </a:spcBef>
                      </a:pPr>
                      <a:r>
                        <a:rPr lang="en-US" b="1" dirty="0">
                          <a:latin typeface="Times New Roman" panose="02020603050405020304" pitchFamily="18" charset="0"/>
                          <a:cs typeface="Times New Roman" panose="02020603050405020304" pitchFamily="18" charset="0"/>
                        </a:rPr>
                        <a:t>Water Resources Department, Govt. of Andhra Pradesh</a:t>
                      </a:r>
                      <a:endParaRPr sz="1800" b="1" dirty="0">
                        <a:latin typeface="Times New Roman" panose="02020603050405020304" pitchFamily="18" charset="0"/>
                        <a:cs typeface="Times New Roman" panose="02020603050405020304" pitchFamily="18" charset="0"/>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algn="ctr">
                        <a:lnSpc>
                          <a:spcPct val="100000"/>
                        </a:lnSpc>
                        <a:spcBef>
                          <a:spcPts val="1250"/>
                        </a:spcBef>
                      </a:pPr>
                      <a:r>
                        <a:rPr sz="1800" b="1" dirty="0">
                          <a:latin typeface="Times New Roman"/>
                          <a:cs typeface="Times New Roman"/>
                        </a:rPr>
                        <a:t>₹</a:t>
                      </a:r>
                      <a:r>
                        <a:rPr sz="1800" b="1" spc="-55" dirty="0">
                          <a:latin typeface="Times New Roman"/>
                          <a:cs typeface="Times New Roman"/>
                        </a:rPr>
                        <a:t> </a:t>
                      </a:r>
                      <a:r>
                        <a:rPr lang="en-US" b="1" dirty="0"/>
                        <a:t>76</a:t>
                      </a:r>
                      <a:endParaRPr sz="1800" b="1"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algn="ctr">
                        <a:lnSpc>
                          <a:spcPct val="100000"/>
                        </a:lnSpc>
                        <a:spcBef>
                          <a:spcPts val="1250"/>
                        </a:spcBef>
                      </a:pPr>
                      <a:r>
                        <a:rPr lang="en-IN" sz="1800" b="1" spc="-5" dirty="0">
                          <a:latin typeface="Times New Roman"/>
                          <a:cs typeface="Times New Roman"/>
                        </a:rPr>
                        <a:t>2021-22</a:t>
                      </a:r>
                      <a:endParaRPr sz="1800"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411017868"/>
                  </a:ext>
                </a:extLst>
              </a:tr>
              <a:tr h="728790">
                <a:tc>
                  <a:txBody>
                    <a:bodyPr/>
                    <a:lstStyle/>
                    <a:p>
                      <a:pPr marL="635" algn="ctr">
                        <a:lnSpc>
                          <a:spcPct val="100000"/>
                        </a:lnSpc>
                        <a:spcBef>
                          <a:spcPts val="1250"/>
                        </a:spcBef>
                      </a:pPr>
                      <a:r>
                        <a:rPr lang="en-IN" sz="1800" dirty="0">
                          <a:latin typeface="Times New Roman"/>
                          <a:cs typeface="Times New Roman"/>
                        </a:rPr>
                        <a:t>4</a:t>
                      </a:r>
                      <a:endParaRPr sz="1800" dirty="0">
                        <a:latin typeface="Times New Roman"/>
                        <a:cs typeface="Times New Roman"/>
                      </a:endParaRPr>
                    </a:p>
                  </a:txBody>
                  <a:tcPr marL="0" marR="0" marT="15875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0"/>
                        </a:spcBef>
                      </a:pPr>
                      <a:r>
                        <a:rPr lang="en-US" b="1" dirty="0">
                          <a:latin typeface="Times New Roman" panose="02020603050405020304" pitchFamily="18" charset="0"/>
                          <a:cs typeface="Times New Roman" panose="02020603050405020304" pitchFamily="18" charset="0"/>
                        </a:rPr>
                        <a:t>SEEEC Consultants Hyderabad.</a:t>
                      </a:r>
                    </a:p>
                    <a:p>
                      <a:pPr marL="635" algn="ctr">
                        <a:lnSpc>
                          <a:spcPct val="100000"/>
                        </a:lnSpc>
                        <a:spcBef>
                          <a:spcPts val="0"/>
                        </a:spcBef>
                      </a:pPr>
                      <a:r>
                        <a:rPr lang="en-US" sz="1800" b="1" dirty="0">
                          <a:latin typeface="Times New Roman" panose="02020603050405020304" pitchFamily="18" charset="0"/>
                          <a:cs typeface="Times New Roman" panose="02020603050405020304" pitchFamily="18" charset="0"/>
                        </a:rPr>
                        <a:t>(for Gangavaram Port Private Ltd)</a:t>
                      </a:r>
                      <a:endParaRPr sz="1800" b="1" dirty="0">
                        <a:latin typeface="Times New Roman" panose="02020603050405020304" pitchFamily="18" charset="0"/>
                        <a:cs typeface="Times New Roman" panose="02020603050405020304" pitchFamily="18" charset="0"/>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algn="ctr">
                        <a:lnSpc>
                          <a:spcPct val="100000"/>
                        </a:lnSpc>
                        <a:spcBef>
                          <a:spcPts val="1250"/>
                        </a:spcBef>
                      </a:pPr>
                      <a:r>
                        <a:rPr sz="1800" b="1" dirty="0">
                          <a:latin typeface="Times New Roman"/>
                          <a:cs typeface="Times New Roman"/>
                        </a:rPr>
                        <a:t>₹</a:t>
                      </a:r>
                      <a:r>
                        <a:rPr sz="1800" b="1" spc="-55" dirty="0">
                          <a:latin typeface="Times New Roman"/>
                          <a:cs typeface="Times New Roman"/>
                        </a:rPr>
                        <a:t> </a:t>
                      </a:r>
                      <a:r>
                        <a:rPr lang="en-US" b="1" dirty="0"/>
                        <a:t>8.24</a:t>
                      </a:r>
                      <a:endParaRPr sz="1800" b="1"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algn="ctr">
                        <a:lnSpc>
                          <a:spcPct val="100000"/>
                        </a:lnSpc>
                        <a:spcBef>
                          <a:spcPts val="1250"/>
                        </a:spcBef>
                      </a:pPr>
                      <a:r>
                        <a:rPr lang="en-IN" sz="1800" b="1" spc="-5" dirty="0">
                          <a:latin typeface="Times New Roman"/>
                          <a:cs typeface="Times New Roman"/>
                        </a:rPr>
                        <a:t>2022-23</a:t>
                      </a:r>
                      <a:endParaRPr sz="1800"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4224666602"/>
                  </a:ext>
                </a:extLst>
              </a:tr>
              <a:tr h="807295">
                <a:tc>
                  <a:txBody>
                    <a:bodyPr/>
                    <a:lstStyle/>
                    <a:p>
                      <a:pPr marL="635" algn="ctr">
                        <a:lnSpc>
                          <a:spcPct val="100000"/>
                        </a:lnSpc>
                        <a:spcBef>
                          <a:spcPts val="1250"/>
                        </a:spcBef>
                      </a:pPr>
                      <a:r>
                        <a:rPr lang="en-IN" sz="1800" dirty="0">
                          <a:latin typeface="Times New Roman"/>
                          <a:cs typeface="Times New Roman"/>
                        </a:rPr>
                        <a:t>5</a:t>
                      </a:r>
                      <a:endParaRPr sz="1800" dirty="0">
                        <a:latin typeface="Times New Roman"/>
                        <a:cs typeface="Times New Roman"/>
                      </a:endParaRPr>
                    </a:p>
                  </a:txBody>
                  <a:tcPr marL="0" marR="0" marT="15875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lnSpc>
                          <a:spcPct val="100000"/>
                        </a:lnSpc>
                        <a:spcBef>
                          <a:spcPts val="600"/>
                        </a:spcBef>
                      </a:pPr>
                      <a:r>
                        <a:rPr lang="en-IN" sz="1800" b="1" dirty="0">
                          <a:latin typeface="Times New Roman" panose="02020603050405020304" pitchFamily="18" charset="0"/>
                          <a:cs typeface="Times New Roman" panose="02020603050405020304" pitchFamily="18" charset="0"/>
                        </a:rPr>
                        <a:t>Mott MacDonald Private Limited (UK)</a:t>
                      </a:r>
                    </a:p>
                    <a:p>
                      <a:pPr algn="ctr">
                        <a:lnSpc>
                          <a:spcPct val="100000"/>
                        </a:lnSpc>
                        <a:spcBef>
                          <a:spcPts val="600"/>
                        </a:spcBef>
                      </a:pPr>
                      <a:r>
                        <a:rPr lang="en-IN" sz="1800" b="1" dirty="0">
                          <a:latin typeface="Times New Roman" panose="02020603050405020304" pitchFamily="18" charset="0"/>
                          <a:cs typeface="Times New Roman" panose="02020603050405020304" pitchFamily="18" charset="0"/>
                        </a:rPr>
                        <a:t>VCICDP-PMSC</a:t>
                      </a:r>
                      <a:endParaRPr sz="1800" b="1" dirty="0">
                        <a:latin typeface="Times New Roman" panose="02020603050405020304" pitchFamily="18" charset="0"/>
                        <a:cs typeface="Times New Roman" panose="02020603050405020304" pitchFamily="18" charset="0"/>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lnSpc>
                          <a:spcPct val="100000"/>
                        </a:lnSpc>
                        <a:spcBef>
                          <a:spcPts val="1250"/>
                        </a:spcBef>
                      </a:pPr>
                      <a:r>
                        <a:rPr lang="en-US" sz="1800" b="1" dirty="0">
                          <a:latin typeface="Times New Roman"/>
                          <a:cs typeface="Times New Roman"/>
                        </a:rPr>
                        <a:t>₹</a:t>
                      </a:r>
                      <a:r>
                        <a:rPr lang="en-IN" sz="1800" b="1" dirty="0">
                          <a:latin typeface="Times New Roman"/>
                          <a:cs typeface="Times New Roman"/>
                        </a:rPr>
                        <a:t>13.45</a:t>
                      </a:r>
                      <a:endParaRPr sz="1800" b="1"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algn="ctr">
                        <a:lnSpc>
                          <a:spcPct val="100000"/>
                        </a:lnSpc>
                        <a:spcBef>
                          <a:spcPts val="1250"/>
                        </a:spcBef>
                      </a:pPr>
                      <a:r>
                        <a:rPr lang="en-IN" sz="1800" b="1" dirty="0">
                          <a:latin typeface="Times New Roman"/>
                          <a:cs typeface="Times New Roman"/>
                        </a:rPr>
                        <a:t>2023-24</a:t>
                      </a:r>
                      <a:endParaRPr sz="1800" b="1"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244384245"/>
                  </a:ext>
                </a:extLst>
              </a:tr>
              <a:tr h="659444">
                <a:tc>
                  <a:txBody>
                    <a:bodyPr/>
                    <a:lstStyle/>
                    <a:p>
                      <a:pPr marL="635" algn="ctr">
                        <a:lnSpc>
                          <a:spcPct val="100000"/>
                        </a:lnSpc>
                        <a:spcBef>
                          <a:spcPts val="1250"/>
                        </a:spcBef>
                      </a:pPr>
                      <a:r>
                        <a:rPr lang="en-IN" sz="1800" dirty="0">
                          <a:latin typeface="Times New Roman"/>
                          <a:cs typeface="Times New Roman"/>
                        </a:rPr>
                        <a:t>6</a:t>
                      </a:r>
                      <a:endParaRPr sz="1800" dirty="0">
                        <a:latin typeface="Times New Roman"/>
                        <a:cs typeface="Times New Roman"/>
                      </a:endParaRPr>
                    </a:p>
                  </a:txBody>
                  <a:tcPr marL="0" marR="0" marT="15875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lnSpc>
                          <a:spcPct val="100000"/>
                        </a:lnSpc>
                        <a:spcBef>
                          <a:spcPts val="1245"/>
                        </a:spcBef>
                      </a:pPr>
                      <a:r>
                        <a:rPr lang="en-IN" sz="1800" b="1" spc="-5" dirty="0">
                          <a:latin typeface="Times New Roman" panose="02020603050405020304" pitchFamily="18" charset="0"/>
                          <a:cs typeface="Times New Roman" panose="02020603050405020304" pitchFamily="18" charset="0"/>
                        </a:rPr>
                        <a:t>NCAP through APPCB / CPCB</a:t>
                      </a:r>
                      <a:endParaRPr lang="en-IN" sz="1800" dirty="0">
                        <a:latin typeface="Times New Roman" panose="02020603050405020304" pitchFamily="18" charset="0"/>
                        <a:cs typeface="Times New Roman" panose="02020603050405020304" pitchFamily="18" charset="0"/>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0" marR="0" lvl="0" indent="0" algn="ctr" defTabSz="914400" eaLnBrk="1" fontAlgn="auto" latinLnBrk="0" hangingPunct="1">
                        <a:lnSpc>
                          <a:spcPct val="100000"/>
                        </a:lnSpc>
                        <a:spcBef>
                          <a:spcPts val="1250"/>
                        </a:spcBef>
                        <a:spcAft>
                          <a:spcPts val="0"/>
                        </a:spcAft>
                        <a:buClrTx/>
                        <a:buSzTx/>
                        <a:buFontTx/>
                        <a:buNone/>
                        <a:tabLst/>
                        <a:defRPr/>
                      </a:pPr>
                      <a:r>
                        <a:rPr lang="en-IN" sz="1800" b="1" dirty="0">
                          <a:latin typeface="Times New Roman"/>
                          <a:cs typeface="Times New Roman"/>
                        </a:rPr>
                        <a:t>₹</a:t>
                      </a:r>
                      <a:r>
                        <a:rPr lang="en-IN" sz="1800" b="1" spc="-55" dirty="0">
                          <a:latin typeface="Times New Roman"/>
                          <a:cs typeface="Times New Roman"/>
                        </a:rPr>
                        <a:t> 141.60</a:t>
                      </a:r>
                      <a:endParaRPr lang="en-IN" sz="1800" dirty="0">
                        <a:latin typeface="Times New Roman"/>
                        <a:cs typeface="Times New Roman"/>
                      </a:endParaRPr>
                    </a:p>
                  </a:txBody>
                  <a:tcPr marL="0" marR="0" marT="1587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270" marR="0" lvl="0" indent="0" algn="ctr" defTabSz="914400" eaLnBrk="1" fontAlgn="auto" latinLnBrk="0" hangingPunct="1">
                        <a:lnSpc>
                          <a:spcPct val="100000"/>
                        </a:lnSpc>
                        <a:spcBef>
                          <a:spcPts val="1250"/>
                        </a:spcBef>
                        <a:spcAft>
                          <a:spcPts val="0"/>
                        </a:spcAft>
                        <a:buClrTx/>
                        <a:buSzTx/>
                        <a:buFontTx/>
                        <a:buNone/>
                        <a:tabLst/>
                        <a:defRPr/>
                      </a:pPr>
                      <a:r>
                        <a:rPr lang="en-IN" sz="1800" b="1" dirty="0">
                          <a:latin typeface="Times New Roman"/>
                          <a:cs typeface="Times New Roman"/>
                        </a:rPr>
                        <a:t>2023-24</a:t>
                      </a:r>
                    </a:p>
                  </a:txBody>
                  <a:tcPr marL="0" marR="0" marT="15875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3392731536"/>
                  </a:ext>
                </a:extLst>
              </a:tr>
            </a:tbl>
          </a:graphicData>
        </a:graphic>
      </p:graphicFrame>
      <p:sp>
        <p:nvSpPr>
          <p:cNvPr id="6" name="object 6"/>
          <p:cNvSpPr txBox="1"/>
          <p:nvPr/>
        </p:nvSpPr>
        <p:spPr>
          <a:xfrm>
            <a:off x="190601" y="36956"/>
            <a:ext cx="17125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6FC0"/>
                </a:solidFill>
                <a:latin typeface="Times New Roman"/>
                <a:cs typeface="Times New Roman"/>
              </a:rPr>
              <a:t>Criterion</a:t>
            </a:r>
            <a:r>
              <a:rPr sz="2800" b="1" spc="-60" dirty="0">
                <a:solidFill>
                  <a:srgbClr val="006FC0"/>
                </a:solidFill>
                <a:latin typeface="Times New Roman"/>
                <a:cs typeface="Times New Roman"/>
              </a:rPr>
              <a:t> </a:t>
            </a:r>
            <a:r>
              <a:rPr sz="2800" b="1" spc="-5" dirty="0">
                <a:solidFill>
                  <a:srgbClr val="006FC0"/>
                </a:solidFill>
                <a:latin typeface="Times New Roman"/>
                <a:cs typeface="Times New Roman"/>
              </a:rPr>
              <a:t>3</a:t>
            </a:r>
            <a:endParaRPr sz="2800">
              <a:latin typeface="Times New Roman"/>
              <a:cs typeface="Times New Roman"/>
            </a:endParaRPr>
          </a:p>
        </p:txBody>
      </p:sp>
      <p:sp>
        <p:nvSpPr>
          <p:cNvPr id="7" name="object 7"/>
          <p:cNvSpPr txBox="1"/>
          <p:nvPr/>
        </p:nvSpPr>
        <p:spPr>
          <a:xfrm>
            <a:off x="4223792" y="6565534"/>
            <a:ext cx="4680966"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object 41"/>
          <p:cNvPicPr/>
          <p:nvPr/>
        </p:nvPicPr>
        <p:blipFill>
          <a:blip r:embed="rId3" cstate="print"/>
          <a:stretch>
            <a:fillRect/>
          </a:stretch>
        </p:blipFill>
        <p:spPr>
          <a:xfrm>
            <a:off x="11277600" y="163068"/>
            <a:ext cx="687324" cy="711707"/>
          </a:xfrm>
          <a:prstGeom prst="rect">
            <a:avLst/>
          </a:prstGeom>
        </p:spPr>
      </p:pic>
      <p:sp>
        <p:nvSpPr>
          <p:cNvPr id="42" name="object 42"/>
          <p:cNvSpPr txBox="1">
            <a:spLocks noGrp="1"/>
          </p:cNvSpPr>
          <p:nvPr>
            <p:ph type="title"/>
          </p:nvPr>
        </p:nvSpPr>
        <p:spPr>
          <a:xfrm>
            <a:off x="457200" y="157386"/>
            <a:ext cx="10614151" cy="627736"/>
          </a:xfrm>
          <a:prstGeom prst="rect">
            <a:avLst/>
          </a:prstGeom>
        </p:spPr>
        <p:txBody>
          <a:bodyPr vert="horz" wrap="square" lIns="0" tIns="12065" rIns="0" bIns="0" rtlCol="0">
            <a:spAutoFit/>
          </a:bodyPr>
          <a:lstStyle/>
          <a:p>
            <a:pPr marL="12700">
              <a:lnSpc>
                <a:spcPct val="100000"/>
              </a:lnSpc>
              <a:spcBef>
                <a:spcPts val="95"/>
              </a:spcBef>
            </a:pPr>
            <a:r>
              <a:rPr sz="4000" b="0" i="1" spc="325" dirty="0">
                <a:solidFill>
                  <a:srgbClr val="6E0909"/>
                </a:solidFill>
                <a:latin typeface="Georgia"/>
                <a:cs typeface="Georgia"/>
              </a:rPr>
              <a:t>Research</a:t>
            </a:r>
            <a:r>
              <a:rPr sz="4000" b="0" i="1" spc="380" dirty="0">
                <a:solidFill>
                  <a:srgbClr val="6E0909"/>
                </a:solidFill>
                <a:latin typeface="Georgia"/>
                <a:cs typeface="Georgia"/>
              </a:rPr>
              <a:t> </a:t>
            </a:r>
            <a:r>
              <a:rPr sz="4000" b="0" i="1" spc="360" dirty="0">
                <a:solidFill>
                  <a:srgbClr val="6E0909"/>
                </a:solidFill>
                <a:latin typeface="Georgia"/>
                <a:cs typeface="Georgia"/>
              </a:rPr>
              <a:t> </a:t>
            </a:r>
            <a:r>
              <a:rPr sz="4000" b="0" i="1" spc="405" dirty="0">
                <a:solidFill>
                  <a:srgbClr val="6E0909"/>
                </a:solidFill>
                <a:latin typeface="Georgia"/>
                <a:cs typeface="Georgia"/>
              </a:rPr>
              <a:t>and</a:t>
            </a:r>
            <a:r>
              <a:rPr sz="4000" b="0" i="1" spc="360" dirty="0">
                <a:solidFill>
                  <a:srgbClr val="6E0909"/>
                </a:solidFill>
                <a:latin typeface="Georgia"/>
                <a:cs typeface="Georgia"/>
              </a:rPr>
              <a:t> </a:t>
            </a:r>
            <a:r>
              <a:rPr lang="en-IN" sz="4000" b="0" i="1" spc="360" dirty="0">
                <a:solidFill>
                  <a:srgbClr val="6E0909"/>
                </a:solidFill>
                <a:latin typeface="Georgia"/>
                <a:cs typeface="Georgia"/>
              </a:rPr>
              <a:t>Consultancy/</a:t>
            </a:r>
            <a:r>
              <a:rPr sz="4000" b="0" i="1" spc="340" dirty="0">
                <a:solidFill>
                  <a:srgbClr val="6E0909"/>
                </a:solidFill>
                <a:latin typeface="Georgia"/>
                <a:cs typeface="Georgia"/>
              </a:rPr>
              <a:t>Extensions</a:t>
            </a:r>
            <a:endParaRPr sz="4000" dirty="0">
              <a:latin typeface="Georgia"/>
              <a:cs typeface="Georgia"/>
            </a:endParaRPr>
          </a:p>
        </p:txBody>
      </p:sp>
      <p:sp>
        <p:nvSpPr>
          <p:cNvPr id="43" name="object 14"/>
          <p:cNvSpPr txBox="1"/>
          <p:nvPr/>
        </p:nvSpPr>
        <p:spPr>
          <a:xfrm>
            <a:off x="4439816" y="6561764"/>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graphicFrame>
        <p:nvGraphicFramePr>
          <p:cNvPr id="18" name="Chart 17">
            <a:extLst>
              <a:ext uri="{FF2B5EF4-FFF2-40B4-BE49-F238E27FC236}">
                <a16:creationId xmlns:a16="http://schemas.microsoft.com/office/drawing/2014/main" id="{C8D0368D-0FCD-444D-0139-62EB6480A8AA}"/>
              </a:ext>
            </a:extLst>
          </p:cNvPr>
          <p:cNvGraphicFramePr/>
          <p:nvPr>
            <p:extLst>
              <p:ext uri="{D42A27DB-BD31-4B8C-83A1-F6EECF244321}">
                <p14:modId xmlns:p14="http://schemas.microsoft.com/office/powerpoint/2010/main" val="1155200092"/>
              </p:ext>
            </p:extLst>
          </p:nvPr>
        </p:nvGraphicFramePr>
        <p:xfrm>
          <a:off x="2032000" y="1013482"/>
          <a:ext cx="8128000" cy="54186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9008" y="195783"/>
            <a:ext cx="5389880" cy="574675"/>
          </a:xfrm>
          <a:prstGeom prst="rect">
            <a:avLst/>
          </a:prstGeom>
        </p:spPr>
        <p:txBody>
          <a:bodyPr vert="horz" wrap="square" lIns="0" tIns="12700" rIns="0" bIns="0" rtlCol="0">
            <a:spAutoFit/>
          </a:bodyPr>
          <a:lstStyle/>
          <a:p>
            <a:pPr marL="12700">
              <a:lnSpc>
                <a:spcPct val="100000"/>
              </a:lnSpc>
              <a:spcBef>
                <a:spcPts val="100"/>
              </a:spcBef>
            </a:pPr>
            <a:r>
              <a:rPr sz="3600" i="1" spc="85" dirty="0">
                <a:solidFill>
                  <a:srgbClr val="6E0909"/>
                </a:solidFill>
                <a:latin typeface="Georgia"/>
                <a:cs typeface="Georgia"/>
              </a:rPr>
              <a:t>Academics</a:t>
            </a:r>
            <a:r>
              <a:rPr sz="3600" i="1" spc="170" dirty="0">
                <a:solidFill>
                  <a:srgbClr val="6E0909"/>
                </a:solidFill>
                <a:latin typeface="Georgia"/>
                <a:cs typeface="Georgia"/>
              </a:rPr>
              <a:t> </a:t>
            </a:r>
            <a:r>
              <a:rPr sz="3600" i="1" dirty="0">
                <a:solidFill>
                  <a:srgbClr val="6E0909"/>
                </a:solidFill>
                <a:latin typeface="Georgia"/>
                <a:cs typeface="Georgia"/>
              </a:rPr>
              <a:t>Highlights</a:t>
            </a:r>
            <a:endParaRPr sz="3600">
              <a:latin typeface="Georgia"/>
              <a:cs typeface="Georgia"/>
            </a:endParaRPr>
          </a:p>
        </p:txBody>
      </p:sp>
      <p:grpSp>
        <p:nvGrpSpPr>
          <p:cNvPr id="3" name="object 3"/>
          <p:cNvGrpSpPr/>
          <p:nvPr/>
        </p:nvGrpSpPr>
        <p:grpSpPr>
          <a:xfrm>
            <a:off x="4017264" y="2377439"/>
            <a:ext cx="5560695" cy="3419475"/>
            <a:chOff x="4017264" y="2377439"/>
            <a:chExt cx="5560695" cy="3419475"/>
          </a:xfrm>
        </p:grpSpPr>
        <p:sp>
          <p:nvSpPr>
            <p:cNvPr id="4" name="object 4"/>
            <p:cNvSpPr/>
            <p:nvPr/>
          </p:nvSpPr>
          <p:spPr>
            <a:xfrm>
              <a:off x="4058412" y="2420111"/>
              <a:ext cx="5156200" cy="3014980"/>
            </a:xfrm>
            <a:custGeom>
              <a:avLst/>
              <a:gdLst/>
              <a:ahLst/>
              <a:cxnLst/>
              <a:rect l="l" t="t" r="r" b="b"/>
              <a:pathLst>
                <a:path w="5156200" h="3014979">
                  <a:moveTo>
                    <a:pt x="5155692" y="0"/>
                  </a:moveTo>
                  <a:lnTo>
                    <a:pt x="0" y="0"/>
                  </a:lnTo>
                  <a:lnTo>
                    <a:pt x="0" y="3014472"/>
                  </a:lnTo>
                  <a:lnTo>
                    <a:pt x="5155692" y="3014472"/>
                  </a:lnTo>
                  <a:lnTo>
                    <a:pt x="5155692" y="0"/>
                  </a:lnTo>
                  <a:close/>
                </a:path>
              </a:pathLst>
            </a:custGeom>
            <a:solidFill>
              <a:srgbClr val="BEBEBE"/>
            </a:solidFill>
          </p:spPr>
          <p:txBody>
            <a:bodyPr wrap="square" lIns="0" tIns="0" rIns="0" bIns="0" rtlCol="0"/>
            <a:lstStyle/>
            <a:p>
              <a:endParaRPr/>
            </a:p>
          </p:txBody>
        </p:sp>
        <p:pic>
          <p:nvPicPr>
            <p:cNvPr id="5" name="object 5"/>
            <p:cNvPicPr/>
            <p:nvPr/>
          </p:nvPicPr>
          <p:blipFill>
            <a:blip r:embed="rId3" cstate="print">
              <a:lum bright="70000" contrast="-70000"/>
            </a:blip>
            <a:stretch>
              <a:fillRect/>
            </a:stretch>
          </p:blipFill>
          <p:spPr>
            <a:xfrm>
              <a:off x="4017264" y="2377439"/>
              <a:ext cx="5560314" cy="3419094"/>
            </a:xfrm>
            <a:prstGeom prst="rect">
              <a:avLst/>
            </a:prstGeom>
          </p:spPr>
        </p:pic>
      </p:grpSp>
      <p:sp>
        <p:nvSpPr>
          <p:cNvPr id="6" name="object 6"/>
          <p:cNvSpPr txBox="1"/>
          <p:nvPr/>
        </p:nvSpPr>
        <p:spPr>
          <a:xfrm>
            <a:off x="4209034" y="2873120"/>
            <a:ext cx="2276475" cy="701474"/>
          </a:xfrm>
          <a:prstGeom prst="rect">
            <a:avLst/>
          </a:prstGeom>
        </p:spPr>
        <p:txBody>
          <a:bodyPr vert="horz" wrap="square" lIns="0" tIns="43180" rIns="0" bIns="0" rtlCol="0">
            <a:spAutoFit/>
          </a:bodyPr>
          <a:lstStyle/>
          <a:p>
            <a:pPr marL="29209" marR="5080" indent="-17145">
              <a:lnSpc>
                <a:spcPts val="1689"/>
              </a:lnSpc>
              <a:spcBef>
                <a:spcPts val="340"/>
              </a:spcBef>
            </a:pPr>
            <a:r>
              <a:rPr sz="2000" spc="100" dirty="0">
                <a:solidFill>
                  <a:schemeClr val="tx1">
                    <a:lumMod val="95000"/>
                    <a:lumOff val="5000"/>
                  </a:schemeClr>
                </a:solidFill>
                <a:latin typeface="Cambria"/>
                <a:cs typeface="Cambria"/>
              </a:rPr>
              <a:t>Qualified,</a:t>
            </a:r>
            <a:r>
              <a:rPr sz="2000" spc="135" dirty="0">
                <a:solidFill>
                  <a:schemeClr val="tx1">
                    <a:lumMod val="95000"/>
                    <a:lumOff val="5000"/>
                  </a:schemeClr>
                </a:solidFill>
                <a:latin typeface="Cambria"/>
                <a:cs typeface="Cambria"/>
              </a:rPr>
              <a:t> </a:t>
            </a:r>
            <a:r>
              <a:rPr sz="2000" spc="95" dirty="0">
                <a:solidFill>
                  <a:schemeClr val="tx1">
                    <a:lumMod val="95000"/>
                    <a:lumOff val="5000"/>
                  </a:schemeClr>
                </a:solidFill>
                <a:latin typeface="Cambria"/>
                <a:cs typeface="Cambria"/>
              </a:rPr>
              <a:t>Experienced </a:t>
            </a:r>
            <a:r>
              <a:rPr sz="2000" spc="-340" dirty="0">
                <a:solidFill>
                  <a:schemeClr val="tx1">
                    <a:lumMod val="95000"/>
                    <a:lumOff val="5000"/>
                  </a:schemeClr>
                </a:solidFill>
                <a:latin typeface="Cambria"/>
                <a:cs typeface="Cambria"/>
              </a:rPr>
              <a:t> </a:t>
            </a:r>
            <a:r>
              <a:rPr sz="2000" spc="130" dirty="0">
                <a:solidFill>
                  <a:schemeClr val="tx1">
                    <a:lumMod val="95000"/>
                    <a:lumOff val="5000"/>
                  </a:schemeClr>
                </a:solidFill>
                <a:latin typeface="Cambria"/>
                <a:cs typeface="Cambria"/>
              </a:rPr>
              <a:t>and</a:t>
            </a:r>
            <a:r>
              <a:rPr sz="2000" spc="140" dirty="0">
                <a:solidFill>
                  <a:schemeClr val="tx1">
                    <a:lumMod val="95000"/>
                    <a:lumOff val="5000"/>
                  </a:schemeClr>
                </a:solidFill>
                <a:latin typeface="Cambria"/>
                <a:cs typeface="Cambria"/>
              </a:rPr>
              <a:t> </a:t>
            </a:r>
            <a:r>
              <a:rPr sz="2000" spc="75" dirty="0">
                <a:solidFill>
                  <a:schemeClr val="tx1">
                    <a:lumMod val="95000"/>
                    <a:lumOff val="5000"/>
                  </a:schemeClr>
                </a:solidFill>
                <a:latin typeface="Cambria"/>
                <a:cs typeface="Cambria"/>
              </a:rPr>
              <a:t>Motivated</a:t>
            </a:r>
            <a:r>
              <a:rPr sz="2000" spc="130" dirty="0">
                <a:solidFill>
                  <a:schemeClr val="tx1">
                    <a:lumMod val="95000"/>
                    <a:lumOff val="5000"/>
                  </a:schemeClr>
                </a:solidFill>
                <a:latin typeface="Cambria"/>
                <a:cs typeface="Cambria"/>
              </a:rPr>
              <a:t> </a:t>
            </a:r>
            <a:r>
              <a:rPr sz="2000" spc="110" dirty="0">
                <a:solidFill>
                  <a:schemeClr val="tx1">
                    <a:lumMod val="95000"/>
                    <a:lumOff val="5000"/>
                  </a:schemeClr>
                </a:solidFill>
                <a:latin typeface="Cambria"/>
                <a:cs typeface="Cambria"/>
              </a:rPr>
              <a:t>Faculty</a:t>
            </a:r>
            <a:endParaRPr sz="2000" dirty="0">
              <a:solidFill>
                <a:schemeClr val="tx1">
                  <a:lumMod val="95000"/>
                  <a:lumOff val="5000"/>
                </a:schemeClr>
              </a:solidFill>
              <a:latin typeface="Cambria"/>
              <a:cs typeface="Cambria"/>
            </a:endParaRPr>
          </a:p>
        </p:txBody>
      </p:sp>
      <p:sp>
        <p:nvSpPr>
          <p:cNvPr id="7" name="object 7"/>
          <p:cNvSpPr txBox="1"/>
          <p:nvPr/>
        </p:nvSpPr>
        <p:spPr>
          <a:xfrm>
            <a:off x="6738366" y="2873120"/>
            <a:ext cx="1917319" cy="483466"/>
          </a:xfrm>
          <a:prstGeom prst="rect">
            <a:avLst/>
          </a:prstGeom>
        </p:spPr>
        <p:txBody>
          <a:bodyPr vert="horz" wrap="square" lIns="0" tIns="43180" rIns="0" bIns="0" rtlCol="0">
            <a:spAutoFit/>
          </a:bodyPr>
          <a:lstStyle/>
          <a:p>
            <a:pPr marL="108585" marR="5080" indent="-96520">
              <a:lnSpc>
                <a:spcPts val="1689"/>
              </a:lnSpc>
              <a:spcBef>
                <a:spcPts val="340"/>
              </a:spcBef>
            </a:pPr>
            <a:r>
              <a:rPr sz="2000" spc="50" dirty="0">
                <a:solidFill>
                  <a:schemeClr val="tx1">
                    <a:lumMod val="95000"/>
                    <a:lumOff val="5000"/>
                  </a:schemeClr>
                </a:solidFill>
                <a:latin typeface="Cambria"/>
                <a:cs typeface="Cambria"/>
              </a:rPr>
              <a:t>Well</a:t>
            </a:r>
            <a:r>
              <a:rPr sz="2000" spc="70" dirty="0">
                <a:solidFill>
                  <a:schemeClr val="tx1">
                    <a:lumMod val="95000"/>
                    <a:lumOff val="5000"/>
                  </a:schemeClr>
                </a:solidFill>
                <a:latin typeface="Cambria"/>
                <a:cs typeface="Cambria"/>
              </a:rPr>
              <a:t> </a:t>
            </a:r>
            <a:r>
              <a:rPr sz="2000" spc="105" dirty="0">
                <a:solidFill>
                  <a:schemeClr val="tx1">
                    <a:lumMod val="95000"/>
                    <a:lumOff val="5000"/>
                  </a:schemeClr>
                </a:solidFill>
                <a:latin typeface="Cambria"/>
                <a:cs typeface="Cambria"/>
              </a:rPr>
              <a:t>Equipped </a:t>
            </a:r>
            <a:r>
              <a:rPr sz="2000" spc="-335" dirty="0">
                <a:solidFill>
                  <a:schemeClr val="tx1">
                    <a:lumMod val="95000"/>
                    <a:lumOff val="5000"/>
                  </a:schemeClr>
                </a:solidFill>
                <a:latin typeface="Cambria"/>
                <a:cs typeface="Cambria"/>
              </a:rPr>
              <a:t> </a:t>
            </a:r>
            <a:r>
              <a:rPr sz="2000" spc="75" dirty="0">
                <a:solidFill>
                  <a:schemeClr val="tx1">
                    <a:lumMod val="95000"/>
                    <a:lumOff val="5000"/>
                  </a:schemeClr>
                </a:solidFill>
                <a:latin typeface="Cambria"/>
                <a:cs typeface="Cambria"/>
              </a:rPr>
              <a:t>Laboratories</a:t>
            </a:r>
            <a:endParaRPr sz="2000" dirty="0">
              <a:solidFill>
                <a:schemeClr val="tx1">
                  <a:lumMod val="95000"/>
                  <a:lumOff val="5000"/>
                </a:schemeClr>
              </a:solidFill>
              <a:latin typeface="Cambria"/>
              <a:cs typeface="Cambria"/>
            </a:endParaRPr>
          </a:p>
        </p:txBody>
      </p:sp>
      <p:sp>
        <p:nvSpPr>
          <p:cNvPr id="8" name="object 8"/>
          <p:cNvSpPr txBox="1"/>
          <p:nvPr/>
        </p:nvSpPr>
        <p:spPr>
          <a:xfrm>
            <a:off x="4511824" y="4437112"/>
            <a:ext cx="1656184" cy="495072"/>
          </a:xfrm>
          <a:prstGeom prst="rect">
            <a:avLst/>
          </a:prstGeom>
        </p:spPr>
        <p:txBody>
          <a:bodyPr vert="horz" wrap="square" lIns="0" tIns="43180" rIns="0" bIns="0" rtlCol="0">
            <a:spAutoFit/>
          </a:bodyPr>
          <a:lstStyle/>
          <a:p>
            <a:pPr marL="15240" marR="5080" indent="-3175">
              <a:lnSpc>
                <a:spcPts val="1689"/>
              </a:lnSpc>
              <a:spcBef>
                <a:spcPts val="340"/>
              </a:spcBef>
            </a:pPr>
            <a:r>
              <a:rPr lang="en-IN" sz="2400" spc="114" dirty="0">
                <a:solidFill>
                  <a:schemeClr val="tx1">
                    <a:lumMod val="95000"/>
                    <a:lumOff val="5000"/>
                  </a:schemeClr>
                </a:solidFill>
                <a:latin typeface="Cambria"/>
                <a:cs typeface="Cambria"/>
              </a:rPr>
              <a:t>Students </a:t>
            </a:r>
            <a:r>
              <a:rPr sz="2400" spc="114" dirty="0">
                <a:solidFill>
                  <a:schemeClr val="tx1">
                    <a:lumMod val="95000"/>
                    <a:lumOff val="5000"/>
                  </a:schemeClr>
                </a:solidFill>
                <a:latin typeface="Cambria"/>
                <a:cs typeface="Cambria"/>
              </a:rPr>
              <a:t>Results</a:t>
            </a:r>
            <a:endParaRPr sz="2400" dirty="0">
              <a:solidFill>
                <a:schemeClr val="tx1">
                  <a:lumMod val="95000"/>
                  <a:lumOff val="5000"/>
                </a:schemeClr>
              </a:solidFill>
              <a:latin typeface="Cambria"/>
              <a:cs typeface="Cambria"/>
            </a:endParaRPr>
          </a:p>
        </p:txBody>
      </p:sp>
      <p:sp>
        <p:nvSpPr>
          <p:cNvPr id="9" name="object 9"/>
          <p:cNvSpPr txBox="1"/>
          <p:nvPr/>
        </p:nvSpPr>
        <p:spPr>
          <a:xfrm>
            <a:off x="6738366" y="4221088"/>
            <a:ext cx="2060575" cy="919482"/>
          </a:xfrm>
          <a:prstGeom prst="rect">
            <a:avLst/>
          </a:prstGeom>
        </p:spPr>
        <p:txBody>
          <a:bodyPr vert="horz" wrap="square" lIns="0" tIns="43180" rIns="0" bIns="0" rtlCol="0">
            <a:spAutoFit/>
          </a:bodyPr>
          <a:lstStyle/>
          <a:p>
            <a:pPr marL="12700" marR="5080">
              <a:lnSpc>
                <a:spcPts val="1689"/>
              </a:lnSpc>
              <a:spcBef>
                <a:spcPts val="340"/>
              </a:spcBef>
            </a:pPr>
            <a:r>
              <a:rPr sz="2000" spc="95" dirty="0">
                <a:solidFill>
                  <a:schemeClr val="tx1">
                    <a:lumMod val="95000"/>
                    <a:lumOff val="5000"/>
                  </a:schemeClr>
                </a:solidFill>
                <a:latin typeface="Cambria"/>
                <a:cs typeface="Cambria"/>
              </a:rPr>
              <a:t>Workshops</a:t>
            </a:r>
            <a:r>
              <a:rPr sz="2000" spc="180" dirty="0">
                <a:solidFill>
                  <a:schemeClr val="tx1">
                    <a:lumMod val="95000"/>
                    <a:lumOff val="5000"/>
                  </a:schemeClr>
                </a:solidFill>
                <a:latin typeface="Cambria"/>
                <a:cs typeface="Cambria"/>
              </a:rPr>
              <a:t> </a:t>
            </a:r>
            <a:r>
              <a:rPr sz="2000" spc="130" dirty="0">
                <a:solidFill>
                  <a:schemeClr val="tx1">
                    <a:lumMod val="95000"/>
                    <a:lumOff val="5000"/>
                  </a:schemeClr>
                </a:solidFill>
                <a:latin typeface="Cambria"/>
                <a:cs typeface="Cambria"/>
              </a:rPr>
              <a:t>and </a:t>
            </a:r>
            <a:r>
              <a:rPr sz="2000" spc="135" dirty="0">
                <a:solidFill>
                  <a:schemeClr val="tx1">
                    <a:lumMod val="95000"/>
                    <a:lumOff val="5000"/>
                  </a:schemeClr>
                </a:solidFill>
                <a:latin typeface="Cambria"/>
                <a:cs typeface="Cambria"/>
              </a:rPr>
              <a:t> </a:t>
            </a:r>
            <a:r>
              <a:rPr sz="2000" spc="105" dirty="0">
                <a:solidFill>
                  <a:schemeClr val="tx1">
                    <a:lumMod val="95000"/>
                    <a:lumOff val="5000"/>
                  </a:schemeClr>
                </a:solidFill>
                <a:latin typeface="Cambria"/>
                <a:cs typeface="Cambria"/>
              </a:rPr>
              <a:t>courses</a:t>
            </a:r>
            <a:r>
              <a:rPr sz="2000" spc="114" dirty="0">
                <a:solidFill>
                  <a:schemeClr val="tx1">
                    <a:lumMod val="95000"/>
                    <a:lumOff val="5000"/>
                  </a:schemeClr>
                </a:solidFill>
                <a:latin typeface="Cambria"/>
                <a:cs typeface="Cambria"/>
              </a:rPr>
              <a:t> </a:t>
            </a:r>
            <a:r>
              <a:rPr sz="2000" spc="35" dirty="0">
                <a:solidFill>
                  <a:schemeClr val="tx1">
                    <a:lumMod val="95000"/>
                    <a:lumOff val="5000"/>
                  </a:schemeClr>
                </a:solidFill>
                <a:latin typeface="Cambria"/>
                <a:cs typeface="Cambria"/>
              </a:rPr>
              <a:t>for</a:t>
            </a:r>
            <a:r>
              <a:rPr sz="2000" spc="125" dirty="0">
                <a:solidFill>
                  <a:schemeClr val="tx1">
                    <a:lumMod val="95000"/>
                    <a:lumOff val="5000"/>
                  </a:schemeClr>
                </a:solidFill>
                <a:latin typeface="Cambria"/>
                <a:cs typeface="Cambria"/>
              </a:rPr>
              <a:t> </a:t>
            </a:r>
            <a:r>
              <a:rPr sz="2000" spc="80" dirty="0">
                <a:solidFill>
                  <a:schemeClr val="tx1">
                    <a:lumMod val="95000"/>
                    <a:lumOff val="5000"/>
                  </a:schemeClr>
                </a:solidFill>
                <a:latin typeface="Cambria"/>
                <a:cs typeface="Cambria"/>
              </a:rPr>
              <a:t>excellent </a:t>
            </a:r>
            <a:r>
              <a:rPr sz="2000" spc="-335" dirty="0">
                <a:solidFill>
                  <a:schemeClr val="tx1">
                    <a:lumMod val="95000"/>
                    <a:lumOff val="5000"/>
                  </a:schemeClr>
                </a:solidFill>
                <a:latin typeface="Cambria"/>
                <a:cs typeface="Cambria"/>
              </a:rPr>
              <a:t> </a:t>
            </a:r>
            <a:r>
              <a:rPr sz="2000" spc="160" dirty="0">
                <a:solidFill>
                  <a:schemeClr val="tx1">
                    <a:lumMod val="95000"/>
                    <a:lumOff val="5000"/>
                  </a:schemeClr>
                </a:solidFill>
                <a:latin typeface="Cambria"/>
                <a:cs typeface="Cambria"/>
              </a:rPr>
              <a:t>SKA</a:t>
            </a:r>
            <a:r>
              <a:rPr sz="2000" spc="135" dirty="0">
                <a:solidFill>
                  <a:schemeClr val="tx1">
                    <a:lumMod val="95000"/>
                    <a:lumOff val="5000"/>
                  </a:schemeClr>
                </a:solidFill>
                <a:latin typeface="Cambria"/>
                <a:cs typeface="Cambria"/>
              </a:rPr>
              <a:t> </a:t>
            </a:r>
            <a:r>
              <a:rPr sz="2000" spc="80" dirty="0">
                <a:solidFill>
                  <a:schemeClr val="tx1">
                    <a:lumMod val="95000"/>
                    <a:lumOff val="5000"/>
                  </a:schemeClr>
                </a:solidFill>
                <a:latin typeface="Cambria"/>
                <a:cs typeface="Cambria"/>
              </a:rPr>
              <a:t>development</a:t>
            </a:r>
            <a:endParaRPr sz="2000" dirty="0">
              <a:solidFill>
                <a:schemeClr val="tx1">
                  <a:lumMod val="95000"/>
                  <a:lumOff val="5000"/>
                </a:schemeClr>
              </a:solidFill>
              <a:latin typeface="Cambria"/>
              <a:cs typeface="Cambria"/>
            </a:endParaRPr>
          </a:p>
        </p:txBody>
      </p:sp>
      <p:sp>
        <p:nvSpPr>
          <p:cNvPr id="10" name="object 10"/>
          <p:cNvSpPr txBox="1"/>
          <p:nvPr/>
        </p:nvSpPr>
        <p:spPr>
          <a:xfrm>
            <a:off x="6096761" y="3772661"/>
            <a:ext cx="1080770" cy="269240"/>
          </a:xfrm>
          <a:prstGeom prst="rect">
            <a:avLst/>
          </a:prstGeom>
        </p:spPr>
        <p:txBody>
          <a:bodyPr vert="horz" wrap="square" lIns="0" tIns="12065" rIns="0" bIns="0" rtlCol="0">
            <a:spAutoFit/>
          </a:bodyPr>
          <a:lstStyle/>
          <a:p>
            <a:pPr marL="12700">
              <a:lnSpc>
                <a:spcPct val="100000"/>
              </a:lnSpc>
              <a:spcBef>
                <a:spcPts val="95"/>
              </a:spcBef>
            </a:pPr>
            <a:r>
              <a:rPr sz="1600" spc="105" dirty="0">
                <a:latin typeface="Cambria"/>
                <a:cs typeface="Cambria"/>
              </a:rPr>
              <a:t>Academics</a:t>
            </a:r>
            <a:endParaRPr sz="1600">
              <a:latin typeface="Cambria"/>
              <a:cs typeface="Cambria"/>
            </a:endParaRPr>
          </a:p>
        </p:txBody>
      </p:sp>
      <p:grpSp>
        <p:nvGrpSpPr>
          <p:cNvPr id="11" name="object 11"/>
          <p:cNvGrpSpPr/>
          <p:nvPr/>
        </p:nvGrpSpPr>
        <p:grpSpPr>
          <a:xfrm>
            <a:off x="805941" y="1517650"/>
            <a:ext cx="8413115" cy="3921760"/>
            <a:chOff x="805941" y="1517650"/>
            <a:chExt cx="8413115" cy="3921760"/>
          </a:xfrm>
        </p:grpSpPr>
        <p:sp>
          <p:nvSpPr>
            <p:cNvPr id="12" name="object 12"/>
            <p:cNvSpPr/>
            <p:nvPr/>
          </p:nvSpPr>
          <p:spPr>
            <a:xfrm>
              <a:off x="4058412" y="2420111"/>
              <a:ext cx="5156200" cy="3014980"/>
            </a:xfrm>
            <a:custGeom>
              <a:avLst/>
              <a:gdLst/>
              <a:ahLst/>
              <a:cxnLst/>
              <a:rect l="l" t="t" r="r" b="b"/>
              <a:pathLst>
                <a:path w="5156200" h="3014979">
                  <a:moveTo>
                    <a:pt x="0" y="3014472"/>
                  </a:moveTo>
                  <a:lnTo>
                    <a:pt x="5155692" y="3014472"/>
                  </a:lnTo>
                  <a:lnTo>
                    <a:pt x="5155692" y="0"/>
                  </a:lnTo>
                  <a:lnTo>
                    <a:pt x="0" y="0"/>
                  </a:lnTo>
                  <a:lnTo>
                    <a:pt x="0" y="3014472"/>
                  </a:lnTo>
                  <a:close/>
                </a:path>
              </a:pathLst>
            </a:custGeom>
            <a:ln w="9525">
              <a:solidFill>
                <a:srgbClr val="843B0C"/>
              </a:solidFill>
            </a:ln>
          </p:spPr>
          <p:txBody>
            <a:bodyPr wrap="square" lIns="0" tIns="0" rIns="0" bIns="0" rtlCol="0"/>
            <a:lstStyle/>
            <a:p>
              <a:endParaRPr/>
            </a:p>
          </p:txBody>
        </p:sp>
        <p:sp>
          <p:nvSpPr>
            <p:cNvPr id="13" name="object 13"/>
            <p:cNvSpPr/>
            <p:nvPr/>
          </p:nvSpPr>
          <p:spPr>
            <a:xfrm>
              <a:off x="812291" y="1524000"/>
              <a:ext cx="4267200" cy="1143000"/>
            </a:xfrm>
            <a:custGeom>
              <a:avLst/>
              <a:gdLst/>
              <a:ahLst/>
              <a:cxnLst/>
              <a:rect l="l" t="t" r="r" b="b"/>
              <a:pathLst>
                <a:path w="4267200" h="1143000">
                  <a:moveTo>
                    <a:pt x="4076700" y="0"/>
                  </a:moveTo>
                  <a:lnTo>
                    <a:pt x="190499" y="0"/>
                  </a:lnTo>
                  <a:lnTo>
                    <a:pt x="146821" y="5034"/>
                  </a:lnTo>
                  <a:lnTo>
                    <a:pt x="106724" y="19372"/>
                  </a:lnTo>
                  <a:lnTo>
                    <a:pt x="71353" y="41867"/>
                  </a:lnTo>
                  <a:lnTo>
                    <a:pt x="41851" y="71374"/>
                  </a:lnTo>
                  <a:lnTo>
                    <a:pt x="19363" y="106746"/>
                  </a:lnTo>
                  <a:lnTo>
                    <a:pt x="5031" y="146837"/>
                  </a:lnTo>
                  <a:lnTo>
                    <a:pt x="0" y="190500"/>
                  </a:lnTo>
                  <a:lnTo>
                    <a:pt x="0" y="952500"/>
                  </a:lnTo>
                  <a:lnTo>
                    <a:pt x="5031" y="996162"/>
                  </a:lnTo>
                  <a:lnTo>
                    <a:pt x="19363" y="1036253"/>
                  </a:lnTo>
                  <a:lnTo>
                    <a:pt x="41851" y="1071625"/>
                  </a:lnTo>
                  <a:lnTo>
                    <a:pt x="71353" y="1101132"/>
                  </a:lnTo>
                  <a:lnTo>
                    <a:pt x="106724" y="1123627"/>
                  </a:lnTo>
                  <a:lnTo>
                    <a:pt x="146821" y="1137965"/>
                  </a:lnTo>
                  <a:lnTo>
                    <a:pt x="190499" y="1143000"/>
                  </a:lnTo>
                  <a:lnTo>
                    <a:pt x="4076700" y="1143000"/>
                  </a:lnTo>
                  <a:lnTo>
                    <a:pt x="4120362" y="1137965"/>
                  </a:lnTo>
                  <a:lnTo>
                    <a:pt x="4160453" y="1123627"/>
                  </a:lnTo>
                  <a:lnTo>
                    <a:pt x="4195825" y="1101132"/>
                  </a:lnTo>
                  <a:lnTo>
                    <a:pt x="4225332" y="1071625"/>
                  </a:lnTo>
                  <a:lnTo>
                    <a:pt x="4247827" y="1036253"/>
                  </a:lnTo>
                  <a:lnTo>
                    <a:pt x="4262165" y="996162"/>
                  </a:lnTo>
                  <a:lnTo>
                    <a:pt x="4267200" y="952500"/>
                  </a:lnTo>
                  <a:lnTo>
                    <a:pt x="4267200" y="190500"/>
                  </a:lnTo>
                  <a:lnTo>
                    <a:pt x="4262165" y="146837"/>
                  </a:lnTo>
                  <a:lnTo>
                    <a:pt x="4247827" y="106746"/>
                  </a:lnTo>
                  <a:lnTo>
                    <a:pt x="4225332" y="71374"/>
                  </a:lnTo>
                  <a:lnTo>
                    <a:pt x="4195825" y="41867"/>
                  </a:lnTo>
                  <a:lnTo>
                    <a:pt x="4160453" y="19372"/>
                  </a:lnTo>
                  <a:lnTo>
                    <a:pt x="4120362" y="5034"/>
                  </a:lnTo>
                  <a:lnTo>
                    <a:pt x="4076700" y="0"/>
                  </a:lnTo>
                  <a:close/>
                </a:path>
              </a:pathLst>
            </a:custGeom>
            <a:solidFill>
              <a:srgbClr val="FCEDCA"/>
            </a:solidFill>
          </p:spPr>
          <p:txBody>
            <a:bodyPr wrap="square" lIns="0" tIns="0" rIns="0" bIns="0" rtlCol="0"/>
            <a:lstStyle/>
            <a:p>
              <a:endParaRPr/>
            </a:p>
          </p:txBody>
        </p:sp>
        <p:sp>
          <p:nvSpPr>
            <p:cNvPr id="14" name="object 14"/>
            <p:cNvSpPr/>
            <p:nvPr/>
          </p:nvSpPr>
          <p:spPr>
            <a:xfrm>
              <a:off x="812291" y="1524000"/>
              <a:ext cx="4267200" cy="1143000"/>
            </a:xfrm>
            <a:custGeom>
              <a:avLst/>
              <a:gdLst/>
              <a:ahLst/>
              <a:cxnLst/>
              <a:rect l="l" t="t" r="r" b="b"/>
              <a:pathLst>
                <a:path w="4267200" h="1143000">
                  <a:moveTo>
                    <a:pt x="0" y="190500"/>
                  </a:moveTo>
                  <a:lnTo>
                    <a:pt x="5031" y="146837"/>
                  </a:lnTo>
                  <a:lnTo>
                    <a:pt x="19363" y="106746"/>
                  </a:lnTo>
                  <a:lnTo>
                    <a:pt x="41851" y="71374"/>
                  </a:lnTo>
                  <a:lnTo>
                    <a:pt x="71353" y="41867"/>
                  </a:lnTo>
                  <a:lnTo>
                    <a:pt x="106724" y="19372"/>
                  </a:lnTo>
                  <a:lnTo>
                    <a:pt x="146821" y="5034"/>
                  </a:lnTo>
                  <a:lnTo>
                    <a:pt x="190499" y="0"/>
                  </a:lnTo>
                  <a:lnTo>
                    <a:pt x="4076700" y="0"/>
                  </a:lnTo>
                  <a:lnTo>
                    <a:pt x="4120362" y="5034"/>
                  </a:lnTo>
                  <a:lnTo>
                    <a:pt x="4160453" y="19372"/>
                  </a:lnTo>
                  <a:lnTo>
                    <a:pt x="4195825" y="41867"/>
                  </a:lnTo>
                  <a:lnTo>
                    <a:pt x="4225332" y="71374"/>
                  </a:lnTo>
                  <a:lnTo>
                    <a:pt x="4247827" y="106746"/>
                  </a:lnTo>
                  <a:lnTo>
                    <a:pt x="4262165" y="146837"/>
                  </a:lnTo>
                  <a:lnTo>
                    <a:pt x="4267200" y="190500"/>
                  </a:lnTo>
                  <a:lnTo>
                    <a:pt x="4267200" y="952500"/>
                  </a:lnTo>
                  <a:lnTo>
                    <a:pt x="4262165" y="996162"/>
                  </a:lnTo>
                  <a:lnTo>
                    <a:pt x="4247827" y="1036253"/>
                  </a:lnTo>
                  <a:lnTo>
                    <a:pt x="4225332" y="1071625"/>
                  </a:lnTo>
                  <a:lnTo>
                    <a:pt x="4195825" y="1101132"/>
                  </a:lnTo>
                  <a:lnTo>
                    <a:pt x="4160453" y="1123627"/>
                  </a:lnTo>
                  <a:lnTo>
                    <a:pt x="4120362" y="1137965"/>
                  </a:lnTo>
                  <a:lnTo>
                    <a:pt x="4076700" y="1143000"/>
                  </a:lnTo>
                  <a:lnTo>
                    <a:pt x="190499" y="1143000"/>
                  </a:lnTo>
                  <a:lnTo>
                    <a:pt x="146821" y="1137965"/>
                  </a:lnTo>
                  <a:lnTo>
                    <a:pt x="106724" y="1123627"/>
                  </a:lnTo>
                  <a:lnTo>
                    <a:pt x="71353" y="1101132"/>
                  </a:lnTo>
                  <a:lnTo>
                    <a:pt x="41851" y="1071625"/>
                  </a:lnTo>
                  <a:lnTo>
                    <a:pt x="19363" y="1036253"/>
                  </a:lnTo>
                  <a:lnTo>
                    <a:pt x="5031" y="996162"/>
                  </a:lnTo>
                  <a:lnTo>
                    <a:pt x="0" y="952500"/>
                  </a:lnTo>
                  <a:lnTo>
                    <a:pt x="0" y="190500"/>
                  </a:lnTo>
                  <a:close/>
                </a:path>
              </a:pathLst>
            </a:custGeom>
            <a:ln w="12700">
              <a:solidFill>
                <a:srgbClr val="C48908"/>
              </a:solidFill>
            </a:ln>
          </p:spPr>
          <p:txBody>
            <a:bodyPr wrap="square" lIns="0" tIns="0" rIns="0" bIns="0" rtlCol="0"/>
            <a:lstStyle/>
            <a:p>
              <a:endParaRPr/>
            </a:p>
          </p:txBody>
        </p:sp>
      </p:grpSp>
      <p:sp>
        <p:nvSpPr>
          <p:cNvPr id="15" name="object 15"/>
          <p:cNvSpPr txBox="1"/>
          <p:nvPr/>
        </p:nvSpPr>
        <p:spPr>
          <a:xfrm>
            <a:off x="947419" y="1755089"/>
            <a:ext cx="2896870" cy="667385"/>
          </a:xfrm>
          <a:prstGeom prst="rect">
            <a:avLst/>
          </a:prstGeom>
        </p:spPr>
        <p:txBody>
          <a:bodyPr vert="horz" wrap="square" lIns="0" tIns="13335" rIns="0" bIns="0" rtlCol="0">
            <a:spAutoFit/>
          </a:bodyPr>
          <a:lstStyle/>
          <a:p>
            <a:pPr marL="94615" indent="-82550">
              <a:lnSpc>
                <a:spcPct val="100000"/>
              </a:lnSpc>
              <a:spcBef>
                <a:spcPts val="105"/>
              </a:spcBef>
              <a:buSzPct val="92857"/>
              <a:buFont typeface="Wingdings"/>
              <a:buChar char=""/>
              <a:tabLst>
                <a:tab pos="95250" algn="l"/>
              </a:tabLst>
            </a:pPr>
            <a:r>
              <a:rPr sz="1400" spc="100" dirty="0">
                <a:solidFill>
                  <a:srgbClr val="6E0909"/>
                </a:solidFill>
                <a:latin typeface="Cambria"/>
                <a:cs typeface="Cambria"/>
              </a:rPr>
              <a:t>Faculty</a:t>
            </a:r>
            <a:r>
              <a:rPr sz="1400" spc="110" dirty="0">
                <a:solidFill>
                  <a:srgbClr val="6E0909"/>
                </a:solidFill>
                <a:latin typeface="Cambria"/>
                <a:cs typeface="Cambria"/>
              </a:rPr>
              <a:t> </a:t>
            </a:r>
            <a:r>
              <a:rPr sz="1400" spc="65" dirty="0">
                <a:solidFill>
                  <a:srgbClr val="6E0909"/>
                </a:solidFill>
                <a:latin typeface="Cambria"/>
                <a:cs typeface="Cambria"/>
              </a:rPr>
              <a:t>average</a:t>
            </a:r>
            <a:r>
              <a:rPr sz="1400" spc="90" dirty="0">
                <a:solidFill>
                  <a:srgbClr val="6E0909"/>
                </a:solidFill>
                <a:latin typeface="Cambria"/>
                <a:cs typeface="Cambria"/>
              </a:rPr>
              <a:t> </a:t>
            </a:r>
            <a:r>
              <a:rPr sz="1400" spc="75" dirty="0">
                <a:solidFill>
                  <a:srgbClr val="6E0909"/>
                </a:solidFill>
                <a:latin typeface="Cambria"/>
                <a:cs typeface="Cambria"/>
              </a:rPr>
              <a:t>age</a:t>
            </a:r>
            <a:r>
              <a:rPr sz="1400" spc="120" dirty="0">
                <a:solidFill>
                  <a:srgbClr val="6E0909"/>
                </a:solidFill>
                <a:latin typeface="Cambria"/>
                <a:cs typeface="Cambria"/>
              </a:rPr>
              <a:t> </a:t>
            </a:r>
            <a:r>
              <a:rPr sz="1400" b="1" spc="30" dirty="0">
                <a:solidFill>
                  <a:srgbClr val="6E0909"/>
                </a:solidFill>
                <a:latin typeface="Cambria"/>
                <a:cs typeface="Cambria"/>
              </a:rPr>
              <a:t>-</a:t>
            </a:r>
            <a:r>
              <a:rPr sz="1400" b="1" spc="165" dirty="0">
                <a:solidFill>
                  <a:srgbClr val="6E0909"/>
                </a:solidFill>
                <a:latin typeface="Cambria"/>
                <a:cs typeface="Cambria"/>
              </a:rPr>
              <a:t> </a:t>
            </a:r>
            <a:r>
              <a:rPr sz="1400" b="1" spc="95" dirty="0">
                <a:solidFill>
                  <a:srgbClr val="6E0909"/>
                </a:solidFill>
                <a:latin typeface="Cambria"/>
                <a:cs typeface="Cambria"/>
              </a:rPr>
              <a:t>48</a:t>
            </a:r>
            <a:r>
              <a:rPr sz="1400" b="1" spc="145" dirty="0">
                <a:solidFill>
                  <a:srgbClr val="6E0909"/>
                </a:solidFill>
                <a:latin typeface="Cambria"/>
                <a:cs typeface="Cambria"/>
              </a:rPr>
              <a:t> </a:t>
            </a:r>
            <a:r>
              <a:rPr sz="1400" spc="75" dirty="0">
                <a:solidFill>
                  <a:srgbClr val="6E0909"/>
                </a:solidFill>
                <a:latin typeface="Cambria"/>
                <a:cs typeface="Cambria"/>
              </a:rPr>
              <a:t>years</a:t>
            </a:r>
            <a:endParaRPr sz="1400" dirty="0">
              <a:latin typeface="Cambria"/>
              <a:cs typeface="Cambria"/>
            </a:endParaRPr>
          </a:p>
          <a:p>
            <a:pPr marL="94615" indent="-82550">
              <a:lnSpc>
                <a:spcPct val="100000"/>
              </a:lnSpc>
              <a:spcBef>
                <a:spcPts val="5"/>
              </a:spcBef>
              <a:buSzPct val="92857"/>
              <a:buFont typeface="Wingdings"/>
              <a:buChar char=""/>
              <a:tabLst>
                <a:tab pos="95250" algn="l"/>
              </a:tabLst>
            </a:pPr>
            <a:r>
              <a:rPr sz="1400" spc="100" dirty="0">
                <a:solidFill>
                  <a:srgbClr val="6E0909"/>
                </a:solidFill>
                <a:latin typeface="Cambria"/>
                <a:cs typeface="Cambria"/>
              </a:rPr>
              <a:t>Faculty</a:t>
            </a:r>
            <a:r>
              <a:rPr sz="1400" spc="114" dirty="0">
                <a:solidFill>
                  <a:srgbClr val="6E0909"/>
                </a:solidFill>
                <a:latin typeface="Cambria"/>
                <a:cs typeface="Cambria"/>
              </a:rPr>
              <a:t> </a:t>
            </a:r>
            <a:r>
              <a:rPr sz="1400" spc="90" dirty="0">
                <a:solidFill>
                  <a:srgbClr val="6E0909"/>
                </a:solidFill>
                <a:latin typeface="Cambria"/>
                <a:cs typeface="Cambria"/>
              </a:rPr>
              <a:t>avg.</a:t>
            </a:r>
            <a:r>
              <a:rPr sz="1400" spc="120" dirty="0">
                <a:solidFill>
                  <a:srgbClr val="6E0909"/>
                </a:solidFill>
                <a:latin typeface="Cambria"/>
                <a:cs typeface="Cambria"/>
              </a:rPr>
              <a:t> </a:t>
            </a:r>
            <a:r>
              <a:rPr sz="1400" spc="65" dirty="0">
                <a:solidFill>
                  <a:srgbClr val="6E0909"/>
                </a:solidFill>
                <a:latin typeface="Cambria"/>
                <a:cs typeface="Cambria"/>
              </a:rPr>
              <a:t>experience</a:t>
            </a:r>
            <a:r>
              <a:rPr sz="1400" spc="140" dirty="0">
                <a:solidFill>
                  <a:srgbClr val="6E0909"/>
                </a:solidFill>
                <a:latin typeface="Cambria"/>
                <a:cs typeface="Cambria"/>
              </a:rPr>
              <a:t> </a:t>
            </a:r>
            <a:r>
              <a:rPr sz="1400" spc="185" dirty="0">
                <a:solidFill>
                  <a:srgbClr val="6E0909"/>
                </a:solidFill>
                <a:latin typeface="Trebuchet MS"/>
                <a:cs typeface="Trebuchet MS"/>
              </a:rPr>
              <a:t>–</a:t>
            </a:r>
            <a:r>
              <a:rPr sz="1400" spc="-5" dirty="0">
                <a:solidFill>
                  <a:srgbClr val="6E0909"/>
                </a:solidFill>
                <a:latin typeface="Trebuchet MS"/>
                <a:cs typeface="Trebuchet MS"/>
              </a:rPr>
              <a:t> </a:t>
            </a:r>
            <a:r>
              <a:rPr lang="en-IN" sz="1400" b="1" spc="95" dirty="0">
                <a:solidFill>
                  <a:srgbClr val="6E0909"/>
                </a:solidFill>
                <a:latin typeface="Cambria"/>
                <a:cs typeface="Cambria"/>
              </a:rPr>
              <a:t>25</a:t>
            </a:r>
            <a:r>
              <a:rPr sz="1400" b="1" spc="125" dirty="0">
                <a:solidFill>
                  <a:srgbClr val="6E0909"/>
                </a:solidFill>
                <a:latin typeface="Cambria"/>
                <a:cs typeface="Cambria"/>
              </a:rPr>
              <a:t> </a:t>
            </a:r>
            <a:r>
              <a:rPr sz="1400" spc="65" dirty="0">
                <a:solidFill>
                  <a:srgbClr val="6E0909"/>
                </a:solidFill>
                <a:latin typeface="Cambria"/>
                <a:cs typeface="Cambria"/>
              </a:rPr>
              <a:t>yrs</a:t>
            </a:r>
            <a:endParaRPr sz="1400" dirty="0">
              <a:latin typeface="Cambria"/>
              <a:cs typeface="Cambria"/>
            </a:endParaRPr>
          </a:p>
          <a:p>
            <a:pPr marL="94615" indent="-82550">
              <a:lnSpc>
                <a:spcPct val="100000"/>
              </a:lnSpc>
              <a:buSzPct val="92857"/>
              <a:buFont typeface="Wingdings"/>
              <a:buChar char=""/>
              <a:tabLst>
                <a:tab pos="95250" algn="l"/>
              </a:tabLst>
            </a:pPr>
            <a:r>
              <a:rPr sz="1400" spc="130" dirty="0">
                <a:solidFill>
                  <a:srgbClr val="6E0909"/>
                </a:solidFill>
                <a:latin typeface="Cambria"/>
                <a:cs typeface="Cambria"/>
              </a:rPr>
              <a:t>Maximum</a:t>
            </a:r>
            <a:r>
              <a:rPr sz="1400" spc="85" dirty="0">
                <a:solidFill>
                  <a:srgbClr val="6E0909"/>
                </a:solidFill>
                <a:latin typeface="Cambria"/>
                <a:cs typeface="Cambria"/>
              </a:rPr>
              <a:t> </a:t>
            </a:r>
            <a:r>
              <a:rPr sz="1400" spc="70" dirty="0">
                <a:solidFill>
                  <a:srgbClr val="6E0909"/>
                </a:solidFill>
                <a:latin typeface="Cambria"/>
                <a:cs typeface="Cambria"/>
              </a:rPr>
              <a:t>experience</a:t>
            </a:r>
            <a:r>
              <a:rPr sz="1400" spc="85" dirty="0">
                <a:solidFill>
                  <a:srgbClr val="6E0909"/>
                </a:solidFill>
                <a:latin typeface="Cambria"/>
                <a:cs typeface="Cambria"/>
              </a:rPr>
              <a:t> </a:t>
            </a:r>
            <a:r>
              <a:rPr sz="1400" spc="75">
                <a:solidFill>
                  <a:srgbClr val="6E0909"/>
                </a:solidFill>
                <a:latin typeface="Cambria"/>
                <a:cs typeface="Cambria"/>
              </a:rPr>
              <a:t>:</a:t>
            </a:r>
            <a:r>
              <a:rPr sz="1400" spc="135">
                <a:solidFill>
                  <a:srgbClr val="6E0909"/>
                </a:solidFill>
                <a:latin typeface="Cambria"/>
                <a:cs typeface="Cambria"/>
              </a:rPr>
              <a:t> </a:t>
            </a:r>
            <a:r>
              <a:rPr lang="en-US" sz="1400" spc="135" dirty="0">
                <a:solidFill>
                  <a:srgbClr val="6E0909"/>
                </a:solidFill>
                <a:latin typeface="Cambria"/>
                <a:cs typeface="Cambria"/>
              </a:rPr>
              <a:t>50</a:t>
            </a:r>
            <a:r>
              <a:rPr sz="1400" b="1" spc="120">
                <a:solidFill>
                  <a:srgbClr val="6E0909"/>
                </a:solidFill>
                <a:latin typeface="Cambria"/>
                <a:cs typeface="Cambria"/>
              </a:rPr>
              <a:t> </a:t>
            </a:r>
            <a:r>
              <a:rPr sz="1400" spc="65" dirty="0">
                <a:solidFill>
                  <a:srgbClr val="6E0909"/>
                </a:solidFill>
                <a:latin typeface="Cambria"/>
                <a:cs typeface="Cambria"/>
              </a:rPr>
              <a:t>yrs</a:t>
            </a:r>
            <a:endParaRPr sz="1400" dirty="0">
              <a:latin typeface="Cambria"/>
              <a:cs typeface="Cambria"/>
            </a:endParaRPr>
          </a:p>
        </p:txBody>
      </p:sp>
      <p:grpSp>
        <p:nvGrpSpPr>
          <p:cNvPr id="16" name="object 16"/>
          <p:cNvGrpSpPr/>
          <p:nvPr/>
        </p:nvGrpSpPr>
        <p:grpSpPr>
          <a:xfrm>
            <a:off x="947419" y="5023573"/>
            <a:ext cx="10782935" cy="1384300"/>
            <a:chOff x="1010158" y="5022850"/>
            <a:chExt cx="10782935" cy="1384300"/>
          </a:xfrm>
        </p:grpSpPr>
        <p:sp>
          <p:nvSpPr>
            <p:cNvPr id="17" name="object 17"/>
            <p:cNvSpPr/>
            <p:nvPr/>
          </p:nvSpPr>
          <p:spPr>
            <a:xfrm>
              <a:off x="1016508" y="5029200"/>
              <a:ext cx="3860800" cy="1371600"/>
            </a:xfrm>
            <a:custGeom>
              <a:avLst/>
              <a:gdLst/>
              <a:ahLst/>
              <a:cxnLst/>
              <a:rect l="l" t="t" r="r" b="b"/>
              <a:pathLst>
                <a:path w="3860800" h="1371600">
                  <a:moveTo>
                    <a:pt x="3521709" y="0"/>
                  </a:moveTo>
                  <a:lnTo>
                    <a:pt x="338581" y="0"/>
                  </a:lnTo>
                  <a:lnTo>
                    <a:pt x="292643" y="3091"/>
                  </a:lnTo>
                  <a:lnTo>
                    <a:pt x="248581" y="12097"/>
                  </a:lnTo>
                  <a:lnTo>
                    <a:pt x="206800" y="26614"/>
                  </a:lnTo>
                  <a:lnTo>
                    <a:pt x="167703" y="46237"/>
                  </a:lnTo>
                  <a:lnTo>
                    <a:pt x="131694" y="70562"/>
                  </a:lnTo>
                  <a:lnTo>
                    <a:pt x="99177" y="99186"/>
                  </a:lnTo>
                  <a:lnTo>
                    <a:pt x="70555" y="131705"/>
                  </a:lnTo>
                  <a:lnTo>
                    <a:pt x="46231" y="167715"/>
                  </a:lnTo>
                  <a:lnTo>
                    <a:pt x="26610" y="206811"/>
                  </a:lnTo>
                  <a:lnTo>
                    <a:pt x="12096" y="248590"/>
                  </a:lnTo>
                  <a:lnTo>
                    <a:pt x="3091" y="292648"/>
                  </a:lnTo>
                  <a:lnTo>
                    <a:pt x="0" y="338581"/>
                  </a:lnTo>
                  <a:lnTo>
                    <a:pt x="0" y="1032967"/>
                  </a:lnTo>
                  <a:lnTo>
                    <a:pt x="3091" y="1078917"/>
                  </a:lnTo>
                  <a:lnTo>
                    <a:pt x="12096" y="1122988"/>
                  </a:lnTo>
                  <a:lnTo>
                    <a:pt x="26610" y="1164777"/>
                  </a:lnTo>
                  <a:lnTo>
                    <a:pt x="46231" y="1203880"/>
                  </a:lnTo>
                  <a:lnTo>
                    <a:pt x="70555" y="1239894"/>
                  </a:lnTo>
                  <a:lnTo>
                    <a:pt x="99177" y="1272416"/>
                  </a:lnTo>
                  <a:lnTo>
                    <a:pt x="131694" y="1301041"/>
                  </a:lnTo>
                  <a:lnTo>
                    <a:pt x="167703" y="1325366"/>
                  </a:lnTo>
                  <a:lnTo>
                    <a:pt x="206800" y="1344988"/>
                  </a:lnTo>
                  <a:lnTo>
                    <a:pt x="248581" y="1359503"/>
                  </a:lnTo>
                  <a:lnTo>
                    <a:pt x="292643" y="1368508"/>
                  </a:lnTo>
                  <a:lnTo>
                    <a:pt x="338581" y="1371600"/>
                  </a:lnTo>
                  <a:lnTo>
                    <a:pt x="3521709" y="1371600"/>
                  </a:lnTo>
                  <a:lnTo>
                    <a:pt x="3567643" y="1368508"/>
                  </a:lnTo>
                  <a:lnTo>
                    <a:pt x="3611701" y="1359503"/>
                  </a:lnTo>
                  <a:lnTo>
                    <a:pt x="3653480" y="1344988"/>
                  </a:lnTo>
                  <a:lnTo>
                    <a:pt x="3692576" y="1325366"/>
                  </a:lnTo>
                  <a:lnTo>
                    <a:pt x="3728586" y="1301041"/>
                  </a:lnTo>
                  <a:lnTo>
                    <a:pt x="3761104" y="1272416"/>
                  </a:lnTo>
                  <a:lnTo>
                    <a:pt x="3789729" y="1239894"/>
                  </a:lnTo>
                  <a:lnTo>
                    <a:pt x="3814054" y="1203880"/>
                  </a:lnTo>
                  <a:lnTo>
                    <a:pt x="3833677" y="1164777"/>
                  </a:lnTo>
                  <a:lnTo>
                    <a:pt x="3848194" y="1122988"/>
                  </a:lnTo>
                  <a:lnTo>
                    <a:pt x="3857200" y="1078917"/>
                  </a:lnTo>
                  <a:lnTo>
                    <a:pt x="3860291" y="1032967"/>
                  </a:lnTo>
                  <a:lnTo>
                    <a:pt x="3860291" y="338581"/>
                  </a:lnTo>
                  <a:lnTo>
                    <a:pt x="3857200" y="292648"/>
                  </a:lnTo>
                  <a:lnTo>
                    <a:pt x="3848194" y="248590"/>
                  </a:lnTo>
                  <a:lnTo>
                    <a:pt x="3833677" y="206811"/>
                  </a:lnTo>
                  <a:lnTo>
                    <a:pt x="3814054" y="167715"/>
                  </a:lnTo>
                  <a:lnTo>
                    <a:pt x="3789729" y="131705"/>
                  </a:lnTo>
                  <a:lnTo>
                    <a:pt x="3761104" y="99187"/>
                  </a:lnTo>
                  <a:lnTo>
                    <a:pt x="3728586" y="70562"/>
                  </a:lnTo>
                  <a:lnTo>
                    <a:pt x="3692576" y="46237"/>
                  </a:lnTo>
                  <a:lnTo>
                    <a:pt x="3653480" y="26614"/>
                  </a:lnTo>
                  <a:lnTo>
                    <a:pt x="3611701" y="12097"/>
                  </a:lnTo>
                  <a:lnTo>
                    <a:pt x="3567643" y="3091"/>
                  </a:lnTo>
                  <a:lnTo>
                    <a:pt x="3521709" y="0"/>
                  </a:lnTo>
                  <a:close/>
                </a:path>
              </a:pathLst>
            </a:custGeom>
            <a:solidFill>
              <a:srgbClr val="FCEDCA"/>
            </a:solidFill>
          </p:spPr>
          <p:txBody>
            <a:bodyPr wrap="square" lIns="0" tIns="0" rIns="0" bIns="0" rtlCol="0"/>
            <a:lstStyle/>
            <a:p>
              <a:endParaRPr/>
            </a:p>
          </p:txBody>
        </p:sp>
        <p:sp>
          <p:nvSpPr>
            <p:cNvPr id="18" name="object 18"/>
            <p:cNvSpPr/>
            <p:nvPr/>
          </p:nvSpPr>
          <p:spPr>
            <a:xfrm>
              <a:off x="1016508" y="5029200"/>
              <a:ext cx="3860800" cy="1371600"/>
            </a:xfrm>
            <a:custGeom>
              <a:avLst/>
              <a:gdLst/>
              <a:ahLst/>
              <a:cxnLst/>
              <a:rect l="l" t="t" r="r" b="b"/>
              <a:pathLst>
                <a:path w="3860800" h="1371600">
                  <a:moveTo>
                    <a:pt x="0" y="338581"/>
                  </a:moveTo>
                  <a:lnTo>
                    <a:pt x="3091" y="292648"/>
                  </a:lnTo>
                  <a:lnTo>
                    <a:pt x="12096" y="248590"/>
                  </a:lnTo>
                  <a:lnTo>
                    <a:pt x="26610" y="206811"/>
                  </a:lnTo>
                  <a:lnTo>
                    <a:pt x="46231" y="167715"/>
                  </a:lnTo>
                  <a:lnTo>
                    <a:pt x="70555" y="131705"/>
                  </a:lnTo>
                  <a:lnTo>
                    <a:pt x="99177" y="99186"/>
                  </a:lnTo>
                  <a:lnTo>
                    <a:pt x="131694" y="70562"/>
                  </a:lnTo>
                  <a:lnTo>
                    <a:pt x="167703" y="46237"/>
                  </a:lnTo>
                  <a:lnTo>
                    <a:pt x="206800" y="26614"/>
                  </a:lnTo>
                  <a:lnTo>
                    <a:pt x="248581" y="12097"/>
                  </a:lnTo>
                  <a:lnTo>
                    <a:pt x="292643" y="3091"/>
                  </a:lnTo>
                  <a:lnTo>
                    <a:pt x="338581" y="0"/>
                  </a:lnTo>
                  <a:lnTo>
                    <a:pt x="3521709" y="0"/>
                  </a:lnTo>
                  <a:lnTo>
                    <a:pt x="3567643" y="3091"/>
                  </a:lnTo>
                  <a:lnTo>
                    <a:pt x="3611701" y="12097"/>
                  </a:lnTo>
                  <a:lnTo>
                    <a:pt x="3653480" y="26614"/>
                  </a:lnTo>
                  <a:lnTo>
                    <a:pt x="3692576" y="46237"/>
                  </a:lnTo>
                  <a:lnTo>
                    <a:pt x="3728586" y="70562"/>
                  </a:lnTo>
                  <a:lnTo>
                    <a:pt x="3761104" y="99187"/>
                  </a:lnTo>
                  <a:lnTo>
                    <a:pt x="3789729" y="131705"/>
                  </a:lnTo>
                  <a:lnTo>
                    <a:pt x="3814054" y="167715"/>
                  </a:lnTo>
                  <a:lnTo>
                    <a:pt x="3833677" y="206811"/>
                  </a:lnTo>
                  <a:lnTo>
                    <a:pt x="3848194" y="248590"/>
                  </a:lnTo>
                  <a:lnTo>
                    <a:pt x="3857200" y="292648"/>
                  </a:lnTo>
                  <a:lnTo>
                    <a:pt x="3860291" y="338581"/>
                  </a:lnTo>
                  <a:lnTo>
                    <a:pt x="3860291" y="1032967"/>
                  </a:lnTo>
                  <a:lnTo>
                    <a:pt x="3857200" y="1078917"/>
                  </a:lnTo>
                  <a:lnTo>
                    <a:pt x="3848194" y="1122988"/>
                  </a:lnTo>
                  <a:lnTo>
                    <a:pt x="3833677" y="1164777"/>
                  </a:lnTo>
                  <a:lnTo>
                    <a:pt x="3814054" y="1203880"/>
                  </a:lnTo>
                  <a:lnTo>
                    <a:pt x="3789729" y="1239894"/>
                  </a:lnTo>
                  <a:lnTo>
                    <a:pt x="3761104" y="1272416"/>
                  </a:lnTo>
                  <a:lnTo>
                    <a:pt x="3728586" y="1301041"/>
                  </a:lnTo>
                  <a:lnTo>
                    <a:pt x="3692576" y="1325366"/>
                  </a:lnTo>
                  <a:lnTo>
                    <a:pt x="3653480" y="1344988"/>
                  </a:lnTo>
                  <a:lnTo>
                    <a:pt x="3611701" y="1359503"/>
                  </a:lnTo>
                  <a:lnTo>
                    <a:pt x="3567643" y="1368508"/>
                  </a:lnTo>
                  <a:lnTo>
                    <a:pt x="3521709" y="1371600"/>
                  </a:lnTo>
                  <a:lnTo>
                    <a:pt x="338581" y="1371600"/>
                  </a:lnTo>
                  <a:lnTo>
                    <a:pt x="292643" y="1368508"/>
                  </a:lnTo>
                  <a:lnTo>
                    <a:pt x="248581" y="1359503"/>
                  </a:lnTo>
                  <a:lnTo>
                    <a:pt x="206800" y="1344988"/>
                  </a:lnTo>
                  <a:lnTo>
                    <a:pt x="167703" y="1325366"/>
                  </a:lnTo>
                  <a:lnTo>
                    <a:pt x="131694" y="1301041"/>
                  </a:lnTo>
                  <a:lnTo>
                    <a:pt x="99177" y="1272416"/>
                  </a:lnTo>
                  <a:lnTo>
                    <a:pt x="70555" y="1239894"/>
                  </a:lnTo>
                  <a:lnTo>
                    <a:pt x="46231" y="1203880"/>
                  </a:lnTo>
                  <a:lnTo>
                    <a:pt x="26610" y="1164777"/>
                  </a:lnTo>
                  <a:lnTo>
                    <a:pt x="12096" y="1122988"/>
                  </a:lnTo>
                  <a:lnTo>
                    <a:pt x="3091" y="1078917"/>
                  </a:lnTo>
                  <a:lnTo>
                    <a:pt x="0" y="1032967"/>
                  </a:lnTo>
                  <a:lnTo>
                    <a:pt x="0" y="338581"/>
                  </a:lnTo>
                  <a:close/>
                </a:path>
              </a:pathLst>
            </a:custGeom>
            <a:ln w="12700">
              <a:solidFill>
                <a:srgbClr val="C48908"/>
              </a:solidFill>
            </a:ln>
          </p:spPr>
          <p:txBody>
            <a:bodyPr wrap="square" lIns="0" tIns="0" rIns="0" bIns="0" rtlCol="0"/>
            <a:lstStyle/>
            <a:p>
              <a:endParaRPr/>
            </a:p>
          </p:txBody>
        </p:sp>
        <p:sp>
          <p:nvSpPr>
            <p:cNvPr id="19" name="object 19"/>
            <p:cNvSpPr/>
            <p:nvPr/>
          </p:nvSpPr>
          <p:spPr>
            <a:xfrm>
              <a:off x="8432291" y="5181600"/>
              <a:ext cx="3354704" cy="1140460"/>
            </a:xfrm>
            <a:custGeom>
              <a:avLst/>
              <a:gdLst/>
              <a:ahLst/>
              <a:cxnLst/>
              <a:rect l="l" t="t" r="r" b="b"/>
              <a:pathLst>
                <a:path w="3354704" h="1140460">
                  <a:moveTo>
                    <a:pt x="3164331" y="0"/>
                  </a:moveTo>
                  <a:lnTo>
                    <a:pt x="189991" y="0"/>
                  </a:lnTo>
                  <a:lnTo>
                    <a:pt x="139494" y="6788"/>
                  </a:lnTo>
                  <a:lnTo>
                    <a:pt x="94111" y="25945"/>
                  </a:lnTo>
                  <a:lnTo>
                    <a:pt x="55657" y="55657"/>
                  </a:lnTo>
                  <a:lnTo>
                    <a:pt x="25945" y="94111"/>
                  </a:lnTo>
                  <a:lnTo>
                    <a:pt x="6788" y="139494"/>
                  </a:lnTo>
                  <a:lnTo>
                    <a:pt x="0" y="189991"/>
                  </a:lnTo>
                  <a:lnTo>
                    <a:pt x="0" y="949960"/>
                  </a:lnTo>
                  <a:lnTo>
                    <a:pt x="6788" y="1000466"/>
                  </a:lnTo>
                  <a:lnTo>
                    <a:pt x="25945" y="1045851"/>
                  </a:lnTo>
                  <a:lnTo>
                    <a:pt x="55657" y="1084303"/>
                  </a:lnTo>
                  <a:lnTo>
                    <a:pt x="94111" y="1114012"/>
                  </a:lnTo>
                  <a:lnTo>
                    <a:pt x="139494" y="1133165"/>
                  </a:lnTo>
                  <a:lnTo>
                    <a:pt x="189991" y="1139952"/>
                  </a:lnTo>
                  <a:lnTo>
                    <a:pt x="3164331" y="1139952"/>
                  </a:lnTo>
                  <a:lnTo>
                    <a:pt x="3214829" y="1133165"/>
                  </a:lnTo>
                  <a:lnTo>
                    <a:pt x="3260212" y="1114012"/>
                  </a:lnTo>
                  <a:lnTo>
                    <a:pt x="3298666" y="1084303"/>
                  </a:lnTo>
                  <a:lnTo>
                    <a:pt x="3328378" y="1045851"/>
                  </a:lnTo>
                  <a:lnTo>
                    <a:pt x="3347535" y="1000466"/>
                  </a:lnTo>
                  <a:lnTo>
                    <a:pt x="3354324" y="949960"/>
                  </a:lnTo>
                  <a:lnTo>
                    <a:pt x="3354324" y="189991"/>
                  </a:lnTo>
                  <a:lnTo>
                    <a:pt x="3347535" y="139494"/>
                  </a:lnTo>
                  <a:lnTo>
                    <a:pt x="3328378" y="94111"/>
                  </a:lnTo>
                  <a:lnTo>
                    <a:pt x="3298666" y="55657"/>
                  </a:lnTo>
                  <a:lnTo>
                    <a:pt x="3260212" y="25945"/>
                  </a:lnTo>
                  <a:lnTo>
                    <a:pt x="3214829" y="6788"/>
                  </a:lnTo>
                  <a:lnTo>
                    <a:pt x="3164331" y="0"/>
                  </a:lnTo>
                  <a:close/>
                </a:path>
              </a:pathLst>
            </a:custGeom>
            <a:solidFill>
              <a:srgbClr val="FCEDCA"/>
            </a:solidFill>
          </p:spPr>
          <p:txBody>
            <a:bodyPr wrap="square" lIns="0" tIns="0" rIns="0" bIns="0" rtlCol="0"/>
            <a:lstStyle/>
            <a:p>
              <a:endParaRPr/>
            </a:p>
          </p:txBody>
        </p:sp>
        <p:sp>
          <p:nvSpPr>
            <p:cNvPr id="20" name="object 20"/>
            <p:cNvSpPr/>
            <p:nvPr/>
          </p:nvSpPr>
          <p:spPr>
            <a:xfrm>
              <a:off x="8432291" y="5181600"/>
              <a:ext cx="3354704" cy="1140460"/>
            </a:xfrm>
            <a:custGeom>
              <a:avLst/>
              <a:gdLst/>
              <a:ahLst/>
              <a:cxnLst/>
              <a:rect l="l" t="t" r="r" b="b"/>
              <a:pathLst>
                <a:path w="3354704" h="1140460">
                  <a:moveTo>
                    <a:pt x="0" y="189991"/>
                  </a:moveTo>
                  <a:lnTo>
                    <a:pt x="6788" y="139494"/>
                  </a:lnTo>
                  <a:lnTo>
                    <a:pt x="25945" y="94111"/>
                  </a:lnTo>
                  <a:lnTo>
                    <a:pt x="55657" y="55657"/>
                  </a:lnTo>
                  <a:lnTo>
                    <a:pt x="94111" y="25945"/>
                  </a:lnTo>
                  <a:lnTo>
                    <a:pt x="139494" y="6788"/>
                  </a:lnTo>
                  <a:lnTo>
                    <a:pt x="189991" y="0"/>
                  </a:lnTo>
                  <a:lnTo>
                    <a:pt x="3164331" y="0"/>
                  </a:lnTo>
                  <a:lnTo>
                    <a:pt x="3214829" y="6788"/>
                  </a:lnTo>
                  <a:lnTo>
                    <a:pt x="3260212" y="25945"/>
                  </a:lnTo>
                  <a:lnTo>
                    <a:pt x="3298666" y="55657"/>
                  </a:lnTo>
                  <a:lnTo>
                    <a:pt x="3328378" y="94111"/>
                  </a:lnTo>
                  <a:lnTo>
                    <a:pt x="3347535" y="139494"/>
                  </a:lnTo>
                  <a:lnTo>
                    <a:pt x="3354324" y="189991"/>
                  </a:lnTo>
                  <a:lnTo>
                    <a:pt x="3354324" y="949960"/>
                  </a:lnTo>
                  <a:lnTo>
                    <a:pt x="3347535" y="1000466"/>
                  </a:lnTo>
                  <a:lnTo>
                    <a:pt x="3328378" y="1045851"/>
                  </a:lnTo>
                  <a:lnTo>
                    <a:pt x="3298666" y="1084303"/>
                  </a:lnTo>
                  <a:lnTo>
                    <a:pt x="3260212" y="1114012"/>
                  </a:lnTo>
                  <a:lnTo>
                    <a:pt x="3214829" y="1133165"/>
                  </a:lnTo>
                  <a:lnTo>
                    <a:pt x="3164331" y="1139952"/>
                  </a:lnTo>
                  <a:lnTo>
                    <a:pt x="189991" y="1139952"/>
                  </a:lnTo>
                  <a:lnTo>
                    <a:pt x="139494" y="1133165"/>
                  </a:lnTo>
                  <a:lnTo>
                    <a:pt x="94111" y="1114012"/>
                  </a:lnTo>
                  <a:lnTo>
                    <a:pt x="55657" y="1084303"/>
                  </a:lnTo>
                  <a:lnTo>
                    <a:pt x="25945" y="1045851"/>
                  </a:lnTo>
                  <a:lnTo>
                    <a:pt x="6788" y="1000466"/>
                  </a:lnTo>
                  <a:lnTo>
                    <a:pt x="0" y="949960"/>
                  </a:lnTo>
                  <a:lnTo>
                    <a:pt x="0" y="189991"/>
                  </a:lnTo>
                  <a:close/>
                </a:path>
              </a:pathLst>
            </a:custGeom>
            <a:ln w="12699">
              <a:solidFill>
                <a:srgbClr val="C48908"/>
              </a:solidFill>
            </a:ln>
          </p:spPr>
          <p:txBody>
            <a:bodyPr wrap="square" lIns="0" tIns="0" rIns="0" bIns="0" rtlCol="0"/>
            <a:lstStyle/>
            <a:p>
              <a:endParaRPr/>
            </a:p>
          </p:txBody>
        </p:sp>
      </p:grpSp>
      <p:sp>
        <p:nvSpPr>
          <p:cNvPr id="21" name="object 21"/>
          <p:cNvSpPr txBox="1"/>
          <p:nvPr/>
        </p:nvSpPr>
        <p:spPr>
          <a:xfrm>
            <a:off x="8568308" y="5336652"/>
            <a:ext cx="3218687" cy="913070"/>
          </a:xfrm>
          <a:prstGeom prst="rect">
            <a:avLst/>
          </a:prstGeom>
        </p:spPr>
        <p:txBody>
          <a:bodyPr vert="horz" wrap="square" lIns="0" tIns="12700" rIns="0" bIns="0" rtlCol="0">
            <a:spAutoFit/>
          </a:bodyPr>
          <a:lstStyle/>
          <a:p>
            <a:pPr marL="207645" indent="-195580">
              <a:lnSpc>
                <a:spcPct val="100000"/>
              </a:lnSpc>
              <a:spcBef>
                <a:spcPts val="100"/>
              </a:spcBef>
              <a:buFont typeface="Wingdings"/>
              <a:buChar char=""/>
              <a:tabLst>
                <a:tab pos="208279" algn="l"/>
              </a:tabLst>
            </a:pPr>
            <a:r>
              <a:rPr sz="1400" spc="105" dirty="0">
                <a:solidFill>
                  <a:srgbClr val="6E0909"/>
                </a:solidFill>
                <a:latin typeface="Cambria"/>
                <a:cs typeface="Cambria"/>
              </a:rPr>
              <a:t>Value</a:t>
            </a:r>
            <a:r>
              <a:rPr sz="1400" spc="75" dirty="0">
                <a:solidFill>
                  <a:srgbClr val="6E0909"/>
                </a:solidFill>
                <a:latin typeface="Cambria"/>
                <a:cs typeface="Cambria"/>
              </a:rPr>
              <a:t> </a:t>
            </a:r>
            <a:r>
              <a:rPr sz="1400" spc="80" dirty="0">
                <a:solidFill>
                  <a:srgbClr val="6E0909"/>
                </a:solidFill>
                <a:latin typeface="Cambria"/>
                <a:cs typeface="Cambria"/>
              </a:rPr>
              <a:t>Added</a:t>
            </a:r>
            <a:r>
              <a:rPr sz="1400" spc="60" dirty="0">
                <a:solidFill>
                  <a:srgbClr val="6E0909"/>
                </a:solidFill>
                <a:latin typeface="Cambria"/>
                <a:cs typeface="Cambria"/>
              </a:rPr>
              <a:t> </a:t>
            </a:r>
            <a:r>
              <a:rPr sz="1400" spc="114" dirty="0">
                <a:solidFill>
                  <a:srgbClr val="6E0909"/>
                </a:solidFill>
                <a:latin typeface="Cambria"/>
                <a:cs typeface="Cambria"/>
              </a:rPr>
              <a:t>Courses</a:t>
            </a:r>
            <a:endParaRPr lang="en-IN" sz="1400" spc="114" dirty="0">
              <a:solidFill>
                <a:srgbClr val="6E0909"/>
              </a:solidFill>
              <a:latin typeface="Cambria"/>
              <a:cs typeface="Cambria"/>
            </a:endParaRPr>
          </a:p>
          <a:p>
            <a:pPr marL="207645" indent="-195580">
              <a:lnSpc>
                <a:spcPct val="100000"/>
              </a:lnSpc>
              <a:spcBef>
                <a:spcPts val="100"/>
              </a:spcBef>
              <a:buFont typeface="Wingdings"/>
              <a:buChar char=""/>
              <a:tabLst>
                <a:tab pos="208279" algn="l"/>
              </a:tabLst>
            </a:pPr>
            <a:r>
              <a:rPr lang="en-IN" sz="1400" spc="114" dirty="0">
                <a:solidFill>
                  <a:srgbClr val="6E0909"/>
                </a:solidFill>
                <a:latin typeface="Cambria"/>
                <a:cs typeface="Cambria"/>
              </a:rPr>
              <a:t>Internships</a:t>
            </a:r>
          </a:p>
          <a:p>
            <a:pPr marL="207645" indent="-195580">
              <a:lnSpc>
                <a:spcPct val="100000"/>
              </a:lnSpc>
              <a:spcBef>
                <a:spcPts val="100"/>
              </a:spcBef>
              <a:buFont typeface="Wingdings"/>
              <a:buChar char=""/>
              <a:tabLst>
                <a:tab pos="208279" algn="l"/>
              </a:tabLst>
            </a:pPr>
            <a:r>
              <a:rPr lang="en-IN" sz="1400" spc="114" dirty="0">
                <a:solidFill>
                  <a:srgbClr val="6E0909"/>
                </a:solidFill>
                <a:latin typeface="Cambria"/>
                <a:cs typeface="Cambria"/>
              </a:rPr>
              <a:t>Industry institute interaction</a:t>
            </a:r>
          </a:p>
          <a:p>
            <a:pPr marL="207645" indent="-195580">
              <a:lnSpc>
                <a:spcPct val="100000"/>
              </a:lnSpc>
              <a:spcBef>
                <a:spcPts val="100"/>
              </a:spcBef>
              <a:buFont typeface="Wingdings"/>
              <a:buChar char=""/>
              <a:tabLst>
                <a:tab pos="208279" algn="l"/>
              </a:tabLst>
            </a:pPr>
            <a:r>
              <a:rPr lang="en-IN" sz="1400" spc="114" dirty="0">
                <a:solidFill>
                  <a:srgbClr val="6E0909"/>
                </a:solidFill>
                <a:latin typeface="Cambria"/>
                <a:cs typeface="Cambria"/>
              </a:rPr>
              <a:t>Model Development in the lab</a:t>
            </a:r>
            <a:endParaRPr sz="1400" dirty="0">
              <a:latin typeface="Cambria"/>
              <a:cs typeface="Cambria"/>
            </a:endParaRPr>
          </a:p>
        </p:txBody>
      </p:sp>
      <p:grpSp>
        <p:nvGrpSpPr>
          <p:cNvPr id="23" name="object 23"/>
          <p:cNvGrpSpPr/>
          <p:nvPr/>
        </p:nvGrpSpPr>
        <p:grpSpPr>
          <a:xfrm>
            <a:off x="8121142" y="1598422"/>
            <a:ext cx="3772535" cy="1227455"/>
            <a:chOff x="8121142" y="1598422"/>
            <a:chExt cx="3772535" cy="1227455"/>
          </a:xfrm>
        </p:grpSpPr>
        <p:sp>
          <p:nvSpPr>
            <p:cNvPr id="24" name="object 24"/>
            <p:cNvSpPr/>
            <p:nvPr/>
          </p:nvSpPr>
          <p:spPr>
            <a:xfrm>
              <a:off x="8127492" y="1604772"/>
              <a:ext cx="3759835" cy="1214755"/>
            </a:xfrm>
            <a:custGeom>
              <a:avLst/>
              <a:gdLst/>
              <a:ahLst/>
              <a:cxnLst/>
              <a:rect l="l" t="t" r="r" b="b"/>
              <a:pathLst>
                <a:path w="3759834" h="1214755">
                  <a:moveTo>
                    <a:pt x="3557269" y="0"/>
                  </a:moveTo>
                  <a:lnTo>
                    <a:pt x="202437" y="0"/>
                  </a:lnTo>
                  <a:lnTo>
                    <a:pt x="156034" y="5348"/>
                  </a:lnTo>
                  <a:lnTo>
                    <a:pt x="113429" y="20583"/>
                  </a:lnTo>
                  <a:lnTo>
                    <a:pt x="75841" y="44487"/>
                  </a:lnTo>
                  <a:lnTo>
                    <a:pt x="44487" y="75841"/>
                  </a:lnTo>
                  <a:lnTo>
                    <a:pt x="20583" y="113429"/>
                  </a:lnTo>
                  <a:lnTo>
                    <a:pt x="5348" y="156034"/>
                  </a:lnTo>
                  <a:lnTo>
                    <a:pt x="0" y="202437"/>
                  </a:lnTo>
                  <a:lnTo>
                    <a:pt x="0" y="1012189"/>
                  </a:lnTo>
                  <a:lnTo>
                    <a:pt x="5348" y="1058593"/>
                  </a:lnTo>
                  <a:lnTo>
                    <a:pt x="20583" y="1101198"/>
                  </a:lnTo>
                  <a:lnTo>
                    <a:pt x="44487" y="1138786"/>
                  </a:lnTo>
                  <a:lnTo>
                    <a:pt x="75841" y="1170140"/>
                  </a:lnTo>
                  <a:lnTo>
                    <a:pt x="113429" y="1194044"/>
                  </a:lnTo>
                  <a:lnTo>
                    <a:pt x="156034" y="1209279"/>
                  </a:lnTo>
                  <a:lnTo>
                    <a:pt x="202437" y="1214627"/>
                  </a:lnTo>
                  <a:lnTo>
                    <a:pt x="3557269" y="1214627"/>
                  </a:lnTo>
                  <a:lnTo>
                    <a:pt x="3603673" y="1209279"/>
                  </a:lnTo>
                  <a:lnTo>
                    <a:pt x="3646278" y="1194044"/>
                  </a:lnTo>
                  <a:lnTo>
                    <a:pt x="3683866" y="1170140"/>
                  </a:lnTo>
                  <a:lnTo>
                    <a:pt x="3715220" y="1138786"/>
                  </a:lnTo>
                  <a:lnTo>
                    <a:pt x="3739124" y="1101198"/>
                  </a:lnTo>
                  <a:lnTo>
                    <a:pt x="3754359" y="1058593"/>
                  </a:lnTo>
                  <a:lnTo>
                    <a:pt x="3759707" y="1012189"/>
                  </a:lnTo>
                  <a:lnTo>
                    <a:pt x="3759707" y="202437"/>
                  </a:lnTo>
                  <a:lnTo>
                    <a:pt x="3754359" y="156034"/>
                  </a:lnTo>
                  <a:lnTo>
                    <a:pt x="3739124" y="113429"/>
                  </a:lnTo>
                  <a:lnTo>
                    <a:pt x="3715220" y="75841"/>
                  </a:lnTo>
                  <a:lnTo>
                    <a:pt x="3683866" y="44487"/>
                  </a:lnTo>
                  <a:lnTo>
                    <a:pt x="3646278" y="20583"/>
                  </a:lnTo>
                  <a:lnTo>
                    <a:pt x="3603673" y="5348"/>
                  </a:lnTo>
                  <a:lnTo>
                    <a:pt x="3557269" y="0"/>
                  </a:lnTo>
                  <a:close/>
                </a:path>
              </a:pathLst>
            </a:custGeom>
            <a:solidFill>
              <a:srgbClr val="FCEDCA"/>
            </a:solidFill>
          </p:spPr>
          <p:txBody>
            <a:bodyPr wrap="square" lIns="0" tIns="0" rIns="0" bIns="0" rtlCol="0"/>
            <a:lstStyle/>
            <a:p>
              <a:endParaRPr dirty="0"/>
            </a:p>
          </p:txBody>
        </p:sp>
        <p:sp>
          <p:nvSpPr>
            <p:cNvPr id="25" name="object 25"/>
            <p:cNvSpPr/>
            <p:nvPr/>
          </p:nvSpPr>
          <p:spPr>
            <a:xfrm>
              <a:off x="8127492" y="1604772"/>
              <a:ext cx="3759835" cy="1214755"/>
            </a:xfrm>
            <a:custGeom>
              <a:avLst/>
              <a:gdLst/>
              <a:ahLst/>
              <a:cxnLst/>
              <a:rect l="l" t="t" r="r" b="b"/>
              <a:pathLst>
                <a:path w="3759834" h="1214755">
                  <a:moveTo>
                    <a:pt x="0" y="202437"/>
                  </a:moveTo>
                  <a:lnTo>
                    <a:pt x="5348" y="156034"/>
                  </a:lnTo>
                  <a:lnTo>
                    <a:pt x="20583" y="113429"/>
                  </a:lnTo>
                  <a:lnTo>
                    <a:pt x="44487" y="75841"/>
                  </a:lnTo>
                  <a:lnTo>
                    <a:pt x="75841" y="44487"/>
                  </a:lnTo>
                  <a:lnTo>
                    <a:pt x="113429" y="20583"/>
                  </a:lnTo>
                  <a:lnTo>
                    <a:pt x="156034" y="5348"/>
                  </a:lnTo>
                  <a:lnTo>
                    <a:pt x="202437" y="0"/>
                  </a:lnTo>
                  <a:lnTo>
                    <a:pt x="3557269" y="0"/>
                  </a:lnTo>
                  <a:lnTo>
                    <a:pt x="3603673" y="5348"/>
                  </a:lnTo>
                  <a:lnTo>
                    <a:pt x="3646278" y="20583"/>
                  </a:lnTo>
                  <a:lnTo>
                    <a:pt x="3683866" y="44487"/>
                  </a:lnTo>
                  <a:lnTo>
                    <a:pt x="3715220" y="75841"/>
                  </a:lnTo>
                  <a:lnTo>
                    <a:pt x="3739124" y="113429"/>
                  </a:lnTo>
                  <a:lnTo>
                    <a:pt x="3754359" y="156034"/>
                  </a:lnTo>
                  <a:lnTo>
                    <a:pt x="3759707" y="202437"/>
                  </a:lnTo>
                  <a:lnTo>
                    <a:pt x="3759707" y="1012189"/>
                  </a:lnTo>
                  <a:lnTo>
                    <a:pt x="3754359" y="1058593"/>
                  </a:lnTo>
                  <a:lnTo>
                    <a:pt x="3739124" y="1101198"/>
                  </a:lnTo>
                  <a:lnTo>
                    <a:pt x="3715220" y="1138786"/>
                  </a:lnTo>
                  <a:lnTo>
                    <a:pt x="3683866" y="1170140"/>
                  </a:lnTo>
                  <a:lnTo>
                    <a:pt x="3646278" y="1194044"/>
                  </a:lnTo>
                  <a:lnTo>
                    <a:pt x="3603673" y="1209279"/>
                  </a:lnTo>
                  <a:lnTo>
                    <a:pt x="3557269" y="1214627"/>
                  </a:lnTo>
                  <a:lnTo>
                    <a:pt x="202437" y="1214627"/>
                  </a:lnTo>
                  <a:lnTo>
                    <a:pt x="156034" y="1209279"/>
                  </a:lnTo>
                  <a:lnTo>
                    <a:pt x="113429" y="1194044"/>
                  </a:lnTo>
                  <a:lnTo>
                    <a:pt x="75841" y="1170140"/>
                  </a:lnTo>
                  <a:lnTo>
                    <a:pt x="44487" y="1138786"/>
                  </a:lnTo>
                  <a:lnTo>
                    <a:pt x="20583" y="1101198"/>
                  </a:lnTo>
                  <a:lnTo>
                    <a:pt x="5348" y="1058593"/>
                  </a:lnTo>
                  <a:lnTo>
                    <a:pt x="0" y="1012189"/>
                  </a:lnTo>
                  <a:lnTo>
                    <a:pt x="0" y="202437"/>
                  </a:lnTo>
                  <a:close/>
                </a:path>
              </a:pathLst>
            </a:custGeom>
            <a:ln w="12700">
              <a:solidFill>
                <a:srgbClr val="C48908"/>
              </a:solidFill>
            </a:ln>
          </p:spPr>
          <p:txBody>
            <a:bodyPr wrap="square" lIns="0" tIns="0" rIns="0" bIns="0" rtlCol="0"/>
            <a:lstStyle/>
            <a:p>
              <a:endParaRPr/>
            </a:p>
          </p:txBody>
        </p:sp>
      </p:grpSp>
      <p:sp>
        <p:nvSpPr>
          <p:cNvPr id="26" name="object 26"/>
          <p:cNvSpPr txBox="1"/>
          <p:nvPr/>
        </p:nvSpPr>
        <p:spPr>
          <a:xfrm>
            <a:off x="8190651" y="1912821"/>
            <a:ext cx="3620389" cy="444609"/>
          </a:xfrm>
          <a:prstGeom prst="rect">
            <a:avLst/>
          </a:prstGeom>
        </p:spPr>
        <p:txBody>
          <a:bodyPr vert="horz" wrap="square" lIns="0" tIns="11430" rIns="0" bIns="0" rtlCol="0">
            <a:spAutoFit/>
          </a:bodyPr>
          <a:lstStyle/>
          <a:p>
            <a:pPr marL="132715" marR="445134" indent="-120650">
              <a:lnSpc>
                <a:spcPct val="100699"/>
              </a:lnSpc>
              <a:spcBef>
                <a:spcPts val="90"/>
              </a:spcBef>
              <a:buFont typeface="Wingdings"/>
              <a:buChar char=""/>
              <a:tabLst>
                <a:tab pos="133350" algn="l"/>
              </a:tabLst>
            </a:pPr>
            <a:r>
              <a:rPr lang="en-US" sz="1400" spc="105" dirty="0">
                <a:solidFill>
                  <a:srgbClr val="6E0909"/>
                </a:solidFill>
                <a:latin typeface="Cambria"/>
                <a:cs typeface="Cambria"/>
              </a:rPr>
              <a:t>N</a:t>
            </a:r>
            <a:r>
              <a:rPr sz="1400" spc="105">
                <a:solidFill>
                  <a:srgbClr val="6E0909"/>
                </a:solidFill>
                <a:latin typeface="Cambria"/>
                <a:cs typeface="Cambria"/>
              </a:rPr>
              <a:t>umber</a:t>
            </a:r>
            <a:r>
              <a:rPr sz="1400" spc="100">
                <a:solidFill>
                  <a:srgbClr val="6E0909"/>
                </a:solidFill>
                <a:latin typeface="Cambria"/>
                <a:cs typeface="Cambria"/>
              </a:rPr>
              <a:t> </a:t>
            </a:r>
            <a:r>
              <a:rPr sz="1400" spc="30" dirty="0">
                <a:solidFill>
                  <a:srgbClr val="6E0909"/>
                </a:solidFill>
                <a:latin typeface="Cambria"/>
                <a:cs typeface="Cambria"/>
              </a:rPr>
              <a:t>of</a:t>
            </a:r>
            <a:r>
              <a:rPr sz="1400" spc="125" dirty="0">
                <a:solidFill>
                  <a:srgbClr val="6E0909"/>
                </a:solidFill>
                <a:latin typeface="Cambria"/>
                <a:cs typeface="Cambria"/>
              </a:rPr>
              <a:t> </a:t>
            </a:r>
            <a:r>
              <a:rPr sz="1400" spc="100" dirty="0">
                <a:solidFill>
                  <a:srgbClr val="6E0909"/>
                </a:solidFill>
                <a:latin typeface="Cambria"/>
                <a:cs typeface="Cambria"/>
              </a:rPr>
              <a:t>labs</a:t>
            </a:r>
            <a:r>
              <a:rPr sz="1400" spc="120" dirty="0">
                <a:solidFill>
                  <a:srgbClr val="6E0909"/>
                </a:solidFill>
                <a:latin typeface="Cambria"/>
                <a:cs typeface="Cambria"/>
              </a:rPr>
              <a:t> </a:t>
            </a:r>
            <a:r>
              <a:rPr sz="1400" spc="60" dirty="0">
                <a:solidFill>
                  <a:srgbClr val="6E0909"/>
                </a:solidFill>
                <a:latin typeface="Cambria"/>
                <a:cs typeface="Cambria"/>
              </a:rPr>
              <a:t>per </a:t>
            </a:r>
            <a:r>
              <a:rPr sz="1400" spc="-295" dirty="0">
                <a:solidFill>
                  <a:srgbClr val="6E0909"/>
                </a:solidFill>
                <a:latin typeface="Cambria"/>
                <a:cs typeface="Cambria"/>
              </a:rPr>
              <a:t> </a:t>
            </a:r>
            <a:r>
              <a:rPr sz="1400" spc="80" dirty="0">
                <a:solidFill>
                  <a:srgbClr val="6E0909"/>
                </a:solidFill>
                <a:latin typeface="Cambria"/>
                <a:cs typeface="Cambria"/>
              </a:rPr>
              <a:t>department:</a:t>
            </a:r>
            <a:r>
              <a:rPr sz="1400" spc="114" dirty="0">
                <a:solidFill>
                  <a:srgbClr val="6E0909"/>
                </a:solidFill>
                <a:latin typeface="Cambria"/>
                <a:cs typeface="Cambria"/>
              </a:rPr>
              <a:t> </a:t>
            </a:r>
            <a:r>
              <a:rPr lang="en-IN" sz="1400" b="1" spc="90" dirty="0">
                <a:solidFill>
                  <a:srgbClr val="6E0909"/>
                </a:solidFill>
                <a:latin typeface="Cambria"/>
                <a:cs typeface="Cambria"/>
              </a:rPr>
              <a:t>1</a:t>
            </a:r>
            <a:endParaRPr sz="1400" dirty="0">
              <a:latin typeface="Cambria"/>
              <a:cs typeface="Cambria"/>
            </a:endParaRPr>
          </a:p>
          <a:p>
            <a:pPr marL="132715" indent="-120650">
              <a:lnSpc>
                <a:spcPct val="100000"/>
              </a:lnSpc>
              <a:buFont typeface="Wingdings"/>
              <a:buChar char=""/>
              <a:tabLst>
                <a:tab pos="133350" algn="l"/>
              </a:tabLst>
            </a:pPr>
            <a:r>
              <a:rPr sz="1400" spc="60" dirty="0">
                <a:solidFill>
                  <a:srgbClr val="6E0909"/>
                </a:solidFill>
                <a:latin typeface="Cambria"/>
                <a:cs typeface="Cambria"/>
              </a:rPr>
              <a:t>Total</a:t>
            </a:r>
            <a:r>
              <a:rPr sz="1400" spc="125" dirty="0">
                <a:solidFill>
                  <a:srgbClr val="6E0909"/>
                </a:solidFill>
                <a:latin typeface="Cambria"/>
                <a:cs typeface="Cambria"/>
              </a:rPr>
              <a:t> </a:t>
            </a:r>
            <a:r>
              <a:rPr sz="1400" spc="85" dirty="0">
                <a:solidFill>
                  <a:srgbClr val="6E0909"/>
                </a:solidFill>
                <a:latin typeface="Cambria"/>
                <a:cs typeface="Cambria"/>
              </a:rPr>
              <a:t>cost</a:t>
            </a:r>
            <a:r>
              <a:rPr sz="1400" spc="125" dirty="0">
                <a:solidFill>
                  <a:srgbClr val="6E0909"/>
                </a:solidFill>
                <a:latin typeface="Cambria"/>
                <a:cs typeface="Cambria"/>
              </a:rPr>
              <a:t> </a:t>
            </a:r>
            <a:r>
              <a:rPr sz="1400" spc="30" dirty="0">
                <a:solidFill>
                  <a:srgbClr val="6E0909"/>
                </a:solidFill>
                <a:latin typeface="Cambria"/>
                <a:cs typeface="Cambria"/>
              </a:rPr>
              <a:t>of</a:t>
            </a:r>
            <a:r>
              <a:rPr sz="1400" spc="120" dirty="0">
                <a:solidFill>
                  <a:srgbClr val="6E0909"/>
                </a:solidFill>
                <a:latin typeface="Cambria"/>
                <a:cs typeface="Cambria"/>
              </a:rPr>
              <a:t> </a:t>
            </a:r>
            <a:r>
              <a:rPr sz="1400" spc="100" dirty="0">
                <a:solidFill>
                  <a:srgbClr val="6E0909"/>
                </a:solidFill>
                <a:latin typeface="Cambria"/>
                <a:cs typeface="Cambria"/>
              </a:rPr>
              <a:t>Equipment: </a:t>
            </a:r>
            <a:r>
              <a:rPr sz="1400" spc="140" dirty="0">
                <a:solidFill>
                  <a:srgbClr val="6E0909"/>
                </a:solidFill>
                <a:latin typeface="Cambria"/>
                <a:cs typeface="Cambria"/>
              </a:rPr>
              <a:t> Rs</a:t>
            </a:r>
            <a:r>
              <a:rPr sz="1400" b="1" spc="140" dirty="0">
                <a:solidFill>
                  <a:srgbClr val="6E0909"/>
                </a:solidFill>
                <a:latin typeface="Cambria"/>
                <a:cs typeface="Cambria"/>
              </a:rPr>
              <a:t>.</a:t>
            </a:r>
            <a:r>
              <a:rPr sz="1400" b="1" spc="150" dirty="0">
                <a:solidFill>
                  <a:srgbClr val="6E0909"/>
                </a:solidFill>
                <a:latin typeface="Cambria"/>
                <a:cs typeface="Cambria"/>
              </a:rPr>
              <a:t> </a:t>
            </a:r>
            <a:r>
              <a:rPr lang="en-IN" sz="1400" b="1" spc="90" dirty="0">
                <a:solidFill>
                  <a:srgbClr val="6E0909"/>
                </a:solidFill>
                <a:latin typeface="Cambria"/>
                <a:cs typeface="Cambria"/>
              </a:rPr>
              <a:t>55 Lakhs</a:t>
            </a:r>
            <a:endParaRPr sz="1400" dirty="0">
              <a:latin typeface="Cambria"/>
              <a:cs typeface="Cambria"/>
            </a:endParaRPr>
          </a:p>
        </p:txBody>
      </p:sp>
      <p:sp>
        <p:nvSpPr>
          <p:cNvPr id="28" name="object 28"/>
          <p:cNvSpPr txBox="1"/>
          <p:nvPr/>
        </p:nvSpPr>
        <p:spPr>
          <a:xfrm>
            <a:off x="1095340" y="5357826"/>
            <a:ext cx="3437890" cy="228268"/>
          </a:xfrm>
          <a:prstGeom prst="rect">
            <a:avLst/>
          </a:prstGeom>
        </p:spPr>
        <p:txBody>
          <a:bodyPr vert="horz" wrap="square" lIns="0" tIns="12700" rIns="0" bIns="0" rtlCol="0">
            <a:spAutoFit/>
          </a:bodyPr>
          <a:lstStyle/>
          <a:p>
            <a:pPr marL="132715" indent="-120650">
              <a:lnSpc>
                <a:spcPct val="100000"/>
              </a:lnSpc>
              <a:spcBef>
                <a:spcPts val="100"/>
              </a:spcBef>
              <a:buFont typeface="Wingdings"/>
              <a:buChar char=""/>
              <a:tabLst>
                <a:tab pos="133350" algn="l"/>
              </a:tabLst>
            </a:pPr>
            <a:r>
              <a:rPr sz="1400" spc="100" dirty="0">
                <a:solidFill>
                  <a:srgbClr val="6E0909"/>
                </a:solidFill>
                <a:latin typeface="Cambria"/>
                <a:cs typeface="Cambria"/>
              </a:rPr>
              <a:t>Consistent</a:t>
            </a:r>
            <a:r>
              <a:rPr sz="1400" spc="110" dirty="0">
                <a:solidFill>
                  <a:srgbClr val="6E0909"/>
                </a:solidFill>
                <a:latin typeface="Cambria"/>
                <a:cs typeface="Cambria"/>
              </a:rPr>
              <a:t> </a:t>
            </a:r>
            <a:r>
              <a:rPr sz="1400" spc="85" dirty="0">
                <a:solidFill>
                  <a:srgbClr val="6E0909"/>
                </a:solidFill>
                <a:latin typeface="Cambria"/>
                <a:cs typeface="Cambria"/>
              </a:rPr>
              <a:t>results</a:t>
            </a:r>
            <a:r>
              <a:rPr sz="1400" spc="105" dirty="0">
                <a:solidFill>
                  <a:srgbClr val="6E0909"/>
                </a:solidFill>
                <a:latin typeface="Cambria"/>
                <a:cs typeface="Cambria"/>
              </a:rPr>
              <a:t> </a:t>
            </a:r>
            <a:r>
              <a:rPr sz="1400" spc="65" dirty="0">
                <a:solidFill>
                  <a:srgbClr val="6E0909"/>
                </a:solidFill>
                <a:latin typeface="Cambria"/>
                <a:cs typeface="Cambria"/>
              </a:rPr>
              <a:t>:</a:t>
            </a:r>
            <a:r>
              <a:rPr lang="en-US" sz="1400" spc="65" dirty="0">
                <a:solidFill>
                  <a:srgbClr val="6E0909"/>
                </a:solidFill>
                <a:latin typeface="Cambria"/>
                <a:cs typeface="Cambria"/>
              </a:rPr>
              <a:t> 75%</a:t>
            </a:r>
            <a:endParaRPr sz="1400" dirty="0">
              <a:latin typeface="Cambria"/>
              <a:cs typeface="Cambria"/>
            </a:endParaRPr>
          </a:p>
        </p:txBody>
      </p:sp>
      <p:sp>
        <p:nvSpPr>
          <p:cNvPr id="31" name="object 31"/>
          <p:cNvSpPr txBox="1"/>
          <p:nvPr/>
        </p:nvSpPr>
        <p:spPr>
          <a:xfrm>
            <a:off x="4711699" y="6566023"/>
            <a:ext cx="4528566"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pic>
        <p:nvPicPr>
          <p:cNvPr id="32" name="object 32"/>
          <p:cNvPicPr/>
          <p:nvPr/>
        </p:nvPicPr>
        <p:blipFill>
          <a:blip r:embed="rId4" cstate="print"/>
          <a:stretch>
            <a:fillRect/>
          </a:stretch>
        </p:blipFill>
        <p:spPr>
          <a:xfrm>
            <a:off x="304800" y="228600"/>
            <a:ext cx="687324" cy="7117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342" y="174751"/>
            <a:ext cx="5153457" cy="936154"/>
          </a:xfrm>
          <a:prstGeom prst="rect">
            <a:avLst/>
          </a:prstGeom>
        </p:spPr>
        <p:txBody>
          <a:bodyPr vert="horz" wrap="square" lIns="0" tIns="12700" rIns="0" bIns="0" rtlCol="0">
            <a:spAutoFit/>
          </a:bodyPr>
          <a:lstStyle/>
          <a:p>
            <a:pPr marL="12700">
              <a:lnSpc>
                <a:spcPct val="100000"/>
              </a:lnSpc>
              <a:spcBef>
                <a:spcPts val="100"/>
              </a:spcBef>
            </a:pPr>
            <a:r>
              <a:rPr sz="3200" i="1" spc="45" dirty="0">
                <a:solidFill>
                  <a:srgbClr val="6E0707"/>
                </a:solidFill>
                <a:latin typeface="Georgia"/>
                <a:cs typeface="Georgia"/>
              </a:rPr>
              <a:t>Initiatives</a:t>
            </a:r>
            <a:r>
              <a:rPr sz="3200" i="1" spc="175" dirty="0">
                <a:solidFill>
                  <a:srgbClr val="6E0707"/>
                </a:solidFill>
                <a:latin typeface="Georgia"/>
                <a:cs typeface="Georgia"/>
              </a:rPr>
              <a:t> </a:t>
            </a:r>
            <a:r>
              <a:rPr sz="3200" i="1" spc="-35" dirty="0">
                <a:solidFill>
                  <a:srgbClr val="6E0707"/>
                </a:solidFill>
                <a:latin typeface="Georgia"/>
                <a:cs typeface="Georgia"/>
              </a:rPr>
              <a:t>of</a:t>
            </a:r>
            <a:r>
              <a:rPr sz="3200" i="1" spc="195" dirty="0">
                <a:solidFill>
                  <a:srgbClr val="6E0707"/>
                </a:solidFill>
                <a:latin typeface="Georgia"/>
                <a:cs typeface="Georgia"/>
              </a:rPr>
              <a:t> </a:t>
            </a:r>
            <a:r>
              <a:rPr sz="3200" i="1" spc="155" dirty="0">
                <a:solidFill>
                  <a:srgbClr val="6E0707"/>
                </a:solidFill>
                <a:latin typeface="Georgia"/>
                <a:cs typeface="Georgia"/>
              </a:rPr>
              <a:t>D</a:t>
            </a:r>
            <a:r>
              <a:rPr lang="en-IN" sz="3200" i="1" spc="155" dirty="0">
                <a:solidFill>
                  <a:srgbClr val="6E0707"/>
                </a:solidFill>
                <a:latin typeface="Georgia"/>
                <a:cs typeface="Georgia"/>
              </a:rPr>
              <a:t>ESEM</a:t>
            </a:r>
            <a:r>
              <a:rPr sz="3200" i="1" spc="155" dirty="0">
                <a:solidFill>
                  <a:srgbClr val="6E0707"/>
                </a:solidFill>
                <a:latin typeface="Georgia"/>
                <a:cs typeface="Georgia"/>
              </a:rPr>
              <a:t>:</a:t>
            </a:r>
            <a:endParaRPr sz="3200" dirty="0">
              <a:latin typeface="Georgia"/>
              <a:cs typeface="Georgia"/>
            </a:endParaRPr>
          </a:p>
          <a:p>
            <a:pPr marL="12700">
              <a:lnSpc>
                <a:spcPct val="100000"/>
              </a:lnSpc>
              <a:spcBef>
                <a:spcPts val="45"/>
              </a:spcBef>
            </a:pPr>
            <a:r>
              <a:rPr i="1" spc="165" dirty="0">
                <a:solidFill>
                  <a:srgbClr val="6E0707"/>
                </a:solidFill>
                <a:latin typeface="Georgia"/>
                <a:cs typeface="Georgia"/>
              </a:rPr>
              <a:t>P</a:t>
            </a:r>
            <a:r>
              <a:rPr i="1" spc="30" dirty="0">
                <a:solidFill>
                  <a:srgbClr val="6E0707"/>
                </a:solidFill>
                <a:latin typeface="Georgia"/>
                <a:cs typeface="Georgia"/>
              </a:rPr>
              <a:t>a</a:t>
            </a:r>
            <a:r>
              <a:rPr i="1" spc="80" dirty="0">
                <a:solidFill>
                  <a:srgbClr val="6E0707"/>
                </a:solidFill>
                <a:latin typeface="Georgia"/>
                <a:cs typeface="Georgia"/>
              </a:rPr>
              <a:t>r</a:t>
            </a:r>
            <a:r>
              <a:rPr i="1" spc="110" dirty="0">
                <a:solidFill>
                  <a:srgbClr val="6E0707"/>
                </a:solidFill>
                <a:latin typeface="Georgia"/>
                <a:cs typeface="Georgia"/>
              </a:rPr>
              <a:t>t</a:t>
            </a:r>
            <a:r>
              <a:rPr i="1" spc="65" dirty="0">
                <a:solidFill>
                  <a:srgbClr val="6E0707"/>
                </a:solidFill>
                <a:latin typeface="Georgia"/>
                <a:cs typeface="Georgia"/>
              </a:rPr>
              <a:t>n</a:t>
            </a:r>
            <a:r>
              <a:rPr i="1" spc="-50" dirty="0">
                <a:solidFill>
                  <a:srgbClr val="6E0707"/>
                </a:solidFill>
                <a:latin typeface="Georgia"/>
                <a:cs typeface="Georgia"/>
              </a:rPr>
              <a:t>erships</a:t>
            </a:r>
            <a:r>
              <a:rPr i="1" spc="175" dirty="0">
                <a:solidFill>
                  <a:srgbClr val="6E0707"/>
                </a:solidFill>
                <a:latin typeface="Georgia"/>
                <a:cs typeface="Georgia"/>
              </a:rPr>
              <a:t> </a:t>
            </a:r>
            <a:r>
              <a:rPr i="1" spc="-595" dirty="0">
                <a:solidFill>
                  <a:srgbClr val="6E0707"/>
                </a:solidFill>
                <a:latin typeface="Verdana"/>
                <a:cs typeface="Verdana"/>
              </a:rPr>
              <a:t>–</a:t>
            </a:r>
            <a:r>
              <a:rPr i="1" spc="-30" dirty="0">
                <a:solidFill>
                  <a:srgbClr val="6E0707"/>
                </a:solidFill>
                <a:latin typeface="Verdana"/>
                <a:cs typeface="Verdana"/>
              </a:rPr>
              <a:t> </a:t>
            </a:r>
            <a:r>
              <a:rPr i="1" spc="5" dirty="0">
                <a:solidFill>
                  <a:srgbClr val="6E0707"/>
                </a:solidFill>
                <a:latin typeface="Georgia"/>
                <a:cs typeface="Georgia"/>
              </a:rPr>
              <a:t>I</a:t>
            </a:r>
            <a:r>
              <a:rPr i="1" spc="-175" dirty="0">
                <a:solidFill>
                  <a:srgbClr val="6E0707"/>
                </a:solidFill>
                <a:latin typeface="Georgia"/>
                <a:cs typeface="Georgia"/>
              </a:rPr>
              <a:t>-</a:t>
            </a:r>
            <a:r>
              <a:rPr i="1" spc="5" dirty="0">
                <a:solidFill>
                  <a:srgbClr val="6E0707"/>
                </a:solidFill>
                <a:latin typeface="Georgia"/>
                <a:cs typeface="Georgia"/>
              </a:rPr>
              <a:t>I</a:t>
            </a:r>
            <a:r>
              <a:rPr i="1" spc="-190" dirty="0">
                <a:solidFill>
                  <a:srgbClr val="6E0707"/>
                </a:solidFill>
                <a:latin typeface="Georgia"/>
                <a:cs typeface="Georgia"/>
              </a:rPr>
              <a:t>-</a:t>
            </a:r>
            <a:r>
              <a:rPr i="1" dirty="0">
                <a:solidFill>
                  <a:srgbClr val="6E0707"/>
                </a:solidFill>
                <a:latin typeface="Georgia"/>
                <a:cs typeface="Georgia"/>
              </a:rPr>
              <a:t>I</a:t>
            </a:r>
          </a:p>
        </p:txBody>
      </p:sp>
      <p:grpSp>
        <p:nvGrpSpPr>
          <p:cNvPr id="3" name="object 3"/>
          <p:cNvGrpSpPr/>
          <p:nvPr/>
        </p:nvGrpSpPr>
        <p:grpSpPr>
          <a:xfrm>
            <a:off x="256031" y="1392936"/>
            <a:ext cx="5568315" cy="4704080"/>
            <a:chOff x="256031" y="1392936"/>
            <a:chExt cx="5568315" cy="4704080"/>
          </a:xfrm>
        </p:grpSpPr>
        <p:pic>
          <p:nvPicPr>
            <p:cNvPr id="4" name="object 4"/>
            <p:cNvPicPr/>
            <p:nvPr/>
          </p:nvPicPr>
          <p:blipFill>
            <a:blip r:embed="rId3" cstate="print"/>
            <a:stretch>
              <a:fillRect/>
            </a:stretch>
          </p:blipFill>
          <p:spPr>
            <a:xfrm>
              <a:off x="256031" y="1392936"/>
              <a:ext cx="5567934" cy="4703826"/>
            </a:xfrm>
            <a:prstGeom prst="rect">
              <a:avLst/>
            </a:prstGeom>
          </p:spPr>
        </p:pic>
        <p:pic>
          <p:nvPicPr>
            <p:cNvPr id="5" name="object 5"/>
            <p:cNvPicPr/>
            <p:nvPr/>
          </p:nvPicPr>
          <p:blipFill>
            <a:blip r:embed="rId4" cstate="print"/>
            <a:stretch>
              <a:fillRect/>
            </a:stretch>
          </p:blipFill>
          <p:spPr>
            <a:xfrm>
              <a:off x="1101851" y="2052827"/>
              <a:ext cx="1837182" cy="1410462"/>
            </a:xfrm>
            <a:prstGeom prst="rect">
              <a:avLst/>
            </a:prstGeom>
          </p:spPr>
        </p:pic>
      </p:grpSp>
      <p:sp>
        <p:nvSpPr>
          <p:cNvPr id="6" name="object 6"/>
          <p:cNvSpPr txBox="1"/>
          <p:nvPr/>
        </p:nvSpPr>
        <p:spPr>
          <a:xfrm>
            <a:off x="1329055" y="2390648"/>
            <a:ext cx="1384935" cy="698500"/>
          </a:xfrm>
          <a:prstGeom prst="rect">
            <a:avLst/>
          </a:prstGeom>
        </p:spPr>
        <p:txBody>
          <a:bodyPr vert="horz" wrap="square" lIns="0" tIns="43180" rIns="0" bIns="0" rtlCol="0">
            <a:spAutoFit/>
          </a:bodyPr>
          <a:lstStyle/>
          <a:p>
            <a:pPr marL="12700" marR="5080" indent="635" algn="ctr">
              <a:lnSpc>
                <a:spcPts val="1689"/>
              </a:lnSpc>
              <a:spcBef>
                <a:spcPts val="340"/>
              </a:spcBef>
            </a:pPr>
            <a:r>
              <a:rPr sz="1600" b="1" spc="175" dirty="0">
                <a:solidFill>
                  <a:srgbClr val="6E0909"/>
                </a:solidFill>
                <a:latin typeface="Cambria"/>
                <a:cs typeface="Cambria"/>
              </a:rPr>
              <a:t>Joint </a:t>
            </a:r>
            <a:r>
              <a:rPr sz="1600" b="1" spc="180" dirty="0">
                <a:solidFill>
                  <a:srgbClr val="6E0909"/>
                </a:solidFill>
                <a:latin typeface="Cambria"/>
                <a:cs typeface="Cambria"/>
              </a:rPr>
              <a:t> </a:t>
            </a:r>
            <a:r>
              <a:rPr sz="1600" b="1" spc="110" dirty="0">
                <a:solidFill>
                  <a:srgbClr val="6E0909"/>
                </a:solidFill>
                <a:latin typeface="Cambria"/>
                <a:cs typeface="Cambria"/>
              </a:rPr>
              <a:t>c</a:t>
            </a:r>
            <a:r>
              <a:rPr sz="1600" b="1" spc="125" dirty="0">
                <a:solidFill>
                  <a:srgbClr val="6E0909"/>
                </a:solidFill>
                <a:latin typeface="Cambria"/>
                <a:cs typeface="Cambria"/>
              </a:rPr>
              <a:t>o</a:t>
            </a:r>
            <a:r>
              <a:rPr sz="1600" b="1" spc="45" dirty="0">
                <a:solidFill>
                  <a:srgbClr val="6E0909"/>
                </a:solidFill>
                <a:latin typeface="Cambria"/>
                <a:cs typeface="Cambria"/>
              </a:rPr>
              <a:t>l</a:t>
            </a:r>
            <a:r>
              <a:rPr sz="1600" b="1" spc="40" dirty="0">
                <a:solidFill>
                  <a:srgbClr val="6E0909"/>
                </a:solidFill>
                <a:latin typeface="Cambria"/>
                <a:cs typeface="Cambria"/>
              </a:rPr>
              <a:t>l</a:t>
            </a:r>
            <a:r>
              <a:rPr sz="1600" b="1" spc="45" dirty="0">
                <a:solidFill>
                  <a:srgbClr val="6E0909"/>
                </a:solidFill>
                <a:latin typeface="Cambria"/>
                <a:cs typeface="Cambria"/>
              </a:rPr>
              <a:t>abo</a:t>
            </a:r>
            <a:r>
              <a:rPr sz="1600" b="1" spc="75" dirty="0">
                <a:solidFill>
                  <a:srgbClr val="6E0909"/>
                </a:solidFill>
                <a:latin typeface="Cambria"/>
                <a:cs typeface="Cambria"/>
              </a:rPr>
              <a:t>ra</a:t>
            </a:r>
            <a:r>
              <a:rPr sz="1600" b="1" spc="45" dirty="0">
                <a:solidFill>
                  <a:srgbClr val="6E0909"/>
                </a:solidFill>
                <a:latin typeface="Cambria"/>
                <a:cs typeface="Cambria"/>
              </a:rPr>
              <a:t>t</a:t>
            </a:r>
            <a:r>
              <a:rPr sz="1600" b="1" spc="65" dirty="0">
                <a:solidFill>
                  <a:srgbClr val="6E0909"/>
                </a:solidFill>
                <a:latin typeface="Cambria"/>
                <a:cs typeface="Cambria"/>
              </a:rPr>
              <a:t>ive  </a:t>
            </a:r>
            <a:r>
              <a:rPr sz="1600" b="1" spc="80" dirty="0">
                <a:solidFill>
                  <a:srgbClr val="6E0909"/>
                </a:solidFill>
                <a:latin typeface="Cambria"/>
                <a:cs typeface="Cambria"/>
              </a:rPr>
              <a:t>projects</a:t>
            </a:r>
            <a:r>
              <a:rPr sz="1600" b="1" spc="170" dirty="0">
                <a:solidFill>
                  <a:srgbClr val="6E0909"/>
                </a:solidFill>
                <a:latin typeface="Cambria"/>
                <a:cs typeface="Cambria"/>
              </a:rPr>
              <a:t> </a:t>
            </a:r>
            <a:r>
              <a:rPr sz="1600" b="1" spc="-20" dirty="0">
                <a:solidFill>
                  <a:srgbClr val="6E0909"/>
                </a:solidFill>
                <a:latin typeface="Cambria"/>
                <a:cs typeface="Cambria"/>
              </a:rPr>
              <a:t>(05)</a:t>
            </a:r>
            <a:endParaRPr sz="1600">
              <a:latin typeface="Cambria"/>
              <a:cs typeface="Cambria"/>
            </a:endParaRPr>
          </a:p>
        </p:txBody>
      </p:sp>
      <p:pic>
        <p:nvPicPr>
          <p:cNvPr id="7" name="object 7"/>
          <p:cNvPicPr/>
          <p:nvPr/>
        </p:nvPicPr>
        <p:blipFill>
          <a:blip r:embed="rId5" cstate="print"/>
          <a:stretch>
            <a:fillRect/>
          </a:stretch>
        </p:blipFill>
        <p:spPr>
          <a:xfrm>
            <a:off x="3075432" y="2052827"/>
            <a:ext cx="1837182" cy="1410462"/>
          </a:xfrm>
          <a:prstGeom prst="rect">
            <a:avLst/>
          </a:prstGeom>
        </p:spPr>
      </p:pic>
      <p:sp>
        <p:nvSpPr>
          <p:cNvPr id="8" name="object 8"/>
          <p:cNvSpPr txBox="1"/>
          <p:nvPr/>
        </p:nvSpPr>
        <p:spPr>
          <a:xfrm>
            <a:off x="3379089" y="2497962"/>
            <a:ext cx="1234440" cy="483870"/>
          </a:xfrm>
          <a:prstGeom prst="rect">
            <a:avLst/>
          </a:prstGeom>
        </p:spPr>
        <p:txBody>
          <a:bodyPr vert="horz" wrap="square" lIns="0" tIns="43180" rIns="0" bIns="0" rtlCol="0">
            <a:spAutoFit/>
          </a:bodyPr>
          <a:lstStyle/>
          <a:p>
            <a:pPr marL="349250" marR="5080" indent="-337185">
              <a:lnSpc>
                <a:spcPts val="1689"/>
              </a:lnSpc>
              <a:spcBef>
                <a:spcPts val="340"/>
              </a:spcBef>
            </a:pPr>
            <a:r>
              <a:rPr sz="1600" b="1" spc="70" dirty="0">
                <a:solidFill>
                  <a:srgbClr val="6E0909"/>
                </a:solidFill>
                <a:latin typeface="Cambria"/>
                <a:cs typeface="Cambria"/>
              </a:rPr>
              <a:t>I</a:t>
            </a:r>
            <a:r>
              <a:rPr sz="1600" b="1" spc="114" dirty="0">
                <a:solidFill>
                  <a:srgbClr val="6E0909"/>
                </a:solidFill>
                <a:latin typeface="Cambria"/>
                <a:cs typeface="Cambria"/>
              </a:rPr>
              <a:t>n</a:t>
            </a:r>
            <a:r>
              <a:rPr sz="1600" b="1" spc="70" dirty="0">
                <a:solidFill>
                  <a:srgbClr val="6E0909"/>
                </a:solidFill>
                <a:latin typeface="Cambria"/>
                <a:cs typeface="Cambria"/>
              </a:rPr>
              <a:t>te</a:t>
            </a:r>
            <a:r>
              <a:rPr sz="1600" b="1" spc="65" dirty="0">
                <a:solidFill>
                  <a:srgbClr val="6E0909"/>
                </a:solidFill>
                <a:latin typeface="Cambria"/>
                <a:cs typeface="Cambria"/>
              </a:rPr>
              <a:t>r</a:t>
            </a:r>
            <a:r>
              <a:rPr sz="1600" b="1" spc="105" dirty="0">
                <a:solidFill>
                  <a:srgbClr val="6E0909"/>
                </a:solidFill>
                <a:latin typeface="Cambria"/>
                <a:cs typeface="Cambria"/>
              </a:rPr>
              <a:t>n</a:t>
            </a:r>
            <a:r>
              <a:rPr sz="1600" b="1" spc="95" dirty="0">
                <a:solidFill>
                  <a:srgbClr val="6E0909"/>
                </a:solidFill>
                <a:latin typeface="Cambria"/>
                <a:cs typeface="Cambria"/>
              </a:rPr>
              <a:t>s</a:t>
            </a:r>
            <a:r>
              <a:rPr sz="1600" b="1" spc="114" dirty="0">
                <a:solidFill>
                  <a:srgbClr val="6E0909"/>
                </a:solidFill>
                <a:latin typeface="Cambria"/>
                <a:cs typeface="Cambria"/>
              </a:rPr>
              <a:t>h</a:t>
            </a:r>
            <a:r>
              <a:rPr sz="1600" b="1" spc="60" dirty="0">
                <a:solidFill>
                  <a:srgbClr val="6E0909"/>
                </a:solidFill>
                <a:latin typeface="Cambria"/>
                <a:cs typeface="Cambria"/>
              </a:rPr>
              <a:t>ips  </a:t>
            </a:r>
            <a:r>
              <a:rPr sz="1600" b="1" dirty="0">
                <a:solidFill>
                  <a:srgbClr val="6E0909"/>
                </a:solidFill>
                <a:latin typeface="Cambria"/>
                <a:cs typeface="Cambria"/>
              </a:rPr>
              <a:t>(2</a:t>
            </a:r>
            <a:r>
              <a:rPr lang="en-IN" sz="1600" b="1" dirty="0">
                <a:solidFill>
                  <a:srgbClr val="6E0909"/>
                </a:solidFill>
                <a:latin typeface="Cambria"/>
                <a:cs typeface="Cambria"/>
              </a:rPr>
              <a:t>0</a:t>
            </a:r>
            <a:r>
              <a:rPr sz="1600" b="1" dirty="0">
                <a:solidFill>
                  <a:srgbClr val="6E0909"/>
                </a:solidFill>
                <a:latin typeface="Cambria"/>
                <a:cs typeface="Cambria"/>
              </a:rPr>
              <a:t>)</a:t>
            </a:r>
            <a:endParaRPr sz="1600" dirty="0">
              <a:latin typeface="Cambria"/>
              <a:cs typeface="Cambria"/>
            </a:endParaRPr>
          </a:p>
        </p:txBody>
      </p:sp>
      <p:pic>
        <p:nvPicPr>
          <p:cNvPr id="9" name="object 9"/>
          <p:cNvPicPr/>
          <p:nvPr/>
        </p:nvPicPr>
        <p:blipFill>
          <a:blip r:embed="rId6" cstate="print"/>
          <a:stretch>
            <a:fillRect/>
          </a:stretch>
        </p:blipFill>
        <p:spPr>
          <a:xfrm>
            <a:off x="2054352" y="4038725"/>
            <a:ext cx="1837182" cy="1393698"/>
          </a:xfrm>
          <a:prstGeom prst="rect">
            <a:avLst/>
          </a:prstGeom>
        </p:spPr>
      </p:pic>
      <p:sp>
        <p:nvSpPr>
          <p:cNvPr id="10" name="object 10"/>
          <p:cNvSpPr txBox="1"/>
          <p:nvPr/>
        </p:nvSpPr>
        <p:spPr>
          <a:xfrm>
            <a:off x="2143760" y="4071942"/>
            <a:ext cx="1714512" cy="1351652"/>
          </a:xfrm>
          <a:prstGeom prst="rect">
            <a:avLst/>
          </a:prstGeom>
        </p:spPr>
        <p:txBody>
          <a:bodyPr vert="horz" wrap="square" lIns="0" tIns="43180" rIns="0" bIns="0" rtlCol="0">
            <a:spAutoFit/>
          </a:bodyPr>
          <a:lstStyle/>
          <a:p>
            <a:pPr marL="30480" marR="22860" algn="ctr">
              <a:lnSpc>
                <a:spcPts val="1689"/>
              </a:lnSpc>
              <a:spcBef>
                <a:spcPts val="340"/>
              </a:spcBef>
            </a:pPr>
            <a:r>
              <a:rPr sz="1600" b="1" spc="105" dirty="0">
                <a:solidFill>
                  <a:srgbClr val="6E0909"/>
                </a:solidFill>
                <a:latin typeface="Cambria"/>
                <a:cs typeface="Cambria"/>
              </a:rPr>
              <a:t>Expert </a:t>
            </a:r>
            <a:r>
              <a:rPr sz="1600" b="1" spc="110" dirty="0">
                <a:solidFill>
                  <a:srgbClr val="6E0909"/>
                </a:solidFill>
                <a:latin typeface="Cambria"/>
                <a:cs typeface="Cambria"/>
              </a:rPr>
              <a:t> </a:t>
            </a:r>
            <a:r>
              <a:rPr sz="1600" b="1" spc="85" dirty="0">
                <a:solidFill>
                  <a:srgbClr val="6E0909"/>
                </a:solidFill>
                <a:latin typeface="Cambria"/>
                <a:cs typeface="Cambria"/>
              </a:rPr>
              <a:t>lectures</a:t>
            </a:r>
            <a:r>
              <a:rPr sz="1600" b="1" spc="160" dirty="0">
                <a:solidFill>
                  <a:srgbClr val="6E0909"/>
                </a:solidFill>
                <a:latin typeface="Cambria"/>
                <a:cs typeface="Cambria"/>
              </a:rPr>
              <a:t> </a:t>
            </a:r>
            <a:r>
              <a:rPr sz="1600" b="1" spc="15" dirty="0">
                <a:solidFill>
                  <a:srgbClr val="6E0909"/>
                </a:solidFill>
                <a:latin typeface="Cambria"/>
                <a:cs typeface="Cambria"/>
              </a:rPr>
              <a:t>(</a:t>
            </a:r>
            <a:r>
              <a:rPr sz="1600" b="1" spc="15">
                <a:solidFill>
                  <a:srgbClr val="6E0909"/>
                </a:solidFill>
                <a:latin typeface="Cambria"/>
                <a:cs typeface="Cambria"/>
              </a:rPr>
              <a:t>08)</a:t>
            </a:r>
            <a:endParaRPr sz="1600" dirty="0">
              <a:latin typeface="Cambria"/>
              <a:cs typeface="Cambria"/>
            </a:endParaRPr>
          </a:p>
          <a:p>
            <a:pPr marL="12700" marR="5080" indent="-635" algn="ctr">
              <a:lnSpc>
                <a:spcPts val="1689"/>
              </a:lnSpc>
              <a:spcBef>
                <a:spcPts val="5"/>
              </a:spcBef>
              <a:tabLst>
                <a:tab pos="536575" algn="l"/>
              </a:tabLst>
            </a:pPr>
            <a:r>
              <a:rPr sz="1600" b="1" spc="80" dirty="0">
                <a:solidFill>
                  <a:srgbClr val="6E0909"/>
                </a:solidFill>
                <a:latin typeface="Cambria"/>
                <a:cs typeface="Cambria"/>
              </a:rPr>
              <a:t>seminars</a:t>
            </a:r>
            <a:r>
              <a:rPr sz="1600" b="1" spc="155" dirty="0">
                <a:solidFill>
                  <a:srgbClr val="6E0909"/>
                </a:solidFill>
                <a:latin typeface="Cambria"/>
                <a:cs typeface="Cambria"/>
              </a:rPr>
              <a:t> </a:t>
            </a:r>
            <a:r>
              <a:rPr sz="1600" b="1" spc="-20" dirty="0">
                <a:solidFill>
                  <a:srgbClr val="6E0909"/>
                </a:solidFill>
                <a:latin typeface="Cambria"/>
                <a:cs typeface="Cambria"/>
              </a:rPr>
              <a:t>(04) </a:t>
            </a:r>
            <a:r>
              <a:rPr sz="1600" b="1" spc="-340" dirty="0">
                <a:solidFill>
                  <a:srgbClr val="6E0909"/>
                </a:solidFill>
                <a:latin typeface="Cambria"/>
                <a:cs typeface="Cambria"/>
              </a:rPr>
              <a:t> </a:t>
            </a:r>
            <a:r>
              <a:rPr sz="1600" b="1" spc="80" dirty="0">
                <a:solidFill>
                  <a:srgbClr val="6E0909"/>
                </a:solidFill>
                <a:latin typeface="Cambria"/>
                <a:cs typeface="Cambria"/>
              </a:rPr>
              <a:t>a</a:t>
            </a:r>
            <a:r>
              <a:rPr sz="1600" b="1" spc="90" dirty="0">
                <a:solidFill>
                  <a:srgbClr val="6E0909"/>
                </a:solidFill>
                <a:latin typeface="Cambria"/>
                <a:cs typeface="Cambria"/>
              </a:rPr>
              <a:t>n</a:t>
            </a:r>
            <a:r>
              <a:rPr sz="1600" b="1" spc="65" dirty="0">
                <a:solidFill>
                  <a:srgbClr val="6E0909"/>
                </a:solidFill>
                <a:latin typeface="Cambria"/>
                <a:cs typeface="Cambria"/>
              </a:rPr>
              <a:t>d</a:t>
            </a:r>
            <a:r>
              <a:rPr sz="1600" b="1">
                <a:solidFill>
                  <a:srgbClr val="6E0909"/>
                </a:solidFill>
                <a:latin typeface="Cambria"/>
                <a:cs typeface="Cambria"/>
              </a:rPr>
              <a:t>	</a:t>
            </a:r>
            <a:endParaRPr lang="en-US" sz="1600" b="1" dirty="0">
              <a:solidFill>
                <a:srgbClr val="6E0909"/>
              </a:solidFill>
              <a:latin typeface="Cambria"/>
              <a:cs typeface="Cambria"/>
            </a:endParaRPr>
          </a:p>
          <a:p>
            <a:pPr marL="12700" marR="5080" indent="-635" algn="ctr">
              <a:lnSpc>
                <a:spcPts val="1689"/>
              </a:lnSpc>
              <a:spcBef>
                <a:spcPts val="5"/>
              </a:spcBef>
              <a:tabLst>
                <a:tab pos="536575" algn="l"/>
              </a:tabLst>
            </a:pPr>
            <a:r>
              <a:rPr sz="1600" b="1" spc="70">
                <a:solidFill>
                  <a:srgbClr val="6E0909"/>
                </a:solidFill>
                <a:latin typeface="Cambria"/>
                <a:cs typeface="Cambria"/>
              </a:rPr>
              <a:t>I</a:t>
            </a:r>
            <a:r>
              <a:rPr sz="1600" b="1" spc="105">
                <a:solidFill>
                  <a:srgbClr val="6E0909"/>
                </a:solidFill>
                <a:latin typeface="Cambria"/>
                <a:cs typeface="Cambria"/>
              </a:rPr>
              <a:t>n</a:t>
            </a:r>
            <a:r>
              <a:rPr sz="1600" b="1" spc="75">
                <a:solidFill>
                  <a:srgbClr val="6E0909"/>
                </a:solidFill>
                <a:latin typeface="Cambria"/>
                <a:cs typeface="Cambria"/>
              </a:rPr>
              <a:t>dustr</a:t>
            </a:r>
            <a:r>
              <a:rPr sz="1600" b="1" spc="140">
                <a:solidFill>
                  <a:srgbClr val="6E0909"/>
                </a:solidFill>
                <a:latin typeface="Cambria"/>
                <a:cs typeface="Cambria"/>
              </a:rPr>
              <a:t>y</a:t>
            </a:r>
            <a:endParaRPr sz="1600" dirty="0">
              <a:latin typeface="Cambria"/>
              <a:cs typeface="Cambria"/>
            </a:endParaRPr>
          </a:p>
          <a:p>
            <a:pPr algn="ctr">
              <a:lnSpc>
                <a:spcPts val="1664"/>
              </a:lnSpc>
            </a:pPr>
            <a:r>
              <a:rPr sz="1600" b="1" spc="95" dirty="0">
                <a:solidFill>
                  <a:srgbClr val="6E0909"/>
                </a:solidFill>
                <a:latin typeface="Cambria"/>
                <a:cs typeface="Cambria"/>
              </a:rPr>
              <a:t>visits</a:t>
            </a:r>
            <a:r>
              <a:rPr sz="1600" b="1" spc="135" dirty="0">
                <a:solidFill>
                  <a:srgbClr val="6E0909"/>
                </a:solidFill>
                <a:latin typeface="Cambria"/>
                <a:cs typeface="Cambria"/>
              </a:rPr>
              <a:t> </a:t>
            </a:r>
            <a:r>
              <a:rPr sz="1600" b="1" spc="-20">
                <a:solidFill>
                  <a:srgbClr val="6E0909"/>
                </a:solidFill>
                <a:latin typeface="Cambria"/>
                <a:cs typeface="Cambria"/>
              </a:rPr>
              <a:t>(0</a:t>
            </a:r>
            <a:r>
              <a:rPr lang="en-US" sz="1600" b="1" spc="-20" dirty="0">
                <a:solidFill>
                  <a:srgbClr val="6E0909"/>
                </a:solidFill>
                <a:latin typeface="Cambria"/>
                <a:cs typeface="Cambria"/>
              </a:rPr>
              <a:t>1</a:t>
            </a:r>
            <a:r>
              <a:rPr sz="1600" b="1" spc="-20">
                <a:solidFill>
                  <a:srgbClr val="6E0909"/>
                </a:solidFill>
                <a:latin typeface="Cambria"/>
                <a:cs typeface="Cambria"/>
              </a:rPr>
              <a:t>)</a:t>
            </a:r>
            <a:endParaRPr sz="1600" dirty="0">
              <a:latin typeface="Cambria"/>
              <a:cs typeface="Cambria"/>
            </a:endParaRPr>
          </a:p>
        </p:txBody>
      </p:sp>
      <p:sp>
        <p:nvSpPr>
          <p:cNvPr id="13" name="object 13"/>
          <p:cNvSpPr txBox="1"/>
          <p:nvPr/>
        </p:nvSpPr>
        <p:spPr>
          <a:xfrm>
            <a:off x="1320546" y="3569334"/>
            <a:ext cx="3451225" cy="299720"/>
          </a:xfrm>
          <a:prstGeom prst="rect">
            <a:avLst/>
          </a:prstGeom>
        </p:spPr>
        <p:txBody>
          <a:bodyPr vert="horz" wrap="square" lIns="0" tIns="12700" rIns="0" bIns="0" rtlCol="0">
            <a:spAutoFit/>
          </a:bodyPr>
          <a:lstStyle/>
          <a:p>
            <a:pPr marL="12700">
              <a:lnSpc>
                <a:spcPct val="100000"/>
              </a:lnSpc>
              <a:spcBef>
                <a:spcPts val="100"/>
              </a:spcBef>
            </a:pPr>
            <a:r>
              <a:rPr sz="1800" b="1" i="1" spc="15" dirty="0">
                <a:latin typeface="Georgia"/>
                <a:cs typeface="Georgia"/>
              </a:rPr>
              <a:t>Industry</a:t>
            </a:r>
            <a:r>
              <a:rPr sz="1800" b="1" i="1" spc="95" dirty="0">
                <a:latin typeface="Georgia"/>
                <a:cs typeface="Georgia"/>
              </a:rPr>
              <a:t> </a:t>
            </a:r>
            <a:r>
              <a:rPr sz="1800" b="1" i="1" spc="15" dirty="0">
                <a:latin typeface="Georgia"/>
                <a:cs typeface="Georgia"/>
              </a:rPr>
              <a:t>Institute</a:t>
            </a:r>
            <a:r>
              <a:rPr sz="1800" b="1" i="1" spc="105" dirty="0">
                <a:latin typeface="Georgia"/>
                <a:cs typeface="Georgia"/>
              </a:rPr>
              <a:t> </a:t>
            </a:r>
            <a:r>
              <a:rPr sz="1800" b="1" i="1" dirty="0">
                <a:latin typeface="Georgia"/>
                <a:cs typeface="Georgia"/>
              </a:rPr>
              <a:t>Relations</a:t>
            </a:r>
            <a:endParaRPr sz="1800">
              <a:latin typeface="Georgia"/>
              <a:cs typeface="Georgia"/>
            </a:endParaRPr>
          </a:p>
        </p:txBody>
      </p:sp>
      <p:sp>
        <p:nvSpPr>
          <p:cNvPr id="14" name="object 14"/>
          <p:cNvSpPr txBox="1"/>
          <p:nvPr/>
        </p:nvSpPr>
        <p:spPr>
          <a:xfrm>
            <a:off x="4658639" y="6563969"/>
            <a:ext cx="4563387"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pic>
        <p:nvPicPr>
          <p:cNvPr id="15" name="object 15"/>
          <p:cNvPicPr/>
          <p:nvPr/>
        </p:nvPicPr>
        <p:blipFill>
          <a:blip r:embed="rId7" cstate="print"/>
          <a:stretch>
            <a:fillRect/>
          </a:stretch>
        </p:blipFill>
        <p:spPr>
          <a:xfrm>
            <a:off x="11263883" y="0"/>
            <a:ext cx="688848" cy="711708"/>
          </a:xfrm>
          <a:prstGeom prst="rect">
            <a:avLst/>
          </a:prstGeom>
        </p:spPr>
      </p:pic>
      <p:pic>
        <p:nvPicPr>
          <p:cNvPr id="16" name="object 16"/>
          <p:cNvPicPr/>
          <p:nvPr/>
        </p:nvPicPr>
        <p:blipFill>
          <a:blip r:embed="rId8" cstate="print"/>
          <a:stretch>
            <a:fillRect/>
          </a:stretch>
        </p:blipFill>
        <p:spPr>
          <a:xfrm>
            <a:off x="8278368" y="3186683"/>
            <a:ext cx="1375409" cy="1376933"/>
          </a:xfrm>
          <a:prstGeom prst="rect">
            <a:avLst/>
          </a:prstGeom>
        </p:spPr>
      </p:pic>
      <p:sp>
        <p:nvSpPr>
          <p:cNvPr id="17" name="object 17"/>
          <p:cNvSpPr txBox="1"/>
          <p:nvPr/>
        </p:nvSpPr>
        <p:spPr>
          <a:xfrm>
            <a:off x="8500281" y="3469964"/>
            <a:ext cx="916305" cy="758862"/>
          </a:xfrm>
          <a:prstGeom prst="rect">
            <a:avLst/>
          </a:prstGeom>
        </p:spPr>
        <p:txBody>
          <a:bodyPr vert="horz" wrap="square" lIns="0" tIns="43815" rIns="0" bIns="0" rtlCol="0">
            <a:spAutoFit/>
          </a:bodyPr>
          <a:lstStyle/>
          <a:p>
            <a:pPr marL="12065" marR="5080" indent="-1270" algn="ctr">
              <a:lnSpc>
                <a:spcPct val="86200"/>
              </a:lnSpc>
              <a:spcBef>
                <a:spcPts val="345"/>
              </a:spcBef>
            </a:pPr>
            <a:r>
              <a:rPr b="1" spc="-5" dirty="0">
                <a:solidFill>
                  <a:srgbClr val="FFFF00"/>
                </a:solidFill>
                <a:latin typeface="Times New Roman"/>
                <a:cs typeface="Times New Roman"/>
              </a:rPr>
              <a:t>Thrust </a:t>
            </a:r>
            <a:r>
              <a:rPr b="1" dirty="0">
                <a:solidFill>
                  <a:srgbClr val="FFFF00"/>
                </a:solidFill>
                <a:latin typeface="Times New Roman"/>
                <a:cs typeface="Times New Roman"/>
              </a:rPr>
              <a:t> </a:t>
            </a:r>
            <a:r>
              <a:rPr b="1" spc="-10" dirty="0">
                <a:solidFill>
                  <a:srgbClr val="FFFF00"/>
                </a:solidFill>
                <a:latin typeface="Times New Roman"/>
                <a:cs typeface="Times New Roman"/>
              </a:rPr>
              <a:t>Areas </a:t>
            </a:r>
            <a:r>
              <a:rPr b="1" dirty="0">
                <a:solidFill>
                  <a:srgbClr val="FFFF00"/>
                </a:solidFill>
                <a:latin typeface="Times New Roman"/>
                <a:cs typeface="Times New Roman"/>
              </a:rPr>
              <a:t>of </a:t>
            </a:r>
            <a:r>
              <a:rPr b="1" spc="5" dirty="0">
                <a:solidFill>
                  <a:srgbClr val="FFFF00"/>
                </a:solidFill>
                <a:latin typeface="Times New Roman"/>
                <a:cs typeface="Times New Roman"/>
              </a:rPr>
              <a:t> </a:t>
            </a:r>
            <a:r>
              <a:rPr b="1" spc="-10" dirty="0">
                <a:solidFill>
                  <a:srgbClr val="FFFF00"/>
                </a:solidFill>
                <a:latin typeface="Times New Roman"/>
                <a:cs typeface="Times New Roman"/>
              </a:rPr>
              <a:t>Research</a:t>
            </a:r>
            <a:r>
              <a:rPr b="1" dirty="0">
                <a:solidFill>
                  <a:srgbClr val="FFFF00"/>
                </a:solidFill>
                <a:latin typeface="Times New Roman"/>
                <a:cs typeface="Times New Roman"/>
              </a:rPr>
              <a:t> </a:t>
            </a:r>
            <a:r>
              <a:rPr b="1" spc="-360" dirty="0">
                <a:solidFill>
                  <a:srgbClr val="FFFF00"/>
                </a:solidFill>
                <a:latin typeface="Times New Roman"/>
                <a:cs typeface="Times New Roman"/>
              </a:rPr>
              <a:t> </a:t>
            </a:r>
            <a:endParaRPr dirty="0">
              <a:latin typeface="Times New Roman"/>
              <a:cs typeface="Times New Roman"/>
            </a:endParaRPr>
          </a:p>
        </p:txBody>
      </p:sp>
      <p:pic>
        <p:nvPicPr>
          <p:cNvPr id="18" name="object 18"/>
          <p:cNvPicPr/>
          <p:nvPr/>
        </p:nvPicPr>
        <p:blipFill>
          <a:blip r:embed="rId9" cstate="print">
            <a:duotone>
              <a:prstClr val="black"/>
              <a:schemeClr val="accent1">
                <a:tint val="45000"/>
                <a:satMod val="400000"/>
              </a:schemeClr>
            </a:duotone>
          </a:blip>
          <a:stretch>
            <a:fillRect/>
          </a:stretch>
        </p:blipFill>
        <p:spPr>
          <a:xfrm>
            <a:off x="8734007" y="2775178"/>
            <a:ext cx="462619" cy="296443"/>
          </a:xfrm>
          <a:prstGeom prst="rect">
            <a:avLst/>
          </a:prstGeom>
        </p:spPr>
      </p:pic>
      <p:pic>
        <p:nvPicPr>
          <p:cNvPr id="19" name="object 19"/>
          <p:cNvPicPr/>
          <p:nvPr/>
        </p:nvPicPr>
        <p:blipFill>
          <a:blip r:embed="rId10" cstate="print">
            <a:duotone>
              <a:prstClr val="black"/>
              <a:schemeClr val="accent1">
                <a:tint val="45000"/>
                <a:satMod val="400000"/>
              </a:schemeClr>
            </a:duotone>
          </a:blip>
          <a:stretch>
            <a:fillRect/>
          </a:stretch>
        </p:blipFill>
        <p:spPr>
          <a:xfrm>
            <a:off x="8278368" y="1266444"/>
            <a:ext cx="1375409" cy="1376934"/>
          </a:xfrm>
          <a:prstGeom prst="rect">
            <a:avLst/>
          </a:prstGeom>
        </p:spPr>
      </p:pic>
      <p:sp>
        <p:nvSpPr>
          <p:cNvPr id="20" name="object 20"/>
          <p:cNvSpPr txBox="1"/>
          <p:nvPr/>
        </p:nvSpPr>
        <p:spPr>
          <a:xfrm>
            <a:off x="8325211" y="1723376"/>
            <a:ext cx="1266444" cy="482504"/>
          </a:xfrm>
          <a:prstGeom prst="rect">
            <a:avLst/>
          </a:prstGeom>
        </p:spPr>
        <p:txBody>
          <a:bodyPr vert="horz" wrap="square" lIns="0" tIns="28575" rIns="0" bIns="0" rtlCol="0">
            <a:spAutoFit/>
          </a:bodyPr>
          <a:lstStyle/>
          <a:p>
            <a:pPr marL="91440" marR="5080" indent="-79375" algn="ctr">
              <a:lnSpc>
                <a:spcPts val="1720"/>
              </a:lnSpc>
              <a:spcBef>
                <a:spcPts val="225"/>
              </a:spcBef>
            </a:pPr>
            <a:r>
              <a:rPr lang="en-IN" b="1" dirty="0">
                <a:solidFill>
                  <a:srgbClr val="FFFFFF"/>
                </a:solidFill>
                <a:latin typeface="Times New Roman"/>
                <a:cs typeface="Times New Roman"/>
              </a:rPr>
              <a:t>Dispersion </a:t>
            </a:r>
            <a:r>
              <a:rPr lang="en-IN" sz="2000" b="1" dirty="0">
                <a:solidFill>
                  <a:srgbClr val="FFFFFF"/>
                </a:solidFill>
                <a:latin typeface="Times New Roman"/>
                <a:cs typeface="Times New Roman"/>
              </a:rPr>
              <a:t>Studies</a:t>
            </a:r>
            <a:endParaRPr dirty="0">
              <a:latin typeface="Times New Roman"/>
              <a:cs typeface="Times New Roman"/>
            </a:endParaRPr>
          </a:p>
        </p:txBody>
      </p:sp>
      <p:grpSp>
        <p:nvGrpSpPr>
          <p:cNvPr id="21" name="object 21"/>
          <p:cNvGrpSpPr/>
          <p:nvPr/>
        </p:nvGrpSpPr>
        <p:grpSpPr>
          <a:xfrm>
            <a:off x="9544811" y="2226564"/>
            <a:ext cx="1771650" cy="1450340"/>
            <a:chOff x="9544811" y="2226564"/>
            <a:chExt cx="1771650" cy="1450340"/>
          </a:xfrm>
        </p:grpSpPr>
        <p:pic>
          <p:nvPicPr>
            <p:cNvPr id="22" name="object 22"/>
            <p:cNvPicPr/>
            <p:nvPr/>
          </p:nvPicPr>
          <p:blipFill>
            <a:blip r:embed="rId11" cstate="print">
              <a:duotone>
                <a:prstClr val="black"/>
                <a:schemeClr val="accent6">
                  <a:tint val="45000"/>
                  <a:satMod val="400000"/>
                </a:schemeClr>
              </a:duotone>
            </a:blip>
            <a:stretch>
              <a:fillRect/>
            </a:stretch>
          </p:blipFill>
          <p:spPr>
            <a:xfrm>
              <a:off x="9544811" y="3121139"/>
              <a:ext cx="489991" cy="555510"/>
            </a:xfrm>
            <a:prstGeom prst="rect">
              <a:avLst/>
            </a:prstGeom>
          </p:spPr>
        </p:pic>
        <p:pic>
          <p:nvPicPr>
            <p:cNvPr id="23" name="object 23"/>
            <p:cNvPicPr/>
            <p:nvPr/>
          </p:nvPicPr>
          <p:blipFill>
            <a:blip r:embed="rId12" cstate="print">
              <a:duotone>
                <a:prstClr val="black"/>
                <a:schemeClr val="accent6">
                  <a:tint val="45000"/>
                  <a:satMod val="400000"/>
                </a:schemeClr>
              </a:duotone>
            </a:blip>
            <a:stretch>
              <a:fillRect/>
            </a:stretch>
          </p:blipFill>
          <p:spPr>
            <a:xfrm>
              <a:off x="9941051" y="2226564"/>
              <a:ext cx="1375409" cy="1376934"/>
            </a:xfrm>
            <a:prstGeom prst="rect">
              <a:avLst/>
            </a:prstGeom>
          </p:spPr>
        </p:pic>
      </p:grpSp>
      <p:sp>
        <p:nvSpPr>
          <p:cNvPr id="24" name="object 24"/>
          <p:cNvSpPr txBox="1"/>
          <p:nvPr/>
        </p:nvSpPr>
        <p:spPr>
          <a:xfrm>
            <a:off x="9941050" y="2443951"/>
            <a:ext cx="1375409" cy="731611"/>
          </a:xfrm>
          <a:prstGeom prst="rect">
            <a:avLst/>
          </a:prstGeom>
        </p:spPr>
        <p:txBody>
          <a:bodyPr vert="horz" wrap="square" lIns="0" tIns="22225" rIns="0" bIns="0" rtlCol="0">
            <a:spAutoFit/>
          </a:bodyPr>
          <a:lstStyle/>
          <a:p>
            <a:pPr marL="12700" marR="5080" indent="1905" algn="ctr">
              <a:lnSpc>
                <a:spcPct val="95800"/>
              </a:lnSpc>
              <a:spcBef>
                <a:spcPts val="175"/>
              </a:spcBef>
            </a:pPr>
            <a:r>
              <a:rPr lang="en-IN" sz="2400" b="1" spc="-10" dirty="0">
                <a:solidFill>
                  <a:srgbClr val="FFFFFF"/>
                </a:solidFill>
                <a:latin typeface="Times New Roman"/>
                <a:cs typeface="Times New Roman"/>
              </a:rPr>
              <a:t>Air Pollution </a:t>
            </a:r>
            <a:endParaRPr sz="2400" dirty="0">
              <a:latin typeface="Times New Roman"/>
              <a:cs typeface="Times New Roman"/>
            </a:endParaRPr>
          </a:p>
        </p:txBody>
      </p:sp>
      <p:grpSp>
        <p:nvGrpSpPr>
          <p:cNvPr id="25" name="object 25"/>
          <p:cNvGrpSpPr/>
          <p:nvPr/>
        </p:nvGrpSpPr>
        <p:grpSpPr>
          <a:xfrm>
            <a:off x="9544811" y="4074146"/>
            <a:ext cx="1951789" cy="1449070"/>
            <a:chOff x="9544811" y="4073652"/>
            <a:chExt cx="1771650" cy="1449070"/>
          </a:xfrm>
        </p:grpSpPr>
        <p:pic>
          <p:nvPicPr>
            <p:cNvPr id="26" name="object 26"/>
            <p:cNvPicPr/>
            <p:nvPr/>
          </p:nvPicPr>
          <p:blipFill>
            <a:blip r:embed="rId13" cstate="print">
              <a:duotone>
                <a:prstClr val="black"/>
                <a:schemeClr val="accent4">
                  <a:tint val="45000"/>
                  <a:satMod val="400000"/>
                </a:schemeClr>
              </a:duotone>
            </a:blip>
            <a:stretch>
              <a:fillRect/>
            </a:stretch>
          </p:blipFill>
          <p:spPr>
            <a:xfrm>
              <a:off x="9544811" y="4073652"/>
              <a:ext cx="489991" cy="553974"/>
            </a:xfrm>
            <a:prstGeom prst="rect">
              <a:avLst/>
            </a:prstGeom>
          </p:spPr>
        </p:pic>
        <p:pic>
          <p:nvPicPr>
            <p:cNvPr id="27" name="object 27"/>
            <p:cNvPicPr/>
            <p:nvPr/>
          </p:nvPicPr>
          <p:blipFill>
            <a:blip r:embed="rId14" cstate="print">
              <a:duotone>
                <a:prstClr val="black"/>
                <a:schemeClr val="accent4">
                  <a:tint val="45000"/>
                  <a:satMod val="400000"/>
                </a:schemeClr>
              </a:duotone>
            </a:blip>
            <a:stretch>
              <a:fillRect/>
            </a:stretch>
          </p:blipFill>
          <p:spPr>
            <a:xfrm>
              <a:off x="9941051" y="4146804"/>
              <a:ext cx="1375409" cy="1375410"/>
            </a:xfrm>
            <a:prstGeom prst="rect">
              <a:avLst/>
            </a:prstGeom>
          </p:spPr>
        </p:pic>
      </p:grpSp>
      <p:sp>
        <p:nvSpPr>
          <p:cNvPr id="28" name="object 28"/>
          <p:cNvSpPr txBox="1"/>
          <p:nvPr/>
        </p:nvSpPr>
        <p:spPr>
          <a:xfrm>
            <a:off x="10056440" y="4498073"/>
            <a:ext cx="1404880" cy="705321"/>
          </a:xfrm>
          <a:prstGeom prst="rect">
            <a:avLst/>
          </a:prstGeom>
        </p:spPr>
        <p:txBody>
          <a:bodyPr vert="horz" wrap="square" lIns="0" tIns="12700" rIns="0" bIns="0" rtlCol="0">
            <a:spAutoFit/>
          </a:bodyPr>
          <a:lstStyle/>
          <a:p>
            <a:pPr algn="ctr">
              <a:lnSpc>
                <a:spcPts val="1760"/>
              </a:lnSpc>
              <a:spcBef>
                <a:spcPts val="100"/>
              </a:spcBef>
            </a:pPr>
            <a:r>
              <a:rPr lang="en-IN" sz="1600" b="1" dirty="0">
                <a:solidFill>
                  <a:srgbClr val="FFFFFF"/>
                </a:solidFill>
                <a:latin typeface="Times New Roman"/>
                <a:cs typeface="Times New Roman"/>
              </a:rPr>
              <a:t>Environmental Impact Assessment</a:t>
            </a:r>
            <a:endParaRPr sz="1600" dirty="0">
              <a:latin typeface="Times New Roman"/>
              <a:cs typeface="Times New Roman"/>
            </a:endParaRPr>
          </a:p>
        </p:txBody>
      </p:sp>
      <p:grpSp>
        <p:nvGrpSpPr>
          <p:cNvPr id="29" name="object 29"/>
          <p:cNvGrpSpPr/>
          <p:nvPr/>
        </p:nvGrpSpPr>
        <p:grpSpPr>
          <a:xfrm>
            <a:off x="8233803" y="4652897"/>
            <a:ext cx="1458492" cy="1656423"/>
            <a:chOff x="8278368" y="4678654"/>
            <a:chExt cx="1375410" cy="1804035"/>
          </a:xfrm>
        </p:grpSpPr>
        <p:pic>
          <p:nvPicPr>
            <p:cNvPr id="30" name="object 30"/>
            <p:cNvPicPr/>
            <p:nvPr/>
          </p:nvPicPr>
          <p:blipFill>
            <a:blip r:embed="rId15" cstate="print"/>
            <a:stretch>
              <a:fillRect/>
            </a:stretch>
          </p:blipFill>
          <p:spPr>
            <a:xfrm>
              <a:off x="8729472" y="4678654"/>
              <a:ext cx="467155" cy="296443"/>
            </a:xfrm>
            <a:prstGeom prst="rect">
              <a:avLst/>
            </a:prstGeom>
          </p:spPr>
        </p:pic>
        <p:pic>
          <p:nvPicPr>
            <p:cNvPr id="31" name="object 31"/>
            <p:cNvPicPr/>
            <p:nvPr/>
          </p:nvPicPr>
          <p:blipFill>
            <a:blip r:embed="rId16" cstate="print"/>
            <a:stretch>
              <a:fillRect/>
            </a:stretch>
          </p:blipFill>
          <p:spPr>
            <a:xfrm>
              <a:off x="8278368" y="5106924"/>
              <a:ext cx="1375409" cy="1375410"/>
            </a:xfrm>
            <a:prstGeom prst="rect">
              <a:avLst/>
            </a:prstGeom>
          </p:spPr>
        </p:pic>
      </p:grpSp>
      <p:sp>
        <p:nvSpPr>
          <p:cNvPr id="32" name="object 32"/>
          <p:cNvSpPr txBox="1"/>
          <p:nvPr/>
        </p:nvSpPr>
        <p:spPr>
          <a:xfrm>
            <a:off x="8328248" y="5250503"/>
            <a:ext cx="1283105" cy="986809"/>
          </a:xfrm>
          <a:prstGeom prst="rect">
            <a:avLst/>
          </a:prstGeom>
        </p:spPr>
        <p:txBody>
          <a:bodyPr vert="horz" wrap="square" lIns="0" tIns="18415" rIns="0" bIns="0" rtlCol="0">
            <a:spAutoFit/>
          </a:bodyPr>
          <a:lstStyle/>
          <a:p>
            <a:pPr marL="12700" marR="5080" indent="45720" algn="ctr">
              <a:lnSpc>
                <a:spcPct val="96900"/>
              </a:lnSpc>
              <a:spcBef>
                <a:spcPts val="145"/>
              </a:spcBef>
            </a:pPr>
            <a:r>
              <a:rPr lang="en-IN" sz="1600" b="1" spc="-5" dirty="0">
                <a:solidFill>
                  <a:srgbClr val="FFFFFF"/>
                </a:solidFill>
                <a:latin typeface="Times New Roman"/>
                <a:cs typeface="Times New Roman"/>
              </a:rPr>
              <a:t>Water &amp; Wastewater Management</a:t>
            </a:r>
          </a:p>
          <a:p>
            <a:pPr marL="12700" marR="5080" indent="45720" algn="ctr">
              <a:lnSpc>
                <a:spcPct val="96900"/>
              </a:lnSpc>
              <a:spcBef>
                <a:spcPts val="145"/>
              </a:spcBef>
            </a:pPr>
            <a:endParaRPr sz="1600" dirty="0">
              <a:latin typeface="Times New Roman"/>
              <a:cs typeface="Times New Roman"/>
            </a:endParaRPr>
          </a:p>
        </p:txBody>
      </p:sp>
      <p:grpSp>
        <p:nvGrpSpPr>
          <p:cNvPr id="33" name="object 33"/>
          <p:cNvGrpSpPr/>
          <p:nvPr/>
        </p:nvGrpSpPr>
        <p:grpSpPr>
          <a:xfrm>
            <a:off x="6654570" y="4045329"/>
            <a:ext cx="1753870" cy="1447165"/>
            <a:chOff x="6630923" y="4075163"/>
            <a:chExt cx="1753870" cy="1447165"/>
          </a:xfrm>
        </p:grpSpPr>
        <p:pic>
          <p:nvPicPr>
            <p:cNvPr id="34" name="object 34"/>
            <p:cNvPicPr/>
            <p:nvPr/>
          </p:nvPicPr>
          <p:blipFill>
            <a:blip r:embed="rId17" cstate="print">
              <a:duotone>
                <a:prstClr val="black"/>
                <a:schemeClr val="accent3">
                  <a:tint val="45000"/>
                  <a:satMod val="400000"/>
                </a:schemeClr>
              </a:duotone>
            </a:blip>
            <a:stretch>
              <a:fillRect/>
            </a:stretch>
          </p:blipFill>
          <p:spPr>
            <a:xfrm>
              <a:off x="7888223" y="4075163"/>
              <a:ext cx="496087" cy="557034"/>
            </a:xfrm>
            <a:prstGeom prst="rect">
              <a:avLst/>
            </a:prstGeom>
          </p:spPr>
        </p:pic>
        <p:pic>
          <p:nvPicPr>
            <p:cNvPr id="35" name="object 35"/>
            <p:cNvPicPr/>
            <p:nvPr/>
          </p:nvPicPr>
          <p:blipFill>
            <a:blip r:embed="rId18" cstate="print">
              <a:duotone>
                <a:prstClr val="black"/>
                <a:schemeClr val="accent3">
                  <a:tint val="45000"/>
                  <a:satMod val="400000"/>
                </a:schemeClr>
              </a:duotone>
            </a:blip>
            <a:stretch>
              <a:fillRect/>
            </a:stretch>
          </p:blipFill>
          <p:spPr>
            <a:xfrm>
              <a:off x="6630923" y="4146803"/>
              <a:ext cx="1344929" cy="1375410"/>
            </a:xfrm>
            <a:prstGeom prst="rect">
              <a:avLst/>
            </a:prstGeom>
          </p:spPr>
        </p:pic>
      </p:grpSp>
      <p:sp>
        <p:nvSpPr>
          <p:cNvPr id="36" name="object 36"/>
          <p:cNvSpPr txBox="1"/>
          <p:nvPr/>
        </p:nvSpPr>
        <p:spPr>
          <a:xfrm>
            <a:off x="6591911" y="4462144"/>
            <a:ext cx="1458492" cy="616194"/>
          </a:xfrm>
          <a:prstGeom prst="rect">
            <a:avLst/>
          </a:prstGeom>
        </p:spPr>
        <p:txBody>
          <a:bodyPr vert="horz" wrap="square" lIns="0" tIns="12065" rIns="0" bIns="0" rtlCol="0">
            <a:spAutoFit/>
          </a:bodyPr>
          <a:lstStyle/>
          <a:p>
            <a:pPr marL="12700" marR="5080" indent="-12700" algn="ctr">
              <a:lnSpc>
                <a:spcPct val="129299"/>
              </a:lnSpc>
              <a:spcBef>
                <a:spcPts val="95"/>
              </a:spcBef>
            </a:pPr>
            <a:r>
              <a:rPr lang="en-IN" sz="1600" b="1" dirty="0">
                <a:solidFill>
                  <a:schemeClr val="bg1"/>
                </a:solidFill>
                <a:latin typeface="Times New Roman"/>
                <a:cs typeface="Times New Roman"/>
              </a:rPr>
              <a:t>Solid Waste Management</a:t>
            </a:r>
            <a:endParaRPr sz="1600" b="1" dirty="0">
              <a:solidFill>
                <a:schemeClr val="bg1"/>
              </a:solidFill>
              <a:latin typeface="Times New Roman"/>
              <a:cs typeface="Times New Roman"/>
            </a:endParaRPr>
          </a:p>
        </p:txBody>
      </p:sp>
      <p:grpSp>
        <p:nvGrpSpPr>
          <p:cNvPr id="37" name="object 37"/>
          <p:cNvGrpSpPr/>
          <p:nvPr/>
        </p:nvGrpSpPr>
        <p:grpSpPr>
          <a:xfrm>
            <a:off x="6615683" y="2226564"/>
            <a:ext cx="1771650" cy="1450085"/>
            <a:chOff x="6615683" y="2226564"/>
            <a:chExt cx="1771650" cy="1450085"/>
          </a:xfrm>
        </p:grpSpPr>
        <p:pic>
          <p:nvPicPr>
            <p:cNvPr id="38" name="object 38"/>
            <p:cNvPicPr/>
            <p:nvPr/>
          </p:nvPicPr>
          <p:blipFill>
            <a:blip r:embed="rId19" cstate="print">
              <a:duotone>
                <a:schemeClr val="accent6">
                  <a:shade val="45000"/>
                  <a:satMod val="135000"/>
                </a:schemeClr>
                <a:prstClr val="white"/>
              </a:duotone>
            </a:blip>
            <a:stretch>
              <a:fillRect/>
            </a:stretch>
          </p:blipFill>
          <p:spPr>
            <a:xfrm>
              <a:off x="7895843" y="3121139"/>
              <a:ext cx="491490" cy="555510"/>
            </a:xfrm>
            <a:prstGeom prst="rect">
              <a:avLst/>
            </a:prstGeom>
          </p:spPr>
        </p:pic>
        <p:pic>
          <p:nvPicPr>
            <p:cNvPr id="39" name="object 39" descr="Wastewater Managemnt"/>
            <p:cNvPicPr/>
            <p:nvPr/>
          </p:nvPicPr>
          <p:blipFill>
            <a:blip r:embed="rId20" cstate="print">
              <a:duotone>
                <a:schemeClr val="accent6">
                  <a:shade val="45000"/>
                  <a:satMod val="135000"/>
                </a:schemeClr>
                <a:prstClr val="white"/>
              </a:duotone>
            </a:blip>
            <a:stretch>
              <a:fillRect/>
            </a:stretch>
          </p:blipFill>
          <p:spPr>
            <a:xfrm>
              <a:off x="6615683" y="2226564"/>
              <a:ext cx="1434720" cy="1376934"/>
            </a:xfrm>
            <a:prstGeom prst="rect">
              <a:avLst/>
            </a:prstGeom>
          </p:spPr>
        </p:pic>
      </p:grpSp>
      <p:sp>
        <p:nvSpPr>
          <p:cNvPr id="41" name="object 41"/>
          <p:cNvSpPr txBox="1"/>
          <p:nvPr/>
        </p:nvSpPr>
        <p:spPr>
          <a:xfrm>
            <a:off x="6871207" y="760857"/>
            <a:ext cx="4451985"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C00000"/>
                </a:solidFill>
                <a:latin typeface="Times New Roman"/>
                <a:cs typeface="Times New Roman"/>
              </a:rPr>
              <a:t>Thrust</a:t>
            </a:r>
            <a:r>
              <a:rPr sz="3200" b="1" spc="-195" dirty="0">
                <a:solidFill>
                  <a:srgbClr val="C00000"/>
                </a:solidFill>
                <a:latin typeface="Times New Roman"/>
                <a:cs typeface="Times New Roman"/>
              </a:rPr>
              <a:t> </a:t>
            </a:r>
            <a:r>
              <a:rPr sz="3200" b="1" dirty="0">
                <a:solidFill>
                  <a:srgbClr val="C00000"/>
                </a:solidFill>
                <a:latin typeface="Times New Roman"/>
                <a:cs typeface="Times New Roman"/>
              </a:rPr>
              <a:t>A</a:t>
            </a:r>
            <a:r>
              <a:rPr sz="3200" b="1" spc="-55" dirty="0">
                <a:solidFill>
                  <a:srgbClr val="C00000"/>
                </a:solidFill>
                <a:latin typeface="Times New Roman"/>
                <a:cs typeface="Times New Roman"/>
              </a:rPr>
              <a:t>r</a:t>
            </a:r>
            <a:r>
              <a:rPr sz="3200" b="1" dirty="0">
                <a:solidFill>
                  <a:srgbClr val="C00000"/>
                </a:solidFill>
                <a:latin typeface="Times New Roman"/>
                <a:cs typeface="Times New Roman"/>
              </a:rPr>
              <a:t>e</a:t>
            </a:r>
            <a:r>
              <a:rPr sz="3200" b="1" spc="5" dirty="0">
                <a:solidFill>
                  <a:srgbClr val="C00000"/>
                </a:solidFill>
                <a:latin typeface="Times New Roman"/>
                <a:cs typeface="Times New Roman"/>
              </a:rPr>
              <a:t>a</a:t>
            </a:r>
            <a:r>
              <a:rPr sz="3200" b="1" dirty="0">
                <a:solidFill>
                  <a:srgbClr val="C00000"/>
                </a:solidFill>
                <a:latin typeface="Times New Roman"/>
                <a:cs typeface="Times New Roman"/>
              </a:rPr>
              <a:t>s of</a:t>
            </a:r>
            <a:r>
              <a:rPr sz="3200" b="1" spc="-25" dirty="0">
                <a:solidFill>
                  <a:srgbClr val="C00000"/>
                </a:solidFill>
                <a:latin typeface="Times New Roman"/>
                <a:cs typeface="Times New Roman"/>
              </a:rPr>
              <a:t> </a:t>
            </a:r>
            <a:r>
              <a:rPr sz="3200" b="1" dirty="0">
                <a:solidFill>
                  <a:srgbClr val="C00000"/>
                </a:solidFill>
                <a:latin typeface="Times New Roman"/>
                <a:cs typeface="Times New Roman"/>
              </a:rPr>
              <a:t>Re</a:t>
            </a:r>
            <a:r>
              <a:rPr sz="3200" b="1" spc="5" dirty="0">
                <a:solidFill>
                  <a:srgbClr val="C00000"/>
                </a:solidFill>
                <a:latin typeface="Times New Roman"/>
                <a:cs typeface="Times New Roman"/>
              </a:rPr>
              <a:t>s</a:t>
            </a:r>
            <a:r>
              <a:rPr sz="3200" b="1" dirty="0">
                <a:solidFill>
                  <a:srgbClr val="C00000"/>
                </a:solidFill>
                <a:latin typeface="Times New Roman"/>
                <a:cs typeface="Times New Roman"/>
              </a:rPr>
              <a:t>e</a:t>
            </a:r>
            <a:r>
              <a:rPr sz="3200" b="1" spc="5" dirty="0">
                <a:solidFill>
                  <a:srgbClr val="C00000"/>
                </a:solidFill>
                <a:latin typeface="Times New Roman"/>
                <a:cs typeface="Times New Roman"/>
              </a:rPr>
              <a:t>a</a:t>
            </a:r>
            <a:r>
              <a:rPr sz="3200" b="1" spc="-55" dirty="0">
                <a:solidFill>
                  <a:srgbClr val="C00000"/>
                </a:solidFill>
                <a:latin typeface="Times New Roman"/>
                <a:cs typeface="Times New Roman"/>
              </a:rPr>
              <a:t>r</a:t>
            </a:r>
            <a:r>
              <a:rPr sz="3200" b="1" dirty="0">
                <a:solidFill>
                  <a:srgbClr val="C00000"/>
                </a:solidFill>
                <a:latin typeface="Times New Roman"/>
                <a:cs typeface="Times New Roman"/>
              </a:rPr>
              <a:t>ch</a:t>
            </a:r>
            <a:endParaRPr sz="3200">
              <a:latin typeface="Times New Roman"/>
              <a:cs typeface="Times New Roman"/>
            </a:endParaRPr>
          </a:p>
        </p:txBody>
      </p:sp>
      <p:sp>
        <p:nvSpPr>
          <p:cNvPr id="11" name="object 24">
            <a:extLst>
              <a:ext uri="{FF2B5EF4-FFF2-40B4-BE49-F238E27FC236}">
                <a16:creationId xmlns:a16="http://schemas.microsoft.com/office/drawing/2014/main" id="{53709D11-FE74-FE4F-E738-843865FE2B6A}"/>
              </a:ext>
            </a:extLst>
          </p:cNvPr>
          <p:cNvSpPr txBox="1"/>
          <p:nvPr/>
        </p:nvSpPr>
        <p:spPr>
          <a:xfrm>
            <a:off x="6644953" y="2526719"/>
            <a:ext cx="1299777" cy="820161"/>
          </a:xfrm>
          <a:prstGeom prst="rect">
            <a:avLst/>
          </a:prstGeom>
        </p:spPr>
        <p:txBody>
          <a:bodyPr vert="horz" wrap="square" lIns="0" tIns="22225" rIns="0" bIns="0" rtlCol="0">
            <a:spAutoFit/>
          </a:bodyPr>
          <a:lstStyle/>
          <a:p>
            <a:pPr marL="12700" marR="5080" indent="1905" algn="ctr">
              <a:lnSpc>
                <a:spcPct val="95800"/>
              </a:lnSpc>
              <a:spcBef>
                <a:spcPts val="175"/>
              </a:spcBef>
            </a:pPr>
            <a:r>
              <a:rPr lang="en-IN" b="1" spc="-10" dirty="0">
                <a:solidFill>
                  <a:srgbClr val="002060"/>
                </a:solidFill>
                <a:latin typeface="Times New Roman"/>
                <a:cs typeface="Times New Roman"/>
              </a:rPr>
              <a:t>Carrying Capacity Studies</a:t>
            </a:r>
            <a:endParaRPr dirty="0">
              <a:solidFill>
                <a:srgbClr val="002060"/>
              </a:solidFill>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7475" y="33019"/>
            <a:ext cx="3621404" cy="635000"/>
          </a:xfrm>
          <a:prstGeom prst="rect">
            <a:avLst/>
          </a:prstGeom>
        </p:spPr>
        <p:txBody>
          <a:bodyPr vert="horz" wrap="square" lIns="0" tIns="12065" rIns="0" bIns="0" rtlCol="0">
            <a:spAutoFit/>
          </a:bodyPr>
          <a:lstStyle/>
          <a:p>
            <a:pPr marL="12700">
              <a:lnSpc>
                <a:spcPct val="100000"/>
              </a:lnSpc>
              <a:spcBef>
                <a:spcPts val="95"/>
              </a:spcBef>
            </a:pPr>
            <a:r>
              <a:rPr sz="4000" i="1" spc="20" dirty="0">
                <a:solidFill>
                  <a:srgbClr val="6E0909"/>
                </a:solidFill>
                <a:latin typeface="Georgia"/>
                <a:cs typeface="Georgia"/>
              </a:rPr>
              <a:t>Thrust</a:t>
            </a:r>
            <a:r>
              <a:rPr sz="4000" i="1" spc="220" dirty="0">
                <a:solidFill>
                  <a:srgbClr val="6E0909"/>
                </a:solidFill>
                <a:latin typeface="Georgia"/>
                <a:cs typeface="Georgia"/>
              </a:rPr>
              <a:t> </a:t>
            </a:r>
            <a:r>
              <a:rPr sz="4000" i="1" spc="135" dirty="0">
                <a:solidFill>
                  <a:srgbClr val="6E0909"/>
                </a:solidFill>
                <a:latin typeface="Georgia"/>
                <a:cs typeface="Georgia"/>
              </a:rPr>
              <a:t>Areas</a:t>
            </a:r>
            <a:endParaRPr sz="4000">
              <a:latin typeface="Georgia"/>
              <a:cs typeface="Georgia"/>
            </a:endParaRPr>
          </a:p>
        </p:txBody>
      </p:sp>
      <p:pic>
        <p:nvPicPr>
          <p:cNvPr id="4" name="object 4"/>
          <p:cNvPicPr/>
          <p:nvPr/>
        </p:nvPicPr>
        <p:blipFill>
          <a:blip r:embed="rId3" cstate="print"/>
          <a:stretch>
            <a:fillRect/>
          </a:stretch>
        </p:blipFill>
        <p:spPr>
          <a:xfrm>
            <a:off x="3938957" y="663221"/>
            <a:ext cx="3397758" cy="5430076"/>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5" name="object 5"/>
          <p:cNvPicPr/>
          <p:nvPr/>
        </p:nvPicPr>
        <p:blipFill>
          <a:blip r:embed="rId4" cstate="print"/>
          <a:stretch>
            <a:fillRect/>
          </a:stretch>
        </p:blipFill>
        <p:spPr>
          <a:xfrm>
            <a:off x="4096346" y="908720"/>
            <a:ext cx="2981410" cy="7193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pic>
      <p:sp>
        <p:nvSpPr>
          <p:cNvPr id="6" name="object 6"/>
          <p:cNvSpPr txBox="1"/>
          <p:nvPr/>
        </p:nvSpPr>
        <p:spPr>
          <a:xfrm>
            <a:off x="4511824" y="1091534"/>
            <a:ext cx="2121535" cy="321242"/>
          </a:xfrm>
          <a:prstGeom prst="rect">
            <a:avLst/>
          </a:prstGeom>
        </p:spPr>
        <p:txBody>
          <a:bodyPr vert="horz" wrap="square" lIns="0" tIns="13335" rIns="0" bIns="0" rtlCol="0">
            <a:spAutoFit/>
          </a:bodyPr>
          <a:lstStyle/>
          <a:p>
            <a:pPr marL="12700" algn="ctr">
              <a:lnSpc>
                <a:spcPct val="100000"/>
              </a:lnSpc>
              <a:spcBef>
                <a:spcPts val="105"/>
              </a:spcBef>
            </a:pPr>
            <a:r>
              <a:rPr lang="en-IN" sz="2000" b="1" spc="145" dirty="0">
                <a:solidFill>
                  <a:srgbClr val="FFFFFF"/>
                </a:solidFill>
                <a:latin typeface="Cambria"/>
                <a:cs typeface="Cambria"/>
              </a:rPr>
              <a:t>Air Pollution</a:t>
            </a:r>
            <a:endParaRPr sz="2000" dirty="0">
              <a:latin typeface="Cambria"/>
              <a:cs typeface="Cambria"/>
            </a:endParaRPr>
          </a:p>
        </p:txBody>
      </p:sp>
      <p:pic>
        <p:nvPicPr>
          <p:cNvPr id="7" name="object 7"/>
          <p:cNvPicPr/>
          <p:nvPr/>
        </p:nvPicPr>
        <p:blipFill>
          <a:blip r:embed="rId5" cstate="print"/>
          <a:stretch>
            <a:fillRect/>
          </a:stretch>
        </p:blipFill>
        <p:spPr>
          <a:xfrm>
            <a:off x="4096346" y="2564904"/>
            <a:ext cx="2981410" cy="719328"/>
          </a:xfrm>
          <a:prstGeom prst="rect">
            <a:avLst/>
          </a:prstGeom>
        </p:spPr>
      </p:pic>
      <p:sp>
        <p:nvSpPr>
          <p:cNvPr id="8" name="object 8"/>
          <p:cNvSpPr txBox="1"/>
          <p:nvPr/>
        </p:nvSpPr>
        <p:spPr>
          <a:xfrm>
            <a:off x="4085067" y="2599241"/>
            <a:ext cx="3051810" cy="629018"/>
          </a:xfrm>
          <a:prstGeom prst="rect">
            <a:avLst/>
          </a:prstGeom>
        </p:spPr>
        <p:txBody>
          <a:bodyPr vert="horz" wrap="square" lIns="0" tIns="13335" rIns="0" bIns="0" rtlCol="0">
            <a:spAutoFit/>
          </a:bodyPr>
          <a:lstStyle/>
          <a:p>
            <a:pPr marL="12700" algn="ctr">
              <a:lnSpc>
                <a:spcPct val="100000"/>
              </a:lnSpc>
              <a:spcBef>
                <a:spcPts val="105"/>
              </a:spcBef>
            </a:pPr>
            <a:r>
              <a:rPr lang="en-IN" sz="2000" b="1" spc="100" dirty="0">
                <a:solidFill>
                  <a:srgbClr val="FFFFFF"/>
                </a:solidFill>
                <a:latin typeface="Cambria"/>
                <a:cs typeface="Cambria"/>
              </a:rPr>
              <a:t>Water &amp; Wastewater Management</a:t>
            </a:r>
            <a:endParaRPr sz="2000" dirty="0">
              <a:latin typeface="Cambria"/>
              <a:cs typeface="Cambria"/>
            </a:endParaRPr>
          </a:p>
        </p:txBody>
      </p:sp>
      <p:pic>
        <p:nvPicPr>
          <p:cNvPr id="9" name="object 9"/>
          <p:cNvPicPr/>
          <p:nvPr/>
        </p:nvPicPr>
        <p:blipFill>
          <a:blip r:embed="rId6" cstate="print"/>
          <a:stretch>
            <a:fillRect/>
          </a:stretch>
        </p:blipFill>
        <p:spPr>
          <a:xfrm>
            <a:off x="4142165" y="4223260"/>
            <a:ext cx="2937616" cy="717908"/>
          </a:xfrm>
          <a:prstGeom prst="rect">
            <a:avLst/>
          </a:prstGeom>
        </p:spPr>
      </p:pic>
      <p:sp>
        <p:nvSpPr>
          <p:cNvPr id="10" name="object 10"/>
          <p:cNvSpPr txBox="1"/>
          <p:nvPr/>
        </p:nvSpPr>
        <p:spPr>
          <a:xfrm>
            <a:off x="4223792" y="4277331"/>
            <a:ext cx="2783585" cy="591829"/>
          </a:xfrm>
          <a:prstGeom prst="rect">
            <a:avLst/>
          </a:prstGeom>
        </p:spPr>
        <p:txBody>
          <a:bodyPr vert="horz" wrap="square" lIns="0" tIns="52705" rIns="0" bIns="0" rtlCol="0">
            <a:spAutoFit/>
          </a:bodyPr>
          <a:lstStyle/>
          <a:p>
            <a:pPr marL="12700" marR="5080" indent="45720" algn="ctr">
              <a:lnSpc>
                <a:spcPts val="2110"/>
              </a:lnSpc>
              <a:spcBef>
                <a:spcPts val="415"/>
              </a:spcBef>
            </a:pPr>
            <a:r>
              <a:rPr lang="en-IN" sz="2000" b="1" spc="145" dirty="0">
                <a:solidFill>
                  <a:srgbClr val="FFFFFF"/>
                </a:solidFill>
                <a:latin typeface="Cambria"/>
                <a:cs typeface="Cambria"/>
              </a:rPr>
              <a:t>Solid Waste Management</a:t>
            </a:r>
            <a:endParaRPr sz="2000" b="1" dirty="0">
              <a:latin typeface="Cambria"/>
              <a:cs typeface="Cambria"/>
            </a:endParaRPr>
          </a:p>
        </p:txBody>
      </p:sp>
      <p:pic>
        <p:nvPicPr>
          <p:cNvPr id="11" name="object 11"/>
          <p:cNvPicPr/>
          <p:nvPr/>
        </p:nvPicPr>
        <p:blipFill>
          <a:blip r:embed="rId7" cstate="print"/>
          <a:stretch>
            <a:fillRect/>
          </a:stretch>
        </p:blipFill>
        <p:spPr>
          <a:xfrm>
            <a:off x="4142165" y="5085184"/>
            <a:ext cx="2937615" cy="719328"/>
          </a:xfrm>
          <a:prstGeom prst="rect">
            <a:avLst/>
          </a:prstGeom>
        </p:spPr>
      </p:pic>
      <p:sp>
        <p:nvSpPr>
          <p:cNvPr id="12" name="object 12"/>
          <p:cNvSpPr txBox="1"/>
          <p:nvPr/>
        </p:nvSpPr>
        <p:spPr>
          <a:xfrm>
            <a:off x="4727848" y="5229200"/>
            <a:ext cx="1714512" cy="382156"/>
          </a:xfrm>
          <a:prstGeom prst="rect">
            <a:avLst/>
          </a:prstGeom>
        </p:spPr>
        <p:txBody>
          <a:bodyPr vert="horz" wrap="square" lIns="0" tIns="12700" rIns="0" bIns="0" rtlCol="0">
            <a:spAutoFit/>
          </a:bodyPr>
          <a:lstStyle/>
          <a:p>
            <a:pPr marL="12700" algn="ctr">
              <a:lnSpc>
                <a:spcPct val="100000"/>
              </a:lnSpc>
              <a:spcBef>
                <a:spcPts val="100"/>
              </a:spcBef>
            </a:pPr>
            <a:r>
              <a:rPr lang="en-IN" sz="2400" b="1" spc="150" dirty="0">
                <a:solidFill>
                  <a:srgbClr val="FFFFFF"/>
                </a:solidFill>
                <a:latin typeface="Cambria"/>
                <a:cs typeface="Cambria"/>
              </a:rPr>
              <a:t>EIA</a:t>
            </a:r>
          </a:p>
        </p:txBody>
      </p:sp>
      <p:pic>
        <p:nvPicPr>
          <p:cNvPr id="13" name="object 13"/>
          <p:cNvPicPr/>
          <p:nvPr/>
        </p:nvPicPr>
        <p:blipFill>
          <a:blip r:embed="rId8" cstate="print">
            <a:duotone>
              <a:schemeClr val="accent3">
                <a:shade val="45000"/>
                <a:satMod val="135000"/>
              </a:schemeClr>
              <a:prstClr val="white"/>
            </a:duotone>
          </a:blip>
          <a:stretch>
            <a:fillRect/>
          </a:stretch>
        </p:blipFill>
        <p:spPr>
          <a:xfrm>
            <a:off x="7480215" y="4848619"/>
            <a:ext cx="4099585" cy="1388693"/>
          </a:xfrm>
          <a:prstGeom prst="rect">
            <a:avLst/>
          </a:prstGeom>
        </p:spPr>
      </p:pic>
      <p:pic>
        <p:nvPicPr>
          <p:cNvPr id="15" name="object 15"/>
          <p:cNvPicPr/>
          <p:nvPr/>
        </p:nvPicPr>
        <p:blipFill>
          <a:blip r:embed="rId9" cstate="print">
            <a:duotone>
              <a:schemeClr val="accent5">
                <a:shade val="45000"/>
                <a:satMod val="135000"/>
              </a:schemeClr>
              <a:prstClr val="white"/>
            </a:duotone>
          </a:blip>
          <a:stretch>
            <a:fillRect/>
          </a:stretch>
        </p:blipFill>
        <p:spPr>
          <a:xfrm>
            <a:off x="7469020" y="620688"/>
            <a:ext cx="4099588" cy="1706863"/>
          </a:xfrm>
          <a:prstGeom prst="rect">
            <a:avLst/>
          </a:prstGeom>
        </p:spPr>
      </p:pic>
      <p:pic>
        <p:nvPicPr>
          <p:cNvPr id="17" name="object 17"/>
          <p:cNvPicPr/>
          <p:nvPr/>
        </p:nvPicPr>
        <p:blipFill>
          <a:blip r:embed="rId10" cstate="print"/>
          <a:stretch>
            <a:fillRect/>
          </a:stretch>
        </p:blipFill>
        <p:spPr>
          <a:xfrm>
            <a:off x="7515592" y="3399078"/>
            <a:ext cx="4053015" cy="1614098"/>
          </a:xfrm>
          <a:prstGeom prst="rect">
            <a:avLst/>
          </a:prstGeom>
        </p:spPr>
      </p:pic>
      <p:pic>
        <p:nvPicPr>
          <p:cNvPr id="19" name="object 19"/>
          <p:cNvPicPr/>
          <p:nvPr/>
        </p:nvPicPr>
        <p:blipFill>
          <a:blip r:embed="rId11" cstate="print">
            <a:duotone>
              <a:schemeClr val="accent6">
                <a:shade val="45000"/>
                <a:satMod val="135000"/>
              </a:schemeClr>
              <a:prstClr val="white"/>
            </a:duotone>
          </a:blip>
          <a:stretch>
            <a:fillRect/>
          </a:stretch>
        </p:blipFill>
        <p:spPr>
          <a:xfrm>
            <a:off x="7494102" y="2234420"/>
            <a:ext cx="4099585" cy="1477328"/>
          </a:xfrm>
          <a:prstGeom prst="rect">
            <a:avLst/>
          </a:prstGeom>
        </p:spPr>
      </p:pic>
      <p:sp>
        <p:nvSpPr>
          <p:cNvPr id="23" name="object 23"/>
          <p:cNvSpPr txBox="1"/>
          <p:nvPr/>
        </p:nvSpPr>
        <p:spPr>
          <a:xfrm>
            <a:off x="3105845" y="6526009"/>
            <a:ext cx="4528566"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pic>
        <p:nvPicPr>
          <p:cNvPr id="24" name="object 24"/>
          <p:cNvPicPr/>
          <p:nvPr/>
        </p:nvPicPr>
        <p:blipFill>
          <a:blip r:embed="rId12" cstate="print"/>
          <a:stretch>
            <a:fillRect/>
          </a:stretch>
        </p:blipFill>
        <p:spPr>
          <a:xfrm>
            <a:off x="11263883" y="0"/>
            <a:ext cx="688848" cy="663220"/>
          </a:xfrm>
          <a:prstGeom prst="rect">
            <a:avLst/>
          </a:prstGeom>
        </p:spPr>
      </p:pic>
      <p:sp>
        <p:nvSpPr>
          <p:cNvPr id="14" name="TextBox 13">
            <a:extLst>
              <a:ext uri="{FF2B5EF4-FFF2-40B4-BE49-F238E27FC236}">
                <a16:creationId xmlns:a16="http://schemas.microsoft.com/office/drawing/2014/main" id="{D316B347-789F-C333-92B0-1BA119157626}"/>
              </a:ext>
            </a:extLst>
          </p:cNvPr>
          <p:cNvSpPr txBox="1"/>
          <p:nvPr/>
        </p:nvSpPr>
        <p:spPr>
          <a:xfrm>
            <a:off x="7515592" y="692696"/>
            <a:ext cx="4014861" cy="1754326"/>
          </a:xfrm>
          <a:prstGeom prst="rect">
            <a:avLst/>
          </a:prstGeom>
          <a:noFill/>
        </p:spPr>
        <p:txBody>
          <a:bodyPr wrap="square" rtlCol="0">
            <a:spAutoFit/>
          </a:bodyPr>
          <a:lstStyle/>
          <a:p>
            <a:pPr algn="ctr"/>
            <a:r>
              <a:rPr lang="en-IN" dirty="0">
                <a:solidFill>
                  <a:schemeClr val="tx1">
                    <a:lumMod val="95000"/>
                    <a:lumOff val="5000"/>
                  </a:schemeClr>
                </a:solidFill>
              </a:rPr>
              <a:t>Air Pollution Control Studies</a:t>
            </a:r>
            <a:br>
              <a:rPr lang="en-IN" dirty="0">
                <a:solidFill>
                  <a:schemeClr val="tx1">
                    <a:lumMod val="95000"/>
                    <a:lumOff val="5000"/>
                  </a:schemeClr>
                </a:solidFill>
              </a:rPr>
            </a:br>
            <a:r>
              <a:rPr lang="en-IN" dirty="0">
                <a:solidFill>
                  <a:schemeClr val="tx1">
                    <a:lumMod val="95000"/>
                    <a:lumOff val="5000"/>
                  </a:schemeClr>
                </a:solidFill>
              </a:rPr>
              <a:t>Carrying Capacity Studies</a:t>
            </a:r>
            <a:br>
              <a:rPr lang="en-IN" dirty="0">
                <a:solidFill>
                  <a:schemeClr val="tx1">
                    <a:lumMod val="95000"/>
                    <a:lumOff val="5000"/>
                  </a:schemeClr>
                </a:solidFill>
              </a:rPr>
            </a:br>
            <a:r>
              <a:rPr lang="en-IN" dirty="0">
                <a:solidFill>
                  <a:schemeClr val="tx1">
                    <a:lumMod val="95000"/>
                    <a:lumOff val="5000"/>
                  </a:schemeClr>
                </a:solidFill>
              </a:rPr>
              <a:t>Source Apportionment Studies</a:t>
            </a:r>
            <a:br>
              <a:rPr lang="en-IN" dirty="0">
                <a:solidFill>
                  <a:schemeClr val="tx1">
                    <a:lumMod val="95000"/>
                    <a:lumOff val="5000"/>
                  </a:schemeClr>
                </a:solidFill>
              </a:rPr>
            </a:br>
            <a:r>
              <a:rPr lang="en-IN" dirty="0">
                <a:solidFill>
                  <a:schemeClr val="tx1">
                    <a:lumMod val="95000"/>
                    <a:lumOff val="5000"/>
                  </a:schemeClr>
                </a:solidFill>
              </a:rPr>
              <a:t>Emission Inventory</a:t>
            </a:r>
            <a:br>
              <a:rPr lang="en-IN" dirty="0">
                <a:solidFill>
                  <a:schemeClr val="tx1">
                    <a:lumMod val="95000"/>
                    <a:lumOff val="5000"/>
                  </a:schemeClr>
                </a:solidFill>
              </a:rPr>
            </a:br>
            <a:r>
              <a:rPr lang="en-IN" dirty="0">
                <a:solidFill>
                  <a:schemeClr val="tx1">
                    <a:lumMod val="95000"/>
                    <a:lumOff val="5000"/>
                  </a:schemeClr>
                </a:solidFill>
              </a:rPr>
              <a:t>Dispersion Model</a:t>
            </a:r>
            <a:br>
              <a:rPr lang="en-IN" dirty="0">
                <a:solidFill>
                  <a:schemeClr val="tx1">
                    <a:lumMod val="95000"/>
                    <a:lumOff val="5000"/>
                  </a:schemeClr>
                </a:solidFill>
              </a:rPr>
            </a:br>
            <a:endParaRPr lang="en-IN" dirty="0">
              <a:solidFill>
                <a:schemeClr val="tx1">
                  <a:lumMod val="95000"/>
                  <a:lumOff val="5000"/>
                </a:schemeClr>
              </a:solidFill>
            </a:endParaRPr>
          </a:p>
        </p:txBody>
      </p:sp>
      <p:sp>
        <p:nvSpPr>
          <p:cNvPr id="16" name="TextBox 15">
            <a:extLst>
              <a:ext uri="{FF2B5EF4-FFF2-40B4-BE49-F238E27FC236}">
                <a16:creationId xmlns:a16="http://schemas.microsoft.com/office/drawing/2014/main" id="{E5ADD826-2429-50B3-F4F7-A31DFD401528}"/>
              </a:ext>
            </a:extLst>
          </p:cNvPr>
          <p:cNvSpPr txBox="1"/>
          <p:nvPr/>
        </p:nvSpPr>
        <p:spPr>
          <a:xfrm>
            <a:off x="7738473" y="2327551"/>
            <a:ext cx="3583067" cy="1477328"/>
          </a:xfrm>
          <a:prstGeom prst="rect">
            <a:avLst/>
          </a:prstGeom>
          <a:noFill/>
        </p:spPr>
        <p:txBody>
          <a:bodyPr wrap="square" rtlCol="0">
            <a:spAutoFit/>
          </a:bodyPr>
          <a:lstStyle/>
          <a:p>
            <a:pPr algn="ctr"/>
            <a:r>
              <a:rPr lang="en-IN" dirty="0">
                <a:solidFill>
                  <a:schemeClr val="tx1">
                    <a:lumMod val="95000"/>
                    <a:lumOff val="5000"/>
                  </a:schemeClr>
                </a:solidFill>
              </a:rPr>
              <a:t>Water Conservation and Efficiency</a:t>
            </a:r>
            <a:br>
              <a:rPr lang="en-IN" dirty="0">
                <a:solidFill>
                  <a:schemeClr val="tx1">
                    <a:lumMod val="95000"/>
                    <a:lumOff val="5000"/>
                  </a:schemeClr>
                </a:solidFill>
              </a:rPr>
            </a:br>
            <a:r>
              <a:rPr lang="en-IN" dirty="0">
                <a:solidFill>
                  <a:schemeClr val="tx1">
                    <a:lumMod val="95000"/>
                    <a:lumOff val="5000"/>
                  </a:schemeClr>
                </a:solidFill>
              </a:rPr>
              <a:t>Sustainable Water Supply</a:t>
            </a:r>
            <a:br>
              <a:rPr lang="en-IN" dirty="0">
                <a:solidFill>
                  <a:schemeClr val="tx1">
                    <a:lumMod val="95000"/>
                    <a:lumOff val="5000"/>
                  </a:schemeClr>
                </a:solidFill>
              </a:rPr>
            </a:br>
            <a:r>
              <a:rPr lang="en-IN" dirty="0">
                <a:solidFill>
                  <a:schemeClr val="tx1">
                    <a:lumMod val="95000"/>
                    <a:lumOff val="5000"/>
                  </a:schemeClr>
                </a:solidFill>
              </a:rPr>
              <a:t>Wastewater Treatment</a:t>
            </a:r>
            <a:br>
              <a:rPr lang="en-IN" dirty="0">
                <a:solidFill>
                  <a:schemeClr val="tx1">
                    <a:lumMod val="95000"/>
                    <a:lumOff val="5000"/>
                  </a:schemeClr>
                </a:solidFill>
              </a:rPr>
            </a:br>
            <a:r>
              <a:rPr lang="en-IN" dirty="0">
                <a:solidFill>
                  <a:schemeClr val="tx1">
                    <a:lumMod val="95000"/>
                    <a:lumOff val="5000"/>
                  </a:schemeClr>
                </a:solidFill>
              </a:rPr>
              <a:t>Ecosystem Protection</a:t>
            </a:r>
            <a:br>
              <a:rPr lang="en-IN" dirty="0">
                <a:solidFill>
                  <a:schemeClr val="tx1">
                    <a:lumMod val="95000"/>
                    <a:lumOff val="5000"/>
                  </a:schemeClr>
                </a:solidFill>
              </a:rPr>
            </a:br>
            <a:endParaRPr lang="en-IN" dirty="0">
              <a:solidFill>
                <a:schemeClr val="tx1">
                  <a:lumMod val="95000"/>
                  <a:lumOff val="5000"/>
                </a:schemeClr>
              </a:solidFill>
            </a:endParaRPr>
          </a:p>
        </p:txBody>
      </p:sp>
      <p:sp>
        <p:nvSpPr>
          <p:cNvPr id="26" name="TextBox 25">
            <a:extLst>
              <a:ext uri="{FF2B5EF4-FFF2-40B4-BE49-F238E27FC236}">
                <a16:creationId xmlns:a16="http://schemas.microsoft.com/office/drawing/2014/main" id="{E016D74F-BB20-2DF3-8A19-6998EAC6394B}"/>
              </a:ext>
            </a:extLst>
          </p:cNvPr>
          <p:cNvSpPr txBox="1"/>
          <p:nvPr/>
        </p:nvSpPr>
        <p:spPr>
          <a:xfrm>
            <a:off x="8108032" y="3645024"/>
            <a:ext cx="2810747" cy="1477328"/>
          </a:xfrm>
          <a:prstGeom prst="rect">
            <a:avLst/>
          </a:prstGeom>
          <a:noFill/>
        </p:spPr>
        <p:txBody>
          <a:bodyPr wrap="square">
            <a:spAutoFit/>
          </a:bodyPr>
          <a:lstStyle/>
          <a:p>
            <a:pPr algn="ctr"/>
            <a:r>
              <a:rPr lang="en-IN" dirty="0">
                <a:solidFill>
                  <a:schemeClr val="tx1">
                    <a:lumMod val="95000"/>
                    <a:lumOff val="5000"/>
                  </a:schemeClr>
                </a:solidFill>
              </a:rPr>
              <a:t>Waste Reduction</a:t>
            </a:r>
            <a:br>
              <a:rPr lang="en-IN" dirty="0">
                <a:solidFill>
                  <a:schemeClr val="tx1">
                    <a:lumMod val="95000"/>
                    <a:lumOff val="5000"/>
                  </a:schemeClr>
                </a:solidFill>
              </a:rPr>
            </a:br>
            <a:r>
              <a:rPr lang="en-IN" dirty="0">
                <a:solidFill>
                  <a:schemeClr val="tx1">
                    <a:lumMod val="95000"/>
                    <a:lumOff val="5000"/>
                  </a:schemeClr>
                </a:solidFill>
              </a:rPr>
              <a:t>Waste Segregation</a:t>
            </a:r>
            <a:br>
              <a:rPr lang="en-IN" dirty="0">
                <a:solidFill>
                  <a:schemeClr val="tx1">
                    <a:lumMod val="95000"/>
                    <a:lumOff val="5000"/>
                  </a:schemeClr>
                </a:solidFill>
              </a:rPr>
            </a:br>
            <a:r>
              <a:rPr lang="en-IN" dirty="0">
                <a:solidFill>
                  <a:schemeClr val="tx1">
                    <a:lumMod val="95000"/>
                    <a:lumOff val="5000"/>
                  </a:schemeClr>
                </a:solidFill>
              </a:rPr>
              <a:t>Composting</a:t>
            </a:r>
            <a:br>
              <a:rPr lang="en-IN" dirty="0">
                <a:solidFill>
                  <a:schemeClr val="tx1">
                    <a:lumMod val="95000"/>
                    <a:lumOff val="5000"/>
                  </a:schemeClr>
                </a:solidFill>
              </a:rPr>
            </a:br>
            <a:r>
              <a:rPr lang="en-IN" dirty="0">
                <a:solidFill>
                  <a:schemeClr val="tx1">
                    <a:lumMod val="95000"/>
                    <a:lumOff val="5000"/>
                  </a:schemeClr>
                </a:solidFill>
              </a:rPr>
              <a:t>Landfill Management</a:t>
            </a:r>
            <a:br>
              <a:rPr lang="en-IN" dirty="0">
                <a:solidFill>
                  <a:schemeClr val="tx1">
                    <a:lumMod val="95000"/>
                    <a:lumOff val="5000"/>
                  </a:schemeClr>
                </a:solidFill>
              </a:rPr>
            </a:br>
            <a:endParaRPr lang="en-IN" dirty="0">
              <a:solidFill>
                <a:schemeClr val="tx1">
                  <a:lumMod val="95000"/>
                  <a:lumOff val="5000"/>
                </a:schemeClr>
              </a:solidFill>
            </a:endParaRPr>
          </a:p>
        </p:txBody>
      </p:sp>
      <p:sp>
        <p:nvSpPr>
          <p:cNvPr id="28" name="TextBox 27">
            <a:extLst>
              <a:ext uri="{FF2B5EF4-FFF2-40B4-BE49-F238E27FC236}">
                <a16:creationId xmlns:a16="http://schemas.microsoft.com/office/drawing/2014/main" id="{7C8A5D0E-500A-C340-62CA-881FBA7298B7}"/>
              </a:ext>
            </a:extLst>
          </p:cNvPr>
          <p:cNvSpPr txBox="1"/>
          <p:nvPr/>
        </p:nvSpPr>
        <p:spPr>
          <a:xfrm>
            <a:off x="7669523" y="4933440"/>
            <a:ext cx="3574157" cy="1200329"/>
          </a:xfrm>
          <a:prstGeom prst="rect">
            <a:avLst/>
          </a:prstGeom>
          <a:noFill/>
        </p:spPr>
        <p:txBody>
          <a:bodyPr wrap="square">
            <a:spAutoFit/>
          </a:bodyPr>
          <a:lstStyle/>
          <a:p>
            <a:pPr algn="ctr"/>
            <a:r>
              <a:rPr lang="en-US" b="0" i="0" dirty="0">
                <a:solidFill>
                  <a:schemeClr val="tx1">
                    <a:lumMod val="95000"/>
                    <a:lumOff val="5000"/>
                  </a:schemeClr>
                </a:solidFill>
                <a:effectLst/>
                <a:latin typeface="Söhne"/>
              </a:rPr>
              <a:t>Environmental Management Plan</a:t>
            </a:r>
            <a:br>
              <a:rPr lang="en-US" b="0" i="0" dirty="0">
                <a:solidFill>
                  <a:schemeClr val="tx1">
                    <a:lumMod val="95000"/>
                    <a:lumOff val="5000"/>
                  </a:schemeClr>
                </a:solidFill>
                <a:effectLst/>
                <a:latin typeface="Söhne"/>
              </a:rPr>
            </a:br>
            <a:r>
              <a:rPr lang="en-US" b="0" i="0" dirty="0">
                <a:solidFill>
                  <a:schemeClr val="tx1">
                    <a:lumMod val="95000"/>
                    <a:lumOff val="5000"/>
                  </a:schemeClr>
                </a:solidFill>
                <a:effectLst/>
                <a:latin typeface="Söhne"/>
              </a:rPr>
              <a:t>Monitoring and Enforcement</a:t>
            </a:r>
            <a:br>
              <a:rPr lang="en-US" b="0" i="0" dirty="0">
                <a:solidFill>
                  <a:schemeClr val="tx1">
                    <a:lumMod val="95000"/>
                    <a:lumOff val="5000"/>
                  </a:schemeClr>
                </a:solidFill>
                <a:effectLst/>
                <a:latin typeface="Söhne"/>
              </a:rPr>
            </a:br>
            <a:r>
              <a:rPr lang="en-US" b="0" i="0" dirty="0">
                <a:solidFill>
                  <a:schemeClr val="tx1">
                    <a:lumMod val="95000"/>
                    <a:lumOff val="5000"/>
                  </a:schemeClr>
                </a:solidFill>
                <a:effectLst/>
                <a:latin typeface="Söhne"/>
              </a:rPr>
              <a:t>Health Impacts</a:t>
            </a:r>
            <a:br>
              <a:rPr lang="en-US" b="0" i="0" dirty="0">
                <a:solidFill>
                  <a:schemeClr val="tx1">
                    <a:lumMod val="95000"/>
                    <a:lumOff val="5000"/>
                  </a:schemeClr>
                </a:solidFill>
                <a:effectLst/>
                <a:latin typeface="Söhne"/>
              </a:rPr>
            </a:br>
            <a:r>
              <a:rPr lang="en-US" b="0" i="0" dirty="0">
                <a:solidFill>
                  <a:schemeClr val="tx1">
                    <a:lumMod val="95000"/>
                    <a:lumOff val="5000"/>
                  </a:schemeClr>
                </a:solidFill>
                <a:effectLst/>
                <a:latin typeface="Söhne"/>
              </a:rPr>
              <a:t>Social and Cultural Aspects</a:t>
            </a:r>
            <a:endParaRPr lang="en-IN" dirty="0">
              <a:solidFill>
                <a:schemeClr val="tx1">
                  <a:lumMod val="95000"/>
                  <a:lumOff val="5000"/>
                </a:schemeClr>
              </a:solidFill>
            </a:endParaRPr>
          </a:p>
        </p:txBody>
      </p:sp>
      <p:sp>
        <p:nvSpPr>
          <p:cNvPr id="21" name="Rectangle: Rounded Corners 20">
            <a:extLst>
              <a:ext uri="{FF2B5EF4-FFF2-40B4-BE49-F238E27FC236}">
                <a16:creationId xmlns:a16="http://schemas.microsoft.com/office/drawing/2014/main" id="{B496C2B9-821D-B4B6-AB1E-A02E832C8F9E}"/>
              </a:ext>
            </a:extLst>
          </p:cNvPr>
          <p:cNvSpPr/>
          <p:nvPr/>
        </p:nvSpPr>
        <p:spPr>
          <a:xfrm>
            <a:off x="4117834" y="1725055"/>
            <a:ext cx="2959922" cy="6958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22" name="Rectangle: Rounded Corners 21">
            <a:extLst>
              <a:ext uri="{FF2B5EF4-FFF2-40B4-BE49-F238E27FC236}">
                <a16:creationId xmlns:a16="http://schemas.microsoft.com/office/drawing/2014/main" id="{6B2D955E-055C-733B-8336-37439E11D798}"/>
              </a:ext>
            </a:extLst>
          </p:cNvPr>
          <p:cNvSpPr/>
          <p:nvPr/>
        </p:nvSpPr>
        <p:spPr>
          <a:xfrm>
            <a:off x="309953" y="1297988"/>
            <a:ext cx="3270608" cy="1698964"/>
          </a:xfrm>
          <a:prstGeom prst="roundRect">
            <a:avLst/>
          </a:prstGeom>
          <a:gradFill>
            <a:gsLst>
              <a:gs pos="0">
                <a:schemeClr val="accent4">
                  <a:lumMod val="60000"/>
                  <a:lumOff val="40000"/>
                </a:schemeClr>
              </a:gs>
              <a:gs pos="80000">
                <a:schemeClr val="accent4">
                  <a:shade val="93000"/>
                  <a:satMod val="130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dirty="0">
              <a:solidFill>
                <a:schemeClr val="tx1">
                  <a:lumMod val="95000"/>
                  <a:lumOff val="5000"/>
                </a:schemeClr>
              </a:solidFill>
            </a:endParaRPr>
          </a:p>
        </p:txBody>
      </p:sp>
      <p:sp>
        <p:nvSpPr>
          <p:cNvPr id="25" name="object 6">
            <a:extLst>
              <a:ext uri="{FF2B5EF4-FFF2-40B4-BE49-F238E27FC236}">
                <a16:creationId xmlns:a16="http://schemas.microsoft.com/office/drawing/2014/main" id="{69B74994-2BA7-9DFC-EA53-C567B55DE6A5}"/>
              </a:ext>
            </a:extLst>
          </p:cNvPr>
          <p:cNvSpPr txBox="1"/>
          <p:nvPr/>
        </p:nvSpPr>
        <p:spPr>
          <a:xfrm>
            <a:off x="74559" y="1423813"/>
            <a:ext cx="3750487" cy="1244571"/>
          </a:xfrm>
          <a:prstGeom prst="rect">
            <a:avLst/>
          </a:prstGeom>
        </p:spPr>
        <p:txBody>
          <a:bodyPr vert="horz" wrap="square" lIns="0" tIns="13335" rIns="0" bIns="0" rtlCol="0">
            <a:spAutoFit/>
          </a:bodyPr>
          <a:lstStyle/>
          <a:p>
            <a:pPr marL="12700" algn="ctr">
              <a:lnSpc>
                <a:spcPct val="100000"/>
              </a:lnSpc>
              <a:spcBef>
                <a:spcPts val="105"/>
              </a:spcBef>
            </a:pPr>
            <a:r>
              <a:rPr lang="en-IN" sz="2000" dirty="0">
                <a:solidFill>
                  <a:schemeClr val="tx1">
                    <a:lumMod val="95000"/>
                    <a:lumOff val="5000"/>
                  </a:schemeClr>
                </a:solidFill>
                <a:latin typeface="Cambria"/>
                <a:cs typeface="Cambria"/>
              </a:rPr>
              <a:t>Eco System Health</a:t>
            </a:r>
            <a:br>
              <a:rPr lang="en-IN" sz="2000" dirty="0">
                <a:solidFill>
                  <a:schemeClr val="tx1">
                    <a:lumMod val="95000"/>
                    <a:lumOff val="5000"/>
                  </a:schemeClr>
                </a:solidFill>
                <a:latin typeface="Cambria"/>
                <a:cs typeface="Cambria"/>
              </a:rPr>
            </a:br>
            <a:r>
              <a:rPr lang="en-IN" sz="2000" dirty="0">
                <a:solidFill>
                  <a:schemeClr val="tx1">
                    <a:lumMod val="95000"/>
                    <a:lumOff val="5000"/>
                  </a:schemeClr>
                </a:solidFill>
                <a:latin typeface="Cambria"/>
                <a:cs typeface="Cambria"/>
              </a:rPr>
              <a:t>Water Resources</a:t>
            </a:r>
            <a:br>
              <a:rPr lang="en-IN" sz="2000" dirty="0">
                <a:solidFill>
                  <a:schemeClr val="tx1">
                    <a:lumMod val="95000"/>
                    <a:lumOff val="5000"/>
                  </a:schemeClr>
                </a:solidFill>
                <a:latin typeface="Cambria"/>
                <a:cs typeface="Cambria"/>
              </a:rPr>
            </a:br>
            <a:r>
              <a:rPr lang="en-IN" sz="2000" i="0" dirty="0">
                <a:solidFill>
                  <a:schemeClr val="tx1">
                    <a:lumMod val="95000"/>
                    <a:lumOff val="5000"/>
                  </a:schemeClr>
                </a:solidFill>
                <a:effectLst/>
                <a:latin typeface="Söhne"/>
              </a:rPr>
              <a:t>Climate and Weather Patterns</a:t>
            </a:r>
            <a:br>
              <a:rPr lang="en-IN" sz="2000" i="0" dirty="0">
                <a:solidFill>
                  <a:schemeClr val="tx1">
                    <a:lumMod val="95000"/>
                    <a:lumOff val="5000"/>
                  </a:schemeClr>
                </a:solidFill>
                <a:effectLst/>
                <a:latin typeface="Söhne"/>
              </a:rPr>
            </a:br>
            <a:r>
              <a:rPr lang="en-IN" sz="2000" i="0" dirty="0">
                <a:solidFill>
                  <a:schemeClr val="tx1">
                    <a:lumMod val="95000"/>
                    <a:lumOff val="5000"/>
                  </a:schemeClr>
                </a:solidFill>
                <a:effectLst/>
                <a:latin typeface="Söhne"/>
              </a:rPr>
              <a:t>Social and Economic Aspects</a:t>
            </a:r>
            <a:endParaRPr sz="2000" dirty="0">
              <a:solidFill>
                <a:schemeClr val="tx1">
                  <a:lumMod val="95000"/>
                  <a:lumOff val="5000"/>
                </a:schemeClr>
              </a:solidFill>
              <a:latin typeface="Cambria"/>
              <a:cs typeface="Cambria"/>
            </a:endParaRPr>
          </a:p>
        </p:txBody>
      </p:sp>
      <p:sp>
        <p:nvSpPr>
          <p:cNvPr id="27" name="object 6">
            <a:extLst>
              <a:ext uri="{FF2B5EF4-FFF2-40B4-BE49-F238E27FC236}">
                <a16:creationId xmlns:a16="http://schemas.microsoft.com/office/drawing/2014/main" id="{5C673C13-3E11-AACA-A7A9-9542D7A9F0B1}"/>
              </a:ext>
            </a:extLst>
          </p:cNvPr>
          <p:cNvSpPr txBox="1"/>
          <p:nvPr/>
        </p:nvSpPr>
        <p:spPr>
          <a:xfrm>
            <a:off x="4151784" y="1772816"/>
            <a:ext cx="2800321" cy="629018"/>
          </a:xfrm>
          <a:prstGeom prst="rect">
            <a:avLst/>
          </a:prstGeom>
        </p:spPr>
        <p:txBody>
          <a:bodyPr vert="horz" wrap="square" lIns="0" tIns="13335" rIns="0" bIns="0" rtlCol="0">
            <a:spAutoFit/>
          </a:bodyPr>
          <a:lstStyle/>
          <a:p>
            <a:pPr marL="12700" algn="ctr">
              <a:lnSpc>
                <a:spcPct val="100000"/>
              </a:lnSpc>
              <a:spcBef>
                <a:spcPts val="105"/>
              </a:spcBef>
            </a:pPr>
            <a:r>
              <a:rPr lang="en-IN" sz="2000" b="1" spc="145" dirty="0">
                <a:solidFill>
                  <a:srgbClr val="FFFFFF"/>
                </a:solidFill>
                <a:latin typeface="Cambria"/>
                <a:cs typeface="Cambria"/>
              </a:rPr>
              <a:t>Carrying Capacity Studies</a:t>
            </a:r>
            <a:endParaRPr sz="2000" dirty="0">
              <a:latin typeface="Cambria"/>
              <a:cs typeface="Cambria"/>
            </a:endParaRPr>
          </a:p>
        </p:txBody>
      </p:sp>
      <p:sp>
        <p:nvSpPr>
          <p:cNvPr id="29" name="Rectangle: Rounded Corners 28">
            <a:extLst>
              <a:ext uri="{FF2B5EF4-FFF2-40B4-BE49-F238E27FC236}">
                <a16:creationId xmlns:a16="http://schemas.microsoft.com/office/drawing/2014/main" id="{490E6340-19B5-BE00-3E12-F5EDF1671D6E}"/>
              </a:ext>
            </a:extLst>
          </p:cNvPr>
          <p:cNvSpPr/>
          <p:nvPr/>
        </p:nvSpPr>
        <p:spPr>
          <a:xfrm>
            <a:off x="309953" y="3181698"/>
            <a:ext cx="3212507" cy="19034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schemeClr val="tx1">
                    <a:lumMod val="95000"/>
                    <a:lumOff val="5000"/>
                  </a:schemeClr>
                </a:solidFill>
                <a:latin typeface="Cambria" panose="02040503050406030204" pitchFamily="18" charset="0"/>
                <a:ea typeface="Cambria" panose="02040503050406030204" pitchFamily="18" charset="0"/>
              </a:rPr>
              <a:t>Emission Sources</a:t>
            </a:r>
            <a:br>
              <a:rPr lang="en-US" sz="2000" dirty="0">
                <a:solidFill>
                  <a:schemeClr val="tx1">
                    <a:lumMod val="95000"/>
                    <a:lumOff val="5000"/>
                  </a:schemeClr>
                </a:solidFill>
                <a:latin typeface="Cambria" panose="02040503050406030204" pitchFamily="18" charset="0"/>
                <a:ea typeface="Cambria" panose="02040503050406030204" pitchFamily="18" charset="0"/>
              </a:rPr>
            </a:br>
            <a:r>
              <a:rPr lang="en-US" sz="2000" dirty="0">
                <a:solidFill>
                  <a:schemeClr val="tx1">
                    <a:lumMod val="95000"/>
                    <a:lumOff val="5000"/>
                  </a:schemeClr>
                </a:solidFill>
                <a:latin typeface="Cambria" panose="02040503050406030204" pitchFamily="18" charset="0"/>
                <a:ea typeface="Cambria" panose="02040503050406030204" pitchFamily="18" charset="0"/>
              </a:rPr>
              <a:t>Metrological Conditions</a:t>
            </a:r>
            <a:br>
              <a:rPr lang="en-US" sz="2000" dirty="0">
                <a:solidFill>
                  <a:schemeClr val="tx1">
                    <a:lumMod val="95000"/>
                    <a:lumOff val="5000"/>
                  </a:schemeClr>
                </a:solidFill>
                <a:latin typeface="Cambria" panose="02040503050406030204" pitchFamily="18" charset="0"/>
                <a:ea typeface="Cambria" panose="02040503050406030204" pitchFamily="18" charset="0"/>
              </a:rPr>
            </a:br>
            <a:r>
              <a:rPr lang="en-US" sz="2000" dirty="0">
                <a:solidFill>
                  <a:schemeClr val="tx1">
                    <a:lumMod val="95000"/>
                    <a:lumOff val="5000"/>
                  </a:schemeClr>
                </a:solidFill>
                <a:latin typeface="Cambria" panose="02040503050406030204" pitchFamily="18" charset="0"/>
                <a:ea typeface="Cambria" panose="02040503050406030204" pitchFamily="18" charset="0"/>
              </a:rPr>
              <a:t>Pollutant Types</a:t>
            </a:r>
            <a:br>
              <a:rPr lang="en-US" sz="2000" dirty="0">
                <a:solidFill>
                  <a:schemeClr val="tx1">
                    <a:lumMod val="95000"/>
                    <a:lumOff val="5000"/>
                  </a:schemeClr>
                </a:solidFill>
                <a:latin typeface="Cambria" panose="02040503050406030204" pitchFamily="18" charset="0"/>
                <a:ea typeface="Cambria" panose="02040503050406030204" pitchFamily="18" charset="0"/>
              </a:rPr>
            </a:br>
            <a:r>
              <a:rPr lang="en-US" sz="2000" dirty="0">
                <a:solidFill>
                  <a:schemeClr val="tx1">
                    <a:lumMod val="95000"/>
                    <a:lumOff val="5000"/>
                  </a:schemeClr>
                </a:solidFill>
                <a:latin typeface="Cambria" panose="02040503050406030204" pitchFamily="18" charset="0"/>
                <a:ea typeface="Cambria" panose="02040503050406030204" pitchFamily="18" charset="0"/>
              </a:rPr>
              <a:t>Stack Parameters</a:t>
            </a:r>
            <a:br>
              <a:rPr lang="en-US" sz="2000" dirty="0">
                <a:solidFill>
                  <a:schemeClr val="tx1">
                    <a:lumMod val="95000"/>
                    <a:lumOff val="5000"/>
                  </a:schemeClr>
                </a:solidFill>
                <a:latin typeface="Cambria" panose="02040503050406030204" pitchFamily="18" charset="0"/>
                <a:ea typeface="Cambria" panose="02040503050406030204" pitchFamily="18" charset="0"/>
              </a:rPr>
            </a:br>
            <a:r>
              <a:rPr lang="en-US" sz="2000" dirty="0">
                <a:solidFill>
                  <a:schemeClr val="tx1">
                    <a:lumMod val="95000"/>
                    <a:lumOff val="5000"/>
                  </a:schemeClr>
                </a:solidFill>
                <a:latin typeface="Cambria" panose="02040503050406030204" pitchFamily="18" charset="0"/>
                <a:ea typeface="Cambria" panose="02040503050406030204" pitchFamily="18" charset="0"/>
              </a:rPr>
              <a:t>Modelling Tools</a:t>
            </a:r>
            <a:endParaRPr lang="en-IN" sz="20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5ABFDF54-DB10-AF6C-6774-2791A6CBB890}"/>
              </a:ext>
            </a:extLst>
          </p:cNvPr>
          <p:cNvSpPr/>
          <p:nvPr/>
        </p:nvSpPr>
        <p:spPr>
          <a:xfrm>
            <a:off x="4151784" y="3356992"/>
            <a:ext cx="2925972" cy="7387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400" b="1" i="0" dirty="0">
                <a:effectLst/>
                <a:latin typeface="Cambria" panose="02040503050406030204" pitchFamily="18" charset="0"/>
                <a:ea typeface="Cambria" panose="02040503050406030204" pitchFamily="18" charset="0"/>
              </a:rPr>
              <a:t>Dispersion Studies</a:t>
            </a:r>
            <a:endParaRPr lang="en-IN" sz="2400" b="1" dirty="0">
              <a:latin typeface="Cambria" panose="02040503050406030204" pitchFamily="18" charset="0"/>
              <a:ea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1488" y="214290"/>
            <a:ext cx="2600960" cy="574675"/>
          </a:xfrm>
          <a:prstGeom prst="rect">
            <a:avLst/>
          </a:prstGeom>
        </p:spPr>
        <p:txBody>
          <a:bodyPr vert="horz" wrap="square" lIns="0" tIns="12700" rIns="0" bIns="0" rtlCol="0">
            <a:spAutoFit/>
          </a:bodyPr>
          <a:lstStyle/>
          <a:p>
            <a:pPr marL="12700">
              <a:lnSpc>
                <a:spcPct val="100000"/>
              </a:lnSpc>
              <a:spcBef>
                <a:spcPts val="100"/>
              </a:spcBef>
            </a:pPr>
            <a:r>
              <a:rPr sz="3600" spc="-20" dirty="0">
                <a:solidFill>
                  <a:srgbClr val="006FC0"/>
                </a:solidFill>
              </a:rPr>
              <a:t>OVERVIEW</a:t>
            </a:r>
            <a:endParaRPr sz="3600"/>
          </a:p>
        </p:txBody>
      </p:sp>
      <p:sp>
        <p:nvSpPr>
          <p:cNvPr id="3" name="object 3"/>
          <p:cNvSpPr txBox="1"/>
          <p:nvPr/>
        </p:nvSpPr>
        <p:spPr>
          <a:xfrm>
            <a:off x="881026" y="1000108"/>
            <a:ext cx="7286676" cy="5875968"/>
          </a:xfrm>
          <a:prstGeom prst="rect">
            <a:avLst/>
          </a:prstGeom>
        </p:spPr>
        <p:txBody>
          <a:bodyPr vert="horz" wrap="square" lIns="0" tIns="195580" rIns="0" bIns="0" rtlCol="0">
            <a:spAutoFit/>
          </a:bodyPr>
          <a:lstStyle/>
          <a:p>
            <a:pPr marL="299085" indent="-287020">
              <a:lnSpc>
                <a:spcPct val="100000"/>
              </a:lnSpc>
              <a:spcBef>
                <a:spcPts val="1540"/>
              </a:spcBef>
              <a:buFont typeface="Courier New"/>
              <a:buChar char="o"/>
              <a:tabLst>
                <a:tab pos="299720" algn="l"/>
              </a:tabLst>
            </a:pPr>
            <a:r>
              <a:rPr sz="2400" b="1" spc="-15" dirty="0">
                <a:latin typeface="Times New Roman"/>
                <a:cs typeface="Times New Roman"/>
              </a:rPr>
              <a:t>Vision</a:t>
            </a:r>
            <a:r>
              <a:rPr sz="2400" b="1" spc="-45" dirty="0">
                <a:latin typeface="Times New Roman"/>
                <a:cs typeface="Times New Roman"/>
              </a:rPr>
              <a:t> </a:t>
            </a:r>
            <a:r>
              <a:rPr sz="2400" b="1" dirty="0">
                <a:latin typeface="Times New Roman"/>
                <a:cs typeface="Times New Roman"/>
              </a:rPr>
              <a:t>&amp;</a:t>
            </a:r>
            <a:r>
              <a:rPr sz="2400" b="1" spc="-25" dirty="0">
                <a:latin typeface="Times New Roman"/>
                <a:cs typeface="Times New Roman"/>
              </a:rPr>
              <a:t> </a:t>
            </a:r>
            <a:r>
              <a:rPr sz="2400" b="1" dirty="0">
                <a:latin typeface="Times New Roman"/>
                <a:cs typeface="Times New Roman"/>
              </a:rPr>
              <a:t>Mission</a:t>
            </a:r>
            <a:r>
              <a:rPr lang="en-IN" sz="2400" b="1" dirty="0">
                <a:latin typeface="Times New Roman"/>
                <a:cs typeface="Times New Roman"/>
              </a:rPr>
              <a:t> of the Department</a:t>
            </a:r>
            <a:endParaRPr sz="2400" dirty="0">
              <a:latin typeface="Times New Roman"/>
              <a:cs typeface="Times New Roman"/>
            </a:endParaRPr>
          </a:p>
          <a:p>
            <a:pPr marL="299085" indent="-287020">
              <a:lnSpc>
                <a:spcPct val="100000"/>
              </a:lnSpc>
              <a:spcBef>
                <a:spcPts val="1440"/>
              </a:spcBef>
              <a:buFont typeface="Courier New"/>
              <a:buChar char="o"/>
              <a:tabLst>
                <a:tab pos="299720" algn="l"/>
              </a:tabLst>
            </a:pPr>
            <a:r>
              <a:rPr sz="2400" b="1" dirty="0">
                <a:latin typeface="Times New Roman"/>
                <a:cs typeface="Times New Roman"/>
              </a:rPr>
              <a:t>Department</a:t>
            </a:r>
            <a:r>
              <a:rPr sz="2400" b="1" spc="-25" dirty="0">
                <a:latin typeface="Times New Roman"/>
                <a:cs typeface="Times New Roman"/>
              </a:rPr>
              <a:t> </a:t>
            </a:r>
            <a:r>
              <a:rPr sz="2400" b="1" spc="-5" dirty="0">
                <a:latin typeface="Times New Roman"/>
                <a:cs typeface="Times New Roman"/>
              </a:rPr>
              <a:t>Profile/History/Achievement</a:t>
            </a:r>
            <a:endParaRPr sz="2400" dirty="0">
              <a:latin typeface="Times New Roman"/>
              <a:cs typeface="Times New Roman"/>
            </a:endParaRPr>
          </a:p>
          <a:p>
            <a:pPr marL="299085" indent="-287020">
              <a:lnSpc>
                <a:spcPct val="100000"/>
              </a:lnSpc>
              <a:spcBef>
                <a:spcPts val="1440"/>
              </a:spcBef>
              <a:buFont typeface="Courier New"/>
              <a:buChar char="o"/>
              <a:tabLst>
                <a:tab pos="299720" algn="l"/>
              </a:tabLst>
            </a:pPr>
            <a:r>
              <a:rPr sz="2400" b="1" dirty="0">
                <a:latin typeface="Times New Roman"/>
                <a:cs typeface="Times New Roman"/>
              </a:rPr>
              <a:t>C</a:t>
            </a:r>
            <a:r>
              <a:rPr sz="2400" b="1" spc="-10" dirty="0">
                <a:latin typeface="Times New Roman"/>
                <a:cs typeface="Times New Roman"/>
              </a:rPr>
              <a:t>u</a:t>
            </a:r>
            <a:r>
              <a:rPr sz="2400" b="1" dirty="0">
                <a:latin typeface="Times New Roman"/>
                <a:cs typeface="Times New Roman"/>
              </a:rPr>
              <a:t>rri</a:t>
            </a:r>
            <a:r>
              <a:rPr sz="2400" b="1" spc="5" dirty="0">
                <a:latin typeface="Times New Roman"/>
                <a:cs typeface="Times New Roman"/>
              </a:rPr>
              <a:t>c</a:t>
            </a:r>
            <a:r>
              <a:rPr sz="2400" b="1" dirty="0">
                <a:latin typeface="Times New Roman"/>
                <a:cs typeface="Times New Roman"/>
              </a:rPr>
              <a:t>ular</a:t>
            </a:r>
            <a:r>
              <a:rPr sz="2400" b="1" spc="-195" dirty="0">
                <a:latin typeface="Times New Roman"/>
                <a:cs typeface="Times New Roman"/>
              </a:rPr>
              <a:t> </a:t>
            </a:r>
            <a:r>
              <a:rPr sz="2400" b="1" dirty="0">
                <a:latin typeface="Times New Roman"/>
                <a:cs typeface="Times New Roman"/>
              </a:rPr>
              <a:t>As</a:t>
            </a:r>
            <a:r>
              <a:rPr sz="2400" b="1" spc="-10" dirty="0">
                <a:latin typeface="Times New Roman"/>
                <a:cs typeface="Times New Roman"/>
              </a:rPr>
              <a:t>p</a:t>
            </a:r>
            <a:r>
              <a:rPr sz="2400" b="1" dirty="0">
                <a:latin typeface="Times New Roman"/>
                <a:cs typeface="Times New Roman"/>
              </a:rPr>
              <a:t>ects</a:t>
            </a:r>
            <a:endParaRPr sz="2400" dirty="0">
              <a:latin typeface="Times New Roman"/>
              <a:cs typeface="Times New Roman"/>
            </a:endParaRPr>
          </a:p>
          <a:p>
            <a:pPr marL="299085" indent="-287020">
              <a:lnSpc>
                <a:spcPct val="100000"/>
              </a:lnSpc>
              <a:spcBef>
                <a:spcPts val="1440"/>
              </a:spcBef>
              <a:buFont typeface="Courier New"/>
              <a:buChar char="o"/>
              <a:tabLst>
                <a:tab pos="299720" algn="l"/>
              </a:tabLst>
            </a:pPr>
            <a:r>
              <a:rPr sz="2400" b="1" spc="-30" dirty="0">
                <a:latin typeface="Times New Roman"/>
                <a:cs typeface="Times New Roman"/>
              </a:rPr>
              <a:t>Teaching</a:t>
            </a:r>
            <a:r>
              <a:rPr sz="2400" b="1" spc="-35" dirty="0">
                <a:latin typeface="Times New Roman"/>
                <a:cs typeface="Times New Roman"/>
              </a:rPr>
              <a:t> </a:t>
            </a:r>
            <a:r>
              <a:rPr sz="2400" b="1" dirty="0">
                <a:latin typeface="Times New Roman"/>
                <a:cs typeface="Times New Roman"/>
              </a:rPr>
              <a:t>&amp;</a:t>
            </a:r>
            <a:r>
              <a:rPr sz="2400" b="1" spc="-25" dirty="0">
                <a:latin typeface="Times New Roman"/>
                <a:cs typeface="Times New Roman"/>
              </a:rPr>
              <a:t> </a:t>
            </a:r>
            <a:r>
              <a:rPr sz="2400" b="1" dirty="0">
                <a:latin typeface="Times New Roman"/>
                <a:cs typeface="Times New Roman"/>
              </a:rPr>
              <a:t>learning</a:t>
            </a:r>
            <a:endParaRPr sz="2400" dirty="0">
              <a:latin typeface="Times New Roman"/>
              <a:cs typeface="Times New Roman"/>
            </a:endParaRPr>
          </a:p>
          <a:p>
            <a:pPr marL="299085" indent="-287020">
              <a:lnSpc>
                <a:spcPct val="100000"/>
              </a:lnSpc>
              <a:spcBef>
                <a:spcPts val="1440"/>
              </a:spcBef>
              <a:buFont typeface="Courier New"/>
              <a:buChar char="o"/>
              <a:tabLst>
                <a:tab pos="299720" algn="l"/>
              </a:tabLst>
            </a:pPr>
            <a:r>
              <a:rPr sz="2400" b="1" spc="-10" dirty="0">
                <a:latin typeface="Times New Roman"/>
                <a:cs typeface="Times New Roman"/>
              </a:rPr>
              <a:t>Research</a:t>
            </a:r>
            <a:r>
              <a:rPr lang="en-US" sz="2400" b="1" spc="-10" dirty="0">
                <a:latin typeface="Times New Roman"/>
                <a:cs typeface="Times New Roman"/>
              </a:rPr>
              <a:t> , Consultancy and </a:t>
            </a:r>
            <a:r>
              <a:rPr sz="2400" b="1" dirty="0">
                <a:latin typeface="Times New Roman"/>
                <a:cs typeface="Times New Roman"/>
              </a:rPr>
              <a:t>Extensions</a:t>
            </a:r>
            <a:endParaRPr sz="2400" dirty="0">
              <a:latin typeface="Times New Roman"/>
              <a:cs typeface="Times New Roman"/>
            </a:endParaRPr>
          </a:p>
          <a:p>
            <a:pPr marL="299085" indent="-287020">
              <a:lnSpc>
                <a:spcPct val="100000"/>
              </a:lnSpc>
              <a:spcBef>
                <a:spcPts val="1445"/>
              </a:spcBef>
              <a:buFont typeface="Courier New"/>
              <a:buChar char="o"/>
              <a:tabLst>
                <a:tab pos="299720" algn="l"/>
              </a:tabLst>
            </a:pPr>
            <a:r>
              <a:rPr sz="2400" b="1" spc="-5" dirty="0">
                <a:latin typeface="Times New Roman"/>
                <a:cs typeface="Times New Roman"/>
              </a:rPr>
              <a:t>Students</a:t>
            </a:r>
            <a:r>
              <a:rPr sz="2400" b="1" spc="5" dirty="0">
                <a:latin typeface="Times New Roman"/>
                <a:cs typeface="Times New Roman"/>
              </a:rPr>
              <a:t> </a:t>
            </a:r>
            <a:r>
              <a:rPr lang="en-IN" sz="2400" b="1" spc="-5" dirty="0">
                <a:latin typeface="Times New Roman"/>
                <a:cs typeface="Times New Roman"/>
              </a:rPr>
              <a:t>Support</a:t>
            </a:r>
            <a:r>
              <a:rPr sz="2400" b="1" spc="10" dirty="0">
                <a:latin typeface="Times New Roman"/>
                <a:cs typeface="Times New Roman"/>
              </a:rPr>
              <a:t> </a:t>
            </a:r>
            <a:r>
              <a:rPr sz="2400" b="1" spc="-5" dirty="0">
                <a:latin typeface="Times New Roman"/>
                <a:cs typeface="Times New Roman"/>
              </a:rPr>
              <a:t>and</a:t>
            </a:r>
            <a:r>
              <a:rPr sz="2400" b="1" dirty="0">
                <a:latin typeface="Times New Roman"/>
                <a:cs typeface="Times New Roman"/>
              </a:rPr>
              <a:t> </a:t>
            </a:r>
            <a:r>
              <a:rPr sz="2400" b="1" spc="-10" dirty="0">
                <a:latin typeface="Times New Roman"/>
                <a:cs typeface="Times New Roman"/>
              </a:rPr>
              <a:t>Progression</a:t>
            </a:r>
            <a:endParaRPr sz="2400" dirty="0">
              <a:latin typeface="Times New Roman"/>
              <a:cs typeface="Times New Roman"/>
            </a:endParaRPr>
          </a:p>
          <a:p>
            <a:pPr marL="299085" indent="-287020">
              <a:lnSpc>
                <a:spcPct val="100000"/>
              </a:lnSpc>
              <a:spcBef>
                <a:spcPts val="1440"/>
              </a:spcBef>
              <a:buFont typeface="Courier New"/>
              <a:buChar char="o"/>
              <a:tabLst>
                <a:tab pos="299720" algn="l"/>
              </a:tabLst>
            </a:pPr>
            <a:r>
              <a:rPr sz="2400" b="1" spc="-5" dirty="0">
                <a:latin typeface="Times New Roman"/>
                <a:cs typeface="Times New Roman"/>
              </a:rPr>
              <a:t>Infrastructure</a:t>
            </a:r>
            <a:r>
              <a:rPr sz="2400" b="1" spc="-15" dirty="0">
                <a:latin typeface="Times New Roman"/>
                <a:cs typeface="Times New Roman"/>
              </a:rPr>
              <a:t> </a:t>
            </a:r>
            <a:r>
              <a:rPr sz="2400" b="1" spc="-5" dirty="0">
                <a:latin typeface="Times New Roman"/>
                <a:cs typeface="Times New Roman"/>
              </a:rPr>
              <a:t>and </a:t>
            </a:r>
            <a:r>
              <a:rPr lang="en-IN" sz="2400" b="1" dirty="0">
                <a:latin typeface="Times New Roman"/>
                <a:cs typeface="Times New Roman"/>
              </a:rPr>
              <a:t>L</a:t>
            </a:r>
            <a:r>
              <a:rPr sz="2400" b="1" dirty="0">
                <a:latin typeface="Times New Roman"/>
                <a:cs typeface="Times New Roman"/>
              </a:rPr>
              <a:t>earning</a:t>
            </a:r>
            <a:r>
              <a:rPr sz="2400" b="1" spc="-30" dirty="0">
                <a:latin typeface="Times New Roman"/>
                <a:cs typeface="Times New Roman"/>
              </a:rPr>
              <a:t> </a:t>
            </a:r>
            <a:r>
              <a:rPr lang="en-IN" sz="2400" b="1" spc="-30" dirty="0">
                <a:latin typeface="Times New Roman"/>
                <a:cs typeface="Times New Roman"/>
              </a:rPr>
              <a:t>R</a:t>
            </a:r>
            <a:r>
              <a:rPr lang="en-IN" sz="2400" b="1" spc="-15" dirty="0">
                <a:latin typeface="Times New Roman"/>
                <a:cs typeface="Times New Roman"/>
              </a:rPr>
              <a:t>esources</a:t>
            </a:r>
            <a:endParaRPr sz="2400" dirty="0">
              <a:latin typeface="Times New Roman"/>
              <a:cs typeface="Times New Roman"/>
            </a:endParaRPr>
          </a:p>
          <a:p>
            <a:pPr marL="299085" indent="-287020">
              <a:lnSpc>
                <a:spcPct val="100000"/>
              </a:lnSpc>
              <a:spcBef>
                <a:spcPts val="1440"/>
              </a:spcBef>
              <a:buFont typeface="Courier New"/>
              <a:buChar char="o"/>
              <a:tabLst>
                <a:tab pos="299720" algn="l"/>
              </a:tabLst>
            </a:pPr>
            <a:r>
              <a:rPr lang="en-IN" sz="2400" b="1" spc="-5" dirty="0">
                <a:latin typeface="Times New Roman"/>
                <a:cs typeface="Times New Roman"/>
              </a:rPr>
              <a:t>B</a:t>
            </a:r>
            <a:r>
              <a:rPr sz="2400" b="1" spc="-5" dirty="0" err="1">
                <a:latin typeface="Times New Roman"/>
                <a:cs typeface="Times New Roman"/>
              </a:rPr>
              <a:t>est</a:t>
            </a:r>
            <a:r>
              <a:rPr sz="2400" b="1" spc="-15" dirty="0">
                <a:latin typeface="Times New Roman"/>
                <a:cs typeface="Times New Roman"/>
              </a:rPr>
              <a:t> </a:t>
            </a:r>
            <a:r>
              <a:rPr lang="en-IN" sz="2400" b="1" spc="-15" dirty="0">
                <a:latin typeface="Times New Roman"/>
                <a:cs typeface="Times New Roman"/>
              </a:rPr>
              <a:t>P</a:t>
            </a:r>
            <a:r>
              <a:rPr sz="2400" b="1" dirty="0" err="1">
                <a:latin typeface="Times New Roman"/>
                <a:cs typeface="Times New Roman"/>
              </a:rPr>
              <a:t>ractices</a:t>
            </a:r>
            <a:endParaRPr lang="en-IN" sz="2400" dirty="0">
              <a:latin typeface="Times New Roman"/>
              <a:cs typeface="Times New Roman"/>
            </a:endParaRPr>
          </a:p>
          <a:p>
            <a:pPr marL="299085" indent="-287020">
              <a:lnSpc>
                <a:spcPct val="100000"/>
              </a:lnSpc>
              <a:spcBef>
                <a:spcPts val="1440"/>
              </a:spcBef>
              <a:buFont typeface="Courier New"/>
              <a:buChar char="o"/>
              <a:tabLst>
                <a:tab pos="299720" algn="l"/>
              </a:tabLst>
            </a:pPr>
            <a:r>
              <a:rPr sz="2400" b="1" spc="-10" dirty="0">
                <a:latin typeface="Times New Roman"/>
                <a:cs typeface="Times New Roman"/>
              </a:rPr>
              <a:t>Progressive</a:t>
            </a:r>
            <a:r>
              <a:rPr sz="2400" b="1" spc="-65" dirty="0">
                <a:latin typeface="Times New Roman"/>
                <a:cs typeface="Times New Roman"/>
              </a:rPr>
              <a:t> </a:t>
            </a:r>
            <a:r>
              <a:rPr sz="2400" b="1" dirty="0">
                <a:latin typeface="Times New Roman"/>
                <a:cs typeface="Times New Roman"/>
              </a:rPr>
              <a:t>Plan</a:t>
            </a:r>
            <a:endParaRPr lang="en-US" sz="2400" dirty="0">
              <a:latin typeface="Times New Roman"/>
              <a:cs typeface="Times New Roman"/>
            </a:endParaRPr>
          </a:p>
          <a:p>
            <a:pPr algn="just">
              <a:lnSpc>
                <a:spcPct val="100000"/>
              </a:lnSpc>
              <a:spcBef>
                <a:spcPts val="25"/>
              </a:spcBef>
            </a:pPr>
            <a:endParaRPr lang="en-US" sz="2400" dirty="0">
              <a:latin typeface="Times New Roman"/>
              <a:cs typeface="Times New Roman"/>
            </a:endParaRPr>
          </a:p>
          <a:p>
            <a:pPr marL="299085" indent="-287020">
              <a:lnSpc>
                <a:spcPct val="100000"/>
              </a:lnSpc>
              <a:spcBef>
                <a:spcPts val="1440"/>
              </a:spcBef>
              <a:buFont typeface="Courier New"/>
              <a:buChar char="o"/>
              <a:tabLst>
                <a:tab pos="299720" algn="l"/>
              </a:tabLst>
            </a:pPr>
            <a:endParaRPr sz="2400" dirty="0">
              <a:latin typeface="Times New Roman"/>
              <a:cs typeface="Times New Roman"/>
            </a:endParaRPr>
          </a:p>
        </p:txBody>
      </p:sp>
      <p:pic>
        <p:nvPicPr>
          <p:cNvPr id="4" name="object 4"/>
          <p:cNvPicPr/>
          <p:nvPr/>
        </p:nvPicPr>
        <p:blipFill>
          <a:blip r:embed="rId3" cstate="print"/>
          <a:stretch>
            <a:fillRect/>
          </a:stretch>
        </p:blipFill>
        <p:spPr>
          <a:xfrm>
            <a:off x="11096660" y="216408"/>
            <a:ext cx="885027" cy="8551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9617" y="203961"/>
            <a:ext cx="6436360" cy="635000"/>
          </a:xfrm>
          <a:prstGeom prst="rect">
            <a:avLst/>
          </a:prstGeom>
        </p:spPr>
        <p:txBody>
          <a:bodyPr vert="horz" wrap="square" lIns="0" tIns="12065" rIns="0" bIns="0" rtlCol="0">
            <a:spAutoFit/>
          </a:bodyPr>
          <a:lstStyle/>
          <a:p>
            <a:pPr marL="12700">
              <a:lnSpc>
                <a:spcPct val="100000"/>
              </a:lnSpc>
              <a:spcBef>
                <a:spcPts val="95"/>
              </a:spcBef>
            </a:pPr>
            <a:r>
              <a:rPr sz="4000" b="0" i="1" spc="405" dirty="0">
                <a:solidFill>
                  <a:srgbClr val="6E0909"/>
                </a:solidFill>
                <a:latin typeface="Georgia"/>
                <a:cs typeface="Georgia"/>
              </a:rPr>
              <a:t>Major</a:t>
            </a:r>
            <a:r>
              <a:rPr sz="4000" b="0" i="1" spc="345" dirty="0">
                <a:solidFill>
                  <a:srgbClr val="6E0909"/>
                </a:solidFill>
                <a:latin typeface="Georgia"/>
                <a:cs typeface="Georgia"/>
              </a:rPr>
              <a:t> </a:t>
            </a:r>
            <a:r>
              <a:rPr sz="4000" b="0" i="1" spc="250" dirty="0">
                <a:solidFill>
                  <a:srgbClr val="6E0909"/>
                </a:solidFill>
                <a:latin typeface="Georgia"/>
                <a:cs typeface="Georgia"/>
              </a:rPr>
              <a:t>/</a:t>
            </a:r>
            <a:r>
              <a:rPr sz="4000" b="0" i="1" spc="350" dirty="0">
                <a:solidFill>
                  <a:srgbClr val="6E0909"/>
                </a:solidFill>
                <a:latin typeface="Georgia"/>
                <a:cs typeface="Georgia"/>
              </a:rPr>
              <a:t> </a:t>
            </a:r>
            <a:r>
              <a:rPr sz="4000" b="0" i="1" spc="655" dirty="0">
                <a:solidFill>
                  <a:srgbClr val="6E0909"/>
                </a:solidFill>
                <a:latin typeface="Georgia"/>
                <a:cs typeface="Georgia"/>
              </a:rPr>
              <a:t>Key</a:t>
            </a:r>
            <a:r>
              <a:rPr sz="4000" b="0" i="1" spc="350" dirty="0">
                <a:solidFill>
                  <a:srgbClr val="6E0909"/>
                </a:solidFill>
                <a:latin typeface="Georgia"/>
                <a:cs typeface="Georgia"/>
              </a:rPr>
              <a:t> </a:t>
            </a:r>
            <a:r>
              <a:rPr sz="4000" b="0" i="1" spc="355" dirty="0">
                <a:solidFill>
                  <a:srgbClr val="6E0909"/>
                </a:solidFill>
                <a:latin typeface="Georgia"/>
                <a:cs typeface="Georgia"/>
              </a:rPr>
              <a:t>Initiatives</a:t>
            </a:r>
            <a:endParaRPr sz="4000">
              <a:latin typeface="Georgia"/>
              <a:cs typeface="Georgia"/>
            </a:endParaRPr>
          </a:p>
        </p:txBody>
      </p:sp>
      <p:pic>
        <p:nvPicPr>
          <p:cNvPr id="3" name="object 3"/>
          <p:cNvPicPr/>
          <p:nvPr/>
        </p:nvPicPr>
        <p:blipFill>
          <a:blip r:embed="rId3" cstate="print"/>
          <a:stretch>
            <a:fillRect/>
          </a:stretch>
        </p:blipFill>
        <p:spPr>
          <a:xfrm>
            <a:off x="2923032" y="1863851"/>
            <a:ext cx="8678418" cy="2411730"/>
          </a:xfrm>
          <a:prstGeom prst="rect">
            <a:avLst/>
          </a:prstGeom>
        </p:spPr>
      </p:pic>
      <p:sp>
        <p:nvSpPr>
          <p:cNvPr id="4" name="object 4"/>
          <p:cNvSpPr txBox="1"/>
          <p:nvPr/>
        </p:nvSpPr>
        <p:spPr>
          <a:xfrm>
            <a:off x="3886201" y="2234034"/>
            <a:ext cx="6994270" cy="1075294"/>
          </a:xfrm>
          <a:prstGeom prst="rect">
            <a:avLst/>
          </a:prstGeom>
        </p:spPr>
        <p:txBody>
          <a:bodyPr vert="horz" wrap="square" lIns="0" tIns="59055" rIns="0" bIns="0" rtlCol="0">
            <a:spAutoFit/>
          </a:bodyPr>
          <a:lstStyle/>
          <a:p>
            <a:pPr marL="137160" indent="-125095">
              <a:lnSpc>
                <a:spcPct val="100000"/>
              </a:lnSpc>
              <a:spcBef>
                <a:spcPts val="385"/>
              </a:spcBef>
              <a:buChar char="-"/>
              <a:tabLst>
                <a:tab pos="137795" algn="l"/>
              </a:tabLst>
            </a:pPr>
            <a:r>
              <a:rPr sz="1400" b="1" spc="95" dirty="0">
                <a:latin typeface="Cambria"/>
                <a:cs typeface="Cambria"/>
              </a:rPr>
              <a:t>Incentive</a:t>
            </a:r>
            <a:r>
              <a:rPr sz="1400" b="1" spc="110" dirty="0">
                <a:latin typeface="Cambria"/>
                <a:cs typeface="Cambria"/>
              </a:rPr>
              <a:t> </a:t>
            </a:r>
            <a:r>
              <a:rPr sz="1400" b="1" spc="45" dirty="0">
                <a:latin typeface="Cambria"/>
                <a:cs typeface="Cambria"/>
              </a:rPr>
              <a:t>for</a:t>
            </a:r>
            <a:r>
              <a:rPr sz="1400" b="1" spc="155" dirty="0">
                <a:latin typeface="Cambria"/>
                <a:cs typeface="Cambria"/>
              </a:rPr>
              <a:t> </a:t>
            </a:r>
            <a:r>
              <a:rPr sz="1400" b="1" spc="95" dirty="0">
                <a:latin typeface="Cambria"/>
                <a:cs typeface="Cambria"/>
              </a:rPr>
              <a:t>Grants</a:t>
            </a:r>
            <a:r>
              <a:rPr sz="1400" b="1" spc="140" dirty="0">
                <a:latin typeface="Cambria"/>
                <a:cs typeface="Cambria"/>
              </a:rPr>
              <a:t> </a:t>
            </a:r>
            <a:r>
              <a:rPr sz="1400" b="1" spc="70" dirty="0">
                <a:latin typeface="Cambria"/>
                <a:cs typeface="Cambria"/>
              </a:rPr>
              <a:t>received</a:t>
            </a:r>
            <a:endParaRPr sz="1400" dirty="0">
              <a:latin typeface="Cambria"/>
              <a:cs typeface="Cambria"/>
            </a:endParaRPr>
          </a:p>
          <a:p>
            <a:pPr marL="137160" indent="-125095">
              <a:lnSpc>
                <a:spcPct val="100000"/>
              </a:lnSpc>
              <a:spcBef>
                <a:spcPts val="375"/>
              </a:spcBef>
              <a:buChar char="-"/>
              <a:tabLst>
                <a:tab pos="137795" algn="l"/>
              </a:tabLst>
            </a:pPr>
            <a:r>
              <a:rPr sz="1400" b="1" spc="90" dirty="0">
                <a:latin typeface="Cambria"/>
                <a:cs typeface="Cambria"/>
              </a:rPr>
              <a:t>Financial </a:t>
            </a:r>
            <a:r>
              <a:rPr sz="1400" b="1" spc="245" dirty="0">
                <a:latin typeface="Cambria"/>
                <a:cs typeface="Cambria"/>
              </a:rPr>
              <a:t> </a:t>
            </a:r>
            <a:r>
              <a:rPr sz="1400" b="1" spc="90" dirty="0">
                <a:latin typeface="Cambria"/>
                <a:cs typeface="Cambria"/>
              </a:rPr>
              <a:t>Assistance</a:t>
            </a:r>
            <a:r>
              <a:rPr sz="1400" b="1" spc="150" dirty="0">
                <a:latin typeface="Cambria"/>
                <a:cs typeface="Cambria"/>
              </a:rPr>
              <a:t> </a:t>
            </a:r>
            <a:r>
              <a:rPr sz="1400" b="1" spc="45" dirty="0">
                <a:latin typeface="Cambria"/>
                <a:cs typeface="Cambria"/>
              </a:rPr>
              <a:t>for</a:t>
            </a:r>
            <a:r>
              <a:rPr sz="1400" b="1" spc="180" dirty="0">
                <a:latin typeface="Cambria"/>
                <a:cs typeface="Cambria"/>
              </a:rPr>
              <a:t> </a:t>
            </a:r>
            <a:r>
              <a:rPr sz="1400" b="1" spc="90" dirty="0">
                <a:latin typeface="Cambria"/>
                <a:cs typeface="Cambria"/>
              </a:rPr>
              <a:t>attending</a:t>
            </a:r>
            <a:r>
              <a:rPr sz="1400" b="1" spc="155" dirty="0">
                <a:latin typeface="Cambria"/>
                <a:cs typeface="Cambria"/>
              </a:rPr>
              <a:t> </a:t>
            </a:r>
            <a:r>
              <a:rPr sz="1400" b="1" spc="80" dirty="0">
                <a:latin typeface="Cambria"/>
                <a:cs typeface="Cambria"/>
              </a:rPr>
              <a:t>Workshop/Seminars/Conferences</a:t>
            </a:r>
            <a:endParaRPr sz="1400" dirty="0">
              <a:latin typeface="Cambria"/>
              <a:cs typeface="Cambria"/>
            </a:endParaRPr>
          </a:p>
          <a:p>
            <a:pPr marL="137160" indent="-125095">
              <a:lnSpc>
                <a:spcPct val="100000"/>
              </a:lnSpc>
              <a:spcBef>
                <a:spcPts val="370"/>
              </a:spcBef>
              <a:buChar char="-"/>
              <a:tabLst>
                <a:tab pos="137795" algn="l"/>
              </a:tabLst>
            </a:pPr>
            <a:r>
              <a:rPr sz="1400" b="1" spc="85">
                <a:latin typeface="Cambria"/>
                <a:cs typeface="Cambria"/>
              </a:rPr>
              <a:t>Monetary</a:t>
            </a:r>
            <a:r>
              <a:rPr sz="1400" b="1" spc="125">
                <a:latin typeface="Cambria"/>
                <a:cs typeface="Cambria"/>
              </a:rPr>
              <a:t> </a:t>
            </a:r>
            <a:r>
              <a:rPr sz="1400" b="1" spc="95">
                <a:latin typeface="Cambria"/>
                <a:cs typeface="Cambria"/>
              </a:rPr>
              <a:t>incentives</a:t>
            </a:r>
            <a:endParaRPr sz="1400" dirty="0">
              <a:latin typeface="Cambria"/>
              <a:cs typeface="Cambria"/>
            </a:endParaRPr>
          </a:p>
          <a:p>
            <a:pPr marL="137160" indent="-125095">
              <a:lnSpc>
                <a:spcPct val="100000"/>
              </a:lnSpc>
              <a:spcBef>
                <a:spcPts val="370"/>
              </a:spcBef>
              <a:buChar char="-"/>
              <a:tabLst>
                <a:tab pos="137795" algn="l"/>
              </a:tabLst>
            </a:pPr>
            <a:r>
              <a:rPr sz="1400" b="1" spc="80" dirty="0">
                <a:latin typeface="Cambria"/>
                <a:cs typeface="Cambria"/>
              </a:rPr>
              <a:t>Free</a:t>
            </a:r>
            <a:r>
              <a:rPr sz="1400" b="1" spc="130" dirty="0">
                <a:latin typeface="Cambria"/>
                <a:cs typeface="Cambria"/>
              </a:rPr>
              <a:t> </a:t>
            </a:r>
            <a:r>
              <a:rPr sz="1400" b="1" spc="85" dirty="0">
                <a:latin typeface="Cambria"/>
                <a:cs typeface="Cambria"/>
              </a:rPr>
              <a:t>Medical</a:t>
            </a:r>
            <a:r>
              <a:rPr sz="1400" b="1" spc="114" dirty="0">
                <a:latin typeface="Cambria"/>
                <a:cs typeface="Cambria"/>
              </a:rPr>
              <a:t> </a:t>
            </a:r>
            <a:r>
              <a:rPr sz="1400" b="1" spc="100" dirty="0">
                <a:latin typeface="Cambria"/>
                <a:cs typeface="Cambria"/>
              </a:rPr>
              <a:t>Facility</a:t>
            </a:r>
            <a:endParaRPr sz="1400" dirty="0">
              <a:latin typeface="Cambria"/>
              <a:cs typeface="Cambria"/>
            </a:endParaRPr>
          </a:p>
        </p:txBody>
      </p:sp>
      <p:pic>
        <p:nvPicPr>
          <p:cNvPr id="5" name="object 5"/>
          <p:cNvPicPr/>
          <p:nvPr/>
        </p:nvPicPr>
        <p:blipFill>
          <a:blip r:embed="rId4" cstate="print"/>
          <a:stretch>
            <a:fillRect/>
          </a:stretch>
        </p:blipFill>
        <p:spPr>
          <a:xfrm>
            <a:off x="2808732" y="1107947"/>
            <a:ext cx="2138934" cy="1088898"/>
          </a:xfrm>
          <a:prstGeom prst="rect">
            <a:avLst/>
          </a:prstGeom>
        </p:spPr>
      </p:pic>
      <p:sp>
        <p:nvSpPr>
          <p:cNvPr id="6" name="object 6"/>
          <p:cNvSpPr txBox="1"/>
          <p:nvPr/>
        </p:nvSpPr>
        <p:spPr>
          <a:xfrm>
            <a:off x="3366896" y="1323213"/>
            <a:ext cx="1023619" cy="599440"/>
          </a:xfrm>
          <a:prstGeom prst="rect">
            <a:avLst/>
          </a:prstGeom>
        </p:spPr>
        <p:txBody>
          <a:bodyPr vert="horz" wrap="square" lIns="0" tIns="52705" rIns="0" bIns="0" rtlCol="0">
            <a:spAutoFit/>
          </a:bodyPr>
          <a:lstStyle/>
          <a:p>
            <a:pPr marL="19685" marR="5080" indent="-7620">
              <a:lnSpc>
                <a:spcPts val="2110"/>
              </a:lnSpc>
              <a:spcBef>
                <a:spcPts val="415"/>
              </a:spcBef>
            </a:pPr>
            <a:r>
              <a:rPr sz="2000" b="1" spc="170" dirty="0">
                <a:solidFill>
                  <a:srgbClr val="FFFFFF"/>
                </a:solidFill>
                <a:latin typeface="Cambria"/>
                <a:cs typeface="Cambria"/>
              </a:rPr>
              <a:t>Fa</a:t>
            </a:r>
            <a:r>
              <a:rPr sz="2000" b="1" spc="125" dirty="0">
                <a:solidFill>
                  <a:srgbClr val="FFFFFF"/>
                </a:solidFill>
                <a:latin typeface="Cambria"/>
                <a:cs typeface="Cambria"/>
              </a:rPr>
              <a:t>culty  </a:t>
            </a:r>
            <a:r>
              <a:rPr sz="2000" b="1" spc="215" dirty="0">
                <a:solidFill>
                  <a:srgbClr val="FFFFFF"/>
                </a:solidFill>
                <a:latin typeface="Cambria"/>
                <a:cs typeface="Cambria"/>
              </a:rPr>
              <a:t>Ce</a:t>
            </a:r>
            <a:r>
              <a:rPr sz="2000" b="1" spc="210" dirty="0">
                <a:solidFill>
                  <a:srgbClr val="FFFFFF"/>
                </a:solidFill>
                <a:latin typeface="Cambria"/>
                <a:cs typeface="Cambria"/>
              </a:rPr>
              <a:t>n</a:t>
            </a:r>
            <a:r>
              <a:rPr sz="2000" b="1" spc="135" dirty="0">
                <a:solidFill>
                  <a:srgbClr val="FFFFFF"/>
                </a:solidFill>
                <a:latin typeface="Cambria"/>
                <a:cs typeface="Cambria"/>
              </a:rPr>
              <a:t>t</a:t>
            </a:r>
            <a:r>
              <a:rPr sz="2000" b="1" spc="105" dirty="0">
                <a:solidFill>
                  <a:srgbClr val="FFFFFF"/>
                </a:solidFill>
                <a:latin typeface="Cambria"/>
                <a:cs typeface="Cambria"/>
              </a:rPr>
              <a:t>ric</a:t>
            </a:r>
            <a:endParaRPr sz="2000">
              <a:latin typeface="Cambria"/>
              <a:cs typeface="Cambria"/>
            </a:endParaRPr>
          </a:p>
        </p:txBody>
      </p:sp>
      <p:pic>
        <p:nvPicPr>
          <p:cNvPr id="7" name="object 7"/>
          <p:cNvPicPr/>
          <p:nvPr/>
        </p:nvPicPr>
        <p:blipFill>
          <a:blip r:embed="rId5" cstate="print"/>
          <a:stretch>
            <a:fillRect/>
          </a:stretch>
        </p:blipFill>
        <p:spPr>
          <a:xfrm>
            <a:off x="903732" y="4907279"/>
            <a:ext cx="4670298" cy="1561338"/>
          </a:xfrm>
          <a:prstGeom prst="rect">
            <a:avLst/>
          </a:prstGeom>
        </p:spPr>
      </p:pic>
      <p:sp>
        <p:nvSpPr>
          <p:cNvPr id="8" name="object 8"/>
          <p:cNvSpPr txBox="1"/>
          <p:nvPr/>
        </p:nvSpPr>
        <p:spPr>
          <a:xfrm>
            <a:off x="1648453" y="5226614"/>
            <a:ext cx="3804605" cy="1059906"/>
          </a:xfrm>
          <a:prstGeom prst="rect">
            <a:avLst/>
          </a:prstGeom>
        </p:spPr>
        <p:txBody>
          <a:bodyPr vert="horz" wrap="square" lIns="0" tIns="51435" rIns="0" bIns="0" rtlCol="0">
            <a:spAutoFit/>
          </a:bodyPr>
          <a:lstStyle/>
          <a:p>
            <a:pPr marL="12700">
              <a:lnSpc>
                <a:spcPct val="100000"/>
              </a:lnSpc>
              <a:spcBef>
                <a:spcPts val="405"/>
              </a:spcBef>
            </a:pPr>
            <a:r>
              <a:rPr sz="1600" spc="105" dirty="0">
                <a:latin typeface="Cambria"/>
                <a:cs typeface="Cambria"/>
              </a:rPr>
              <a:t>-</a:t>
            </a:r>
            <a:r>
              <a:rPr sz="1600" spc="140" dirty="0">
                <a:latin typeface="Cambria"/>
                <a:cs typeface="Cambria"/>
              </a:rPr>
              <a:t> </a:t>
            </a:r>
            <a:r>
              <a:rPr sz="1400" b="1" spc="90" dirty="0">
                <a:latin typeface="Cambria"/>
                <a:cs typeface="Cambria"/>
              </a:rPr>
              <a:t>Skill</a:t>
            </a:r>
            <a:r>
              <a:rPr sz="1400" b="1" spc="140" dirty="0">
                <a:latin typeface="Cambria"/>
                <a:cs typeface="Cambria"/>
              </a:rPr>
              <a:t> </a:t>
            </a:r>
            <a:r>
              <a:rPr sz="1400" b="1" spc="114" dirty="0">
                <a:latin typeface="Cambria"/>
                <a:cs typeface="Cambria"/>
              </a:rPr>
              <a:t>Enhancement</a:t>
            </a:r>
            <a:r>
              <a:rPr sz="1400" b="1" spc="110" dirty="0">
                <a:latin typeface="Cambria"/>
                <a:cs typeface="Cambria"/>
              </a:rPr>
              <a:t> </a:t>
            </a:r>
            <a:r>
              <a:rPr sz="1400" b="1" spc="70" dirty="0">
                <a:latin typeface="Cambria"/>
                <a:cs typeface="Cambria"/>
              </a:rPr>
              <a:t>Training</a:t>
            </a:r>
            <a:endParaRPr sz="1400" dirty="0">
              <a:latin typeface="Cambria"/>
              <a:cs typeface="Cambria"/>
            </a:endParaRPr>
          </a:p>
          <a:p>
            <a:pPr marL="137160" indent="-125095">
              <a:lnSpc>
                <a:spcPct val="100000"/>
              </a:lnSpc>
              <a:spcBef>
                <a:spcPts val="470"/>
              </a:spcBef>
              <a:buChar char="-"/>
              <a:tabLst>
                <a:tab pos="137795" algn="l"/>
              </a:tabLst>
            </a:pPr>
            <a:r>
              <a:rPr sz="1400" b="1" spc="80" dirty="0">
                <a:latin typeface="Cambria"/>
                <a:cs typeface="Cambria"/>
              </a:rPr>
              <a:t>Free</a:t>
            </a:r>
            <a:r>
              <a:rPr sz="1400" b="1" spc="135" dirty="0">
                <a:latin typeface="Cambria"/>
                <a:cs typeface="Cambria"/>
              </a:rPr>
              <a:t> </a:t>
            </a:r>
            <a:r>
              <a:rPr sz="1400" b="1" spc="85" dirty="0">
                <a:latin typeface="Cambria"/>
                <a:cs typeface="Cambria"/>
              </a:rPr>
              <a:t>Medical</a:t>
            </a:r>
            <a:r>
              <a:rPr sz="1400" b="1" spc="125" dirty="0">
                <a:latin typeface="Cambria"/>
                <a:cs typeface="Cambria"/>
              </a:rPr>
              <a:t> </a:t>
            </a:r>
            <a:r>
              <a:rPr sz="1400" b="1" spc="100" dirty="0">
                <a:latin typeface="Cambria"/>
                <a:cs typeface="Cambria"/>
              </a:rPr>
              <a:t>Facility</a:t>
            </a:r>
            <a:r>
              <a:rPr sz="1400" b="1" spc="125" dirty="0">
                <a:latin typeface="Cambria"/>
                <a:cs typeface="Cambria"/>
              </a:rPr>
              <a:t> </a:t>
            </a:r>
            <a:r>
              <a:rPr sz="1400" b="1" spc="85" dirty="0">
                <a:latin typeface="Cambria"/>
                <a:cs typeface="Cambria"/>
              </a:rPr>
              <a:t>&amp;</a:t>
            </a:r>
            <a:r>
              <a:rPr sz="1400" b="1" spc="150" dirty="0">
                <a:latin typeface="Cambria"/>
                <a:cs typeface="Cambria"/>
              </a:rPr>
              <a:t> </a:t>
            </a:r>
            <a:r>
              <a:rPr sz="1400" b="1" spc="85" dirty="0">
                <a:latin typeface="Cambria"/>
                <a:cs typeface="Cambria"/>
              </a:rPr>
              <a:t>Insurance</a:t>
            </a:r>
            <a:endParaRPr sz="1400" dirty="0">
              <a:latin typeface="Cambria"/>
              <a:cs typeface="Cambria"/>
            </a:endParaRPr>
          </a:p>
          <a:p>
            <a:pPr marL="137160" indent="-125095">
              <a:lnSpc>
                <a:spcPct val="100000"/>
              </a:lnSpc>
              <a:spcBef>
                <a:spcPts val="370"/>
              </a:spcBef>
              <a:buChar char="-"/>
              <a:tabLst>
                <a:tab pos="137795" algn="l"/>
              </a:tabLst>
            </a:pPr>
            <a:r>
              <a:rPr sz="1400" b="1" spc="90">
                <a:latin typeface="Cambria"/>
                <a:cs typeface="Cambria"/>
              </a:rPr>
              <a:t>Encourage</a:t>
            </a:r>
            <a:r>
              <a:rPr sz="1400" b="1" spc="110">
                <a:latin typeface="Cambria"/>
                <a:cs typeface="Cambria"/>
              </a:rPr>
              <a:t> </a:t>
            </a:r>
            <a:r>
              <a:rPr lang="en-US" sz="1400" b="1" spc="110" dirty="0">
                <a:latin typeface="Cambria"/>
                <a:cs typeface="Cambria"/>
              </a:rPr>
              <a:t>to acquire knowledge in new and emerging areas</a:t>
            </a:r>
            <a:endParaRPr sz="1400" dirty="0">
              <a:latin typeface="Cambria"/>
              <a:cs typeface="Cambria"/>
            </a:endParaRPr>
          </a:p>
        </p:txBody>
      </p:sp>
      <p:pic>
        <p:nvPicPr>
          <p:cNvPr id="9" name="object 9"/>
          <p:cNvPicPr/>
          <p:nvPr/>
        </p:nvPicPr>
        <p:blipFill>
          <a:blip r:embed="rId6" cstate="print"/>
          <a:stretch>
            <a:fillRect/>
          </a:stretch>
        </p:blipFill>
        <p:spPr>
          <a:xfrm>
            <a:off x="1798320" y="4398264"/>
            <a:ext cx="1524761" cy="907542"/>
          </a:xfrm>
          <a:prstGeom prst="rect">
            <a:avLst/>
          </a:prstGeom>
        </p:spPr>
      </p:pic>
      <p:sp>
        <p:nvSpPr>
          <p:cNvPr id="10" name="object 10"/>
          <p:cNvSpPr txBox="1"/>
          <p:nvPr/>
        </p:nvSpPr>
        <p:spPr>
          <a:xfrm>
            <a:off x="2108707" y="4555312"/>
            <a:ext cx="908685" cy="542925"/>
          </a:xfrm>
          <a:prstGeom prst="rect">
            <a:avLst/>
          </a:prstGeom>
        </p:spPr>
        <p:txBody>
          <a:bodyPr vert="horz" wrap="square" lIns="0" tIns="12700" rIns="0" bIns="0" rtlCol="0">
            <a:spAutoFit/>
          </a:bodyPr>
          <a:lstStyle/>
          <a:p>
            <a:pPr algn="ctr">
              <a:lnSpc>
                <a:spcPts val="2035"/>
              </a:lnSpc>
              <a:spcBef>
                <a:spcPts val="100"/>
              </a:spcBef>
            </a:pPr>
            <a:r>
              <a:rPr sz="1800" b="1" spc="135" dirty="0">
                <a:solidFill>
                  <a:srgbClr val="FFFFFF"/>
                </a:solidFill>
                <a:latin typeface="Cambria"/>
                <a:cs typeface="Cambria"/>
              </a:rPr>
              <a:t>Staff</a:t>
            </a:r>
            <a:endParaRPr sz="1800">
              <a:latin typeface="Cambria"/>
              <a:cs typeface="Cambria"/>
            </a:endParaRPr>
          </a:p>
          <a:p>
            <a:pPr algn="ctr">
              <a:lnSpc>
                <a:spcPts val="2035"/>
              </a:lnSpc>
            </a:pPr>
            <a:r>
              <a:rPr sz="1800" b="1" spc="135" dirty="0">
                <a:solidFill>
                  <a:srgbClr val="FFFFFF"/>
                </a:solidFill>
                <a:latin typeface="Cambria"/>
                <a:cs typeface="Cambria"/>
              </a:rPr>
              <a:t>Centric</a:t>
            </a:r>
            <a:endParaRPr sz="1800">
              <a:latin typeface="Cambria"/>
              <a:cs typeface="Cambria"/>
            </a:endParaRPr>
          </a:p>
        </p:txBody>
      </p:sp>
      <p:pic>
        <p:nvPicPr>
          <p:cNvPr id="11" name="object 11"/>
          <p:cNvPicPr/>
          <p:nvPr/>
        </p:nvPicPr>
        <p:blipFill>
          <a:blip r:embed="rId7" cstate="print"/>
          <a:stretch>
            <a:fillRect/>
          </a:stretch>
        </p:blipFill>
        <p:spPr>
          <a:xfrm>
            <a:off x="6332220" y="4960620"/>
            <a:ext cx="4604766" cy="1395222"/>
          </a:xfrm>
          <a:prstGeom prst="rect">
            <a:avLst/>
          </a:prstGeom>
        </p:spPr>
      </p:pic>
      <p:sp>
        <p:nvSpPr>
          <p:cNvPr id="12" name="object 12"/>
          <p:cNvSpPr txBox="1"/>
          <p:nvPr/>
        </p:nvSpPr>
        <p:spPr>
          <a:xfrm>
            <a:off x="7162800" y="4998596"/>
            <a:ext cx="3613720" cy="1326004"/>
          </a:xfrm>
          <a:prstGeom prst="rect">
            <a:avLst/>
          </a:prstGeom>
        </p:spPr>
        <p:txBody>
          <a:bodyPr vert="horz" wrap="square" lIns="0" tIns="50800" rIns="0" bIns="0" rtlCol="0">
            <a:spAutoFit/>
          </a:bodyPr>
          <a:lstStyle/>
          <a:p>
            <a:pPr marL="12700" algn="just">
              <a:lnSpc>
                <a:spcPct val="100000"/>
              </a:lnSpc>
              <a:spcBef>
                <a:spcPts val="400"/>
              </a:spcBef>
            </a:pPr>
            <a:r>
              <a:rPr sz="1600" spc="105" dirty="0">
                <a:latin typeface="Cambria"/>
                <a:cs typeface="Cambria"/>
              </a:rPr>
              <a:t>-</a:t>
            </a:r>
            <a:r>
              <a:rPr sz="1600" spc="140" dirty="0">
                <a:latin typeface="Cambria"/>
                <a:cs typeface="Cambria"/>
              </a:rPr>
              <a:t> </a:t>
            </a:r>
            <a:r>
              <a:rPr sz="1400" b="1" spc="60" dirty="0">
                <a:latin typeface="Cambria"/>
                <a:cs typeface="Cambria"/>
              </a:rPr>
              <a:t>Add-</a:t>
            </a:r>
            <a:r>
              <a:rPr sz="1400" b="1" spc="90" dirty="0">
                <a:latin typeface="Cambria"/>
                <a:cs typeface="Cambria"/>
              </a:rPr>
              <a:t>on</a:t>
            </a:r>
            <a:r>
              <a:rPr sz="1400" b="1" spc="135" dirty="0">
                <a:latin typeface="Cambria"/>
                <a:cs typeface="Cambria"/>
              </a:rPr>
              <a:t> </a:t>
            </a:r>
            <a:r>
              <a:rPr sz="1400" b="1" spc="75" dirty="0">
                <a:latin typeface="Cambria"/>
                <a:cs typeface="Cambria"/>
              </a:rPr>
              <a:t>courses</a:t>
            </a:r>
            <a:r>
              <a:rPr lang="en-IN" sz="1400" b="1" spc="75" dirty="0">
                <a:latin typeface="Cambria"/>
                <a:cs typeface="Cambria"/>
              </a:rPr>
              <a:t> and work in the industries during week ends</a:t>
            </a:r>
            <a:endParaRPr sz="1400" dirty="0">
              <a:latin typeface="Cambria"/>
              <a:cs typeface="Cambria"/>
            </a:endParaRPr>
          </a:p>
          <a:p>
            <a:pPr marL="137795" indent="-125730" algn="just">
              <a:lnSpc>
                <a:spcPct val="100000"/>
              </a:lnSpc>
              <a:spcBef>
                <a:spcPts val="464"/>
              </a:spcBef>
              <a:buChar char="-"/>
              <a:tabLst>
                <a:tab pos="138430" algn="l"/>
              </a:tabLst>
            </a:pPr>
            <a:r>
              <a:rPr sz="1400" b="1" spc="75" dirty="0">
                <a:latin typeface="Cambria"/>
                <a:cs typeface="Cambria"/>
              </a:rPr>
              <a:t>Minors</a:t>
            </a:r>
            <a:r>
              <a:rPr sz="1400" b="1" spc="125" dirty="0">
                <a:latin typeface="Cambria"/>
                <a:cs typeface="Cambria"/>
              </a:rPr>
              <a:t> </a:t>
            </a:r>
            <a:r>
              <a:rPr sz="1400" b="1" spc="85" dirty="0">
                <a:latin typeface="Cambria"/>
                <a:cs typeface="Cambria"/>
              </a:rPr>
              <a:t>&amp;</a:t>
            </a:r>
            <a:r>
              <a:rPr sz="1400" b="1" spc="155" dirty="0">
                <a:latin typeface="Cambria"/>
                <a:cs typeface="Cambria"/>
              </a:rPr>
              <a:t> </a:t>
            </a:r>
            <a:r>
              <a:rPr sz="1400" b="1" spc="70" dirty="0">
                <a:latin typeface="Cambria"/>
                <a:cs typeface="Cambria"/>
              </a:rPr>
              <a:t>Honorary</a:t>
            </a:r>
            <a:r>
              <a:rPr sz="1400" b="1" spc="114" dirty="0">
                <a:latin typeface="Cambria"/>
                <a:cs typeface="Cambria"/>
              </a:rPr>
              <a:t> </a:t>
            </a:r>
            <a:r>
              <a:rPr sz="1400" b="1" spc="65" dirty="0">
                <a:latin typeface="Cambria"/>
                <a:cs typeface="Cambria"/>
              </a:rPr>
              <a:t>Degrees</a:t>
            </a:r>
            <a:endParaRPr sz="1400" dirty="0">
              <a:latin typeface="Cambria"/>
              <a:cs typeface="Cambria"/>
            </a:endParaRPr>
          </a:p>
          <a:p>
            <a:pPr marL="137795" indent="-125730" algn="just">
              <a:lnSpc>
                <a:spcPct val="100000"/>
              </a:lnSpc>
              <a:spcBef>
                <a:spcPts val="375"/>
              </a:spcBef>
              <a:buChar char="-"/>
              <a:tabLst>
                <a:tab pos="138430" algn="l"/>
              </a:tabLst>
            </a:pPr>
            <a:r>
              <a:rPr sz="1400" b="1" spc="80" dirty="0">
                <a:latin typeface="Cambria"/>
                <a:cs typeface="Cambria"/>
              </a:rPr>
              <a:t>Free</a:t>
            </a:r>
            <a:r>
              <a:rPr sz="1400" b="1" spc="130" dirty="0">
                <a:latin typeface="Cambria"/>
                <a:cs typeface="Cambria"/>
              </a:rPr>
              <a:t> </a:t>
            </a:r>
            <a:r>
              <a:rPr sz="1400" b="1" spc="85" dirty="0">
                <a:latin typeface="Cambria"/>
                <a:cs typeface="Cambria"/>
              </a:rPr>
              <a:t>Medical</a:t>
            </a:r>
            <a:r>
              <a:rPr sz="1400" b="1" spc="120" dirty="0">
                <a:latin typeface="Cambria"/>
                <a:cs typeface="Cambria"/>
              </a:rPr>
              <a:t> </a:t>
            </a:r>
            <a:r>
              <a:rPr sz="1400" b="1" spc="85" dirty="0">
                <a:latin typeface="Cambria"/>
                <a:cs typeface="Cambria"/>
              </a:rPr>
              <a:t>facility</a:t>
            </a:r>
            <a:endParaRPr sz="1400" dirty="0">
              <a:latin typeface="Cambria"/>
              <a:cs typeface="Cambria"/>
            </a:endParaRPr>
          </a:p>
          <a:p>
            <a:pPr marL="137795" indent="-125730" algn="just">
              <a:lnSpc>
                <a:spcPct val="100000"/>
              </a:lnSpc>
              <a:spcBef>
                <a:spcPts val="370"/>
              </a:spcBef>
              <a:buChar char="-"/>
              <a:tabLst>
                <a:tab pos="138430" algn="l"/>
              </a:tabLst>
            </a:pPr>
            <a:r>
              <a:rPr sz="1400" b="1" spc="85" dirty="0">
                <a:latin typeface="Cambria"/>
                <a:cs typeface="Cambria"/>
              </a:rPr>
              <a:t>Remedial</a:t>
            </a:r>
            <a:r>
              <a:rPr sz="1400" b="1" spc="105" dirty="0">
                <a:latin typeface="Cambria"/>
                <a:cs typeface="Cambria"/>
              </a:rPr>
              <a:t> </a:t>
            </a:r>
            <a:r>
              <a:rPr sz="1400" b="1" spc="95" dirty="0">
                <a:latin typeface="Cambria"/>
                <a:cs typeface="Cambria"/>
              </a:rPr>
              <a:t>Classes</a:t>
            </a:r>
            <a:endParaRPr sz="1400" dirty="0">
              <a:latin typeface="Cambria"/>
              <a:cs typeface="Cambria"/>
            </a:endParaRPr>
          </a:p>
        </p:txBody>
      </p:sp>
      <p:pic>
        <p:nvPicPr>
          <p:cNvPr id="13" name="object 13"/>
          <p:cNvPicPr/>
          <p:nvPr/>
        </p:nvPicPr>
        <p:blipFill>
          <a:blip r:embed="rId8" cstate="print"/>
          <a:stretch>
            <a:fillRect/>
          </a:stretch>
        </p:blipFill>
        <p:spPr>
          <a:xfrm>
            <a:off x="5836285" y="4331334"/>
            <a:ext cx="1543050" cy="1079754"/>
          </a:xfrm>
          <a:prstGeom prst="rect">
            <a:avLst/>
          </a:prstGeom>
        </p:spPr>
      </p:pic>
      <p:sp>
        <p:nvSpPr>
          <p:cNvPr id="14" name="object 14"/>
          <p:cNvSpPr txBox="1"/>
          <p:nvPr/>
        </p:nvSpPr>
        <p:spPr>
          <a:xfrm>
            <a:off x="6168008" y="4592704"/>
            <a:ext cx="971550" cy="542290"/>
          </a:xfrm>
          <a:prstGeom prst="rect">
            <a:avLst/>
          </a:prstGeom>
        </p:spPr>
        <p:txBody>
          <a:bodyPr vert="horz" wrap="square" lIns="0" tIns="46990" rIns="0" bIns="0" rtlCol="0">
            <a:spAutoFit/>
          </a:bodyPr>
          <a:lstStyle/>
          <a:p>
            <a:pPr marL="44450" marR="5080" indent="-32384">
              <a:lnSpc>
                <a:spcPts val="1910"/>
              </a:lnSpc>
              <a:spcBef>
                <a:spcPts val="370"/>
              </a:spcBef>
            </a:pPr>
            <a:r>
              <a:rPr sz="1800" b="1" spc="120" dirty="0">
                <a:solidFill>
                  <a:srgbClr val="FFFFFF"/>
                </a:solidFill>
                <a:latin typeface="Cambria"/>
                <a:cs typeface="Cambria"/>
              </a:rPr>
              <a:t>Student  </a:t>
            </a:r>
            <a:r>
              <a:rPr sz="1800" b="1" spc="135" dirty="0">
                <a:solidFill>
                  <a:srgbClr val="FFFFFF"/>
                </a:solidFill>
                <a:latin typeface="Cambria"/>
                <a:cs typeface="Cambria"/>
              </a:rPr>
              <a:t>Centric</a:t>
            </a:r>
            <a:endParaRPr sz="1800" dirty="0">
              <a:latin typeface="Cambria"/>
              <a:cs typeface="Cambria"/>
            </a:endParaRPr>
          </a:p>
        </p:txBody>
      </p:sp>
      <p:sp>
        <p:nvSpPr>
          <p:cNvPr id="15" name="object 15"/>
          <p:cNvSpPr txBox="1"/>
          <p:nvPr/>
        </p:nvSpPr>
        <p:spPr>
          <a:xfrm>
            <a:off x="4844034" y="6546595"/>
            <a:ext cx="4670298"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pic>
        <p:nvPicPr>
          <p:cNvPr id="16" name="object 16"/>
          <p:cNvPicPr/>
          <p:nvPr/>
        </p:nvPicPr>
        <p:blipFill>
          <a:blip r:embed="rId9" cstate="print"/>
          <a:stretch>
            <a:fillRect/>
          </a:stretch>
        </p:blipFill>
        <p:spPr>
          <a:xfrm>
            <a:off x="11263883" y="0"/>
            <a:ext cx="688848" cy="7117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985770" cy="6858000"/>
          </a:xfrm>
          <a:custGeom>
            <a:avLst/>
            <a:gdLst/>
            <a:ahLst/>
            <a:cxnLst/>
            <a:rect l="l" t="t" r="r" b="b"/>
            <a:pathLst>
              <a:path w="2985770" h="6858000">
                <a:moveTo>
                  <a:pt x="0" y="6858000"/>
                </a:moveTo>
                <a:lnTo>
                  <a:pt x="2985516" y="6858000"/>
                </a:lnTo>
                <a:lnTo>
                  <a:pt x="2985516" y="0"/>
                </a:lnTo>
                <a:lnTo>
                  <a:pt x="0" y="0"/>
                </a:lnTo>
                <a:lnTo>
                  <a:pt x="0" y="6858000"/>
                </a:lnTo>
                <a:close/>
              </a:path>
            </a:pathLst>
          </a:custGeom>
          <a:solidFill>
            <a:schemeClr val="accent2">
              <a:lumMod val="60000"/>
              <a:lumOff val="40000"/>
            </a:schemeClr>
          </a:solidFill>
        </p:spPr>
        <p:txBody>
          <a:bodyPr wrap="square" lIns="0" tIns="0" rIns="0" bIns="0" rtlCol="0"/>
          <a:lstStyle/>
          <a:p>
            <a:endParaRPr/>
          </a:p>
        </p:txBody>
      </p:sp>
      <p:grpSp>
        <p:nvGrpSpPr>
          <p:cNvPr id="3" name="object 3"/>
          <p:cNvGrpSpPr/>
          <p:nvPr/>
        </p:nvGrpSpPr>
        <p:grpSpPr>
          <a:xfrm>
            <a:off x="2985516" y="0"/>
            <a:ext cx="9206865" cy="6858000"/>
            <a:chOff x="2985516" y="0"/>
            <a:chExt cx="9206865" cy="6858000"/>
          </a:xfrm>
        </p:grpSpPr>
        <p:sp>
          <p:nvSpPr>
            <p:cNvPr id="4" name="object 4"/>
            <p:cNvSpPr/>
            <p:nvPr/>
          </p:nvSpPr>
          <p:spPr>
            <a:xfrm>
              <a:off x="3137916" y="0"/>
              <a:ext cx="9054465" cy="6858000"/>
            </a:xfrm>
            <a:custGeom>
              <a:avLst/>
              <a:gdLst/>
              <a:ahLst/>
              <a:cxnLst/>
              <a:rect l="l" t="t" r="r" b="b"/>
              <a:pathLst>
                <a:path w="9054465" h="6858000">
                  <a:moveTo>
                    <a:pt x="0" y="6858000"/>
                  </a:moveTo>
                  <a:lnTo>
                    <a:pt x="9054084" y="6858000"/>
                  </a:lnTo>
                  <a:lnTo>
                    <a:pt x="9054084" y="0"/>
                  </a:lnTo>
                  <a:lnTo>
                    <a:pt x="0" y="0"/>
                  </a:lnTo>
                  <a:lnTo>
                    <a:pt x="0" y="6858000"/>
                  </a:lnTo>
                  <a:close/>
                </a:path>
              </a:pathLst>
            </a:custGeom>
            <a:solidFill>
              <a:srgbClr val="FFFFFF"/>
            </a:solidFill>
          </p:spPr>
          <p:txBody>
            <a:bodyPr wrap="square" lIns="0" tIns="0" rIns="0" bIns="0" rtlCol="0"/>
            <a:lstStyle/>
            <a:p>
              <a:endParaRPr/>
            </a:p>
          </p:txBody>
        </p:sp>
        <p:sp>
          <p:nvSpPr>
            <p:cNvPr id="5" name="object 5"/>
            <p:cNvSpPr/>
            <p:nvPr/>
          </p:nvSpPr>
          <p:spPr>
            <a:xfrm>
              <a:off x="2985516" y="0"/>
              <a:ext cx="152400" cy="6850380"/>
            </a:xfrm>
            <a:custGeom>
              <a:avLst/>
              <a:gdLst/>
              <a:ahLst/>
              <a:cxnLst/>
              <a:rect l="l" t="t" r="r" b="b"/>
              <a:pathLst>
                <a:path w="152400" h="6850380">
                  <a:moveTo>
                    <a:pt x="0" y="6850379"/>
                  </a:moveTo>
                  <a:lnTo>
                    <a:pt x="152400" y="6850379"/>
                  </a:lnTo>
                  <a:lnTo>
                    <a:pt x="152400" y="0"/>
                  </a:lnTo>
                  <a:lnTo>
                    <a:pt x="0" y="0"/>
                  </a:lnTo>
                  <a:lnTo>
                    <a:pt x="0" y="6850379"/>
                  </a:lnTo>
                  <a:close/>
                </a:path>
              </a:pathLst>
            </a:custGeom>
            <a:solidFill>
              <a:srgbClr val="FF9933"/>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1016508" y="5614415"/>
            <a:ext cx="975360" cy="1007363"/>
          </a:xfrm>
          <a:prstGeom prst="rect">
            <a:avLst/>
          </a:prstGeom>
        </p:spPr>
      </p:pic>
      <p:sp>
        <p:nvSpPr>
          <p:cNvPr id="7" name="object 7"/>
          <p:cNvSpPr txBox="1">
            <a:spLocks noGrp="1"/>
          </p:cNvSpPr>
          <p:nvPr>
            <p:ph type="title"/>
          </p:nvPr>
        </p:nvSpPr>
        <p:spPr>
          <a:xfrm>
            <a:off x="4598670" y="158877"/>
            <a:ext cx="6203950" cy="482600"/>
          </a:xfrm>
          <a:prstGeom prst="rect">
            <a:avLst/>
          </a:prstGeom>
        </p:spPr>
        <p:txBody>
          <a:bodyPr vert="horz" wrap="square" lIns="0" tIns="12700" rIns="0" bIns="0" rtlCol="0">
            <a:spAutoFit/>
          </a:bodyPr>
          <a:lstStyle/>
          <a:p>
            <a:pPr marL="12700">
              <a:lnSpc>
                <a:spcPct val="100000"/>
              </a:lnSpc>
              <a:spcBef>
                <a:spcPts val="100"/>
              </a:spcBef>
            </a:pPr>
            <a:r>
              <a:rPr sz="3000" b="0" spc="-5" dirty="0">
                <a:latin typeface="Georgia"/>
                <a:cs typeface="Georgia"/>
              </a:rPr>
              <a:t>Faculty</a:t>
            </a:r>
            <a:r>
              <a:rPr sz="3000" b="0" spc="-20" dirty="0">
                <a:latin typeface="Georgia"/>
                <a:cs typeface="Georgia"/>
              </a:rPr>
              <a:t> </a:t>
            </a:r>
            <a:r>
              <a:rPr sz="3000" b="0" spc="-5" dirty="0">
                <a:latin typeface="Georgia"/>
                <a:cs typeface="Georgia"/>
              </a:rPr>
              <a:t>Centric</a:t>
            </a:r>
            <a:r>
              <a:rPr sz="3000" b="0" spc="-20" dirty="0">
                <a:latin typeface="Georgia"/>
                <a:cs typeface="Georgia"/>
              </a:rPr>
              <a:t> </a:t>
            </a:r>
            <a:r>
              <a:rPr sz="3000" b="0" spc="-5" dirty="0">
                <a:latin typeface="Georgia"/>
                <a:cs typeface="Georgia"/>
              </a:rPr>
              <a:t>Policies</a:t>
            </a:r>
            <a:r>
              <a:rPr sz="3000" b="0" spc="-30" dirty="0">
                <a:latin typeface="Georgia"/>
                <a:cs typeface="Georgia"/>
              </a:rPr>
              <a:t> </a:t>
            </a:r>
            <a:r>
              <a:rPr sz="3000" b="0" dirty="0">
                <a:latin typeface="Georgia"/>
                <a:cs typeface="Georgia"/>
              </a:rPr>
              <a:t>&amp;</a:t>
            </a:r>
            <a:r>
              <a:rPr sz="3000" b="0" spc="-15" dirty="0">
                <a:latin typeface="Georgia"/>
                <a:cs typeface="Georgia"/>
              </a:rPr>
              <a:t> </a:t>
            </a:r>
            <a:r>
              <a:rPr sz="3000" b="0" spc="-5" dirty="0">
                <a:latin typeface="Georgia"/>
                <a:cs typeface="Georgia"/>
              </a:rPr>
              <a:t>Utilization</a:t>
            </a:r>
            <a:endParaRPr sz="3000" dirty="0">
              <a:latin typeface="Georgia"/>
              <a:cs typeface="Georgia"/>
            </a:endParaRPr>
          </a:p>
        </p:txBody>
      </p:sp>
      <p:sp>
        <p:nvSpPr>
          <p:cNvPr id="8" name="object 8"/>
          <p:cNvSpPr txBox="1"/>
          <p:nvPr/>
        </p:nvSpPr>
        <p:spPr>
          <a:xfrm>
            <a:off x="3310890" y="1005967"/>
            <a:ext cx="2556510" cy="1889620"/>
          </a:xfrm>
          <a:prstGeom prst="rect">
            <a:avLst/>
          </a:prstGeom>
        </p:spPr>
        <p:txBody>
          <a:bodyPr vert="horz" wrap="square" lIns="0" tIns="12065" rIns="0" bIns="0" rtlCol="0">
            <a:spAutoFit/>
          </a:bodyPr>
          <a:lstStyle/>
          <a:p>
            <a:pPr marL="184785" marR="5080" indent="-172720">
              <a:lnSpc>
                <a:spcPct val="100000"/>
              </a:lnSpc>
              <a:spcBef>
                <a:spcPts val="95"/>
              </a:spcBef>
              <a:buFont typeface="Arial MT"/>
              <a:buChar char="•"/>
              <a:tabLst>
                <a:tab pos="185420" algn="l"/>
              </a:tabLst>
            </a:pPr>
            <a:r>
              <a:rPr sz="1600" b="1" spc="-15" dirty="0">
                <a:solidFill>
                  <a:srgbClr val="000099"/>
                </a:solidFill>
                <a:latin typeface="Calibri"/>
                <a:cs typeface="Calibri"/>
              </a:rPr>
              <a:t>Pursue</a:t>
            </a:r>
            <a:r>
              <a:rPr sz="1600" b="1" spc="25" dirty="0">
                <a:solidFill>
                  <a:srgbClr val="000099"/>
                </a:solidFill>
                <a:latin typeface="Calibri"/>
                <a:cs typeface="Calibri"/>
              </a:rPr>
              <a:t> </a:t>
            </a:r>
            <a:r>
              <a:rPr sz="1600" b="1" spc="-5" dirty="0">
                <a:solidFill>
                  <a:srgbClr val="000099"/>
                </a:solidFill>
                <a:latin typeface="Calibri"/>
                <a:cs typeface="Calibri"/>
              </a:rPr>
              <a:t>Higher</a:t>
            </a:r>
            <a:r>
              <a:rPr sz="1600" b="1" spc="10" dirty="0">
                <a:solidFill>
                  <a:srgbClr val="000099"/>
                </a:solidFill>
                <a:latin typeface="Calibri"/>
                <a:cs typeface="Calibri"/>
              </a:rPr>
              <a:t> </a:t>
            </a:r>
            <a:r>
              <a:rPr sz="1600" b="1" spc="-5" dirty="0">
                <a:solidFill>
                  <a:srgbClr val="000099"/>
                </a:solidFill>
                <a:latin typeface="Calibri"/>
                <a:cs typeface="Calibri"/>
              </a:rPr>
              <a:t>Studies </a:t>
            </a:r>
            <a:r>
              <a:rPr sz="1600" b="1" dirty="0">
                <a:solidFill>
                  <a:srgbClr val="000099"/>
                </a:solidFill>
                <a:latin typeface="Calibri"/>
                <a:cs typeface="Calibri"/>
              </a:rPr>
              <a:t> </a:t>
            </a:r>
            <a:r>
              <a:rPr sz="1600" b="1" spc="-10" dirty="0">
                <a:solidFill>
                  <a:srgbClr val="000099"/>
                </a:solidFill>
                <a:latin typeface="Calibri"/>
                <a:cs typeface="Calibri"/>
              </a:rPr>
              <a:t>(100%,</a:t>
            </a:r>
            <a:r>
              <a:rPr sz="1600" b="1" spc="25" dirty="0">
                <a:solidFill>
                  <a:srgbClr val="000099"/>
                </a:solidFill>
                <a:latin typeface="Calibri"/>
                <a:cs typeface="Calibri"/>
              </a:rPr>
              <a:t> </a:t>
            </a:r>
            <a:r>
              <a:rPr lang="en-IN" sz="1600" b="1" spc="-5" dirty="0">
                <a:solidFill>
                  <a:srgbClr val="FF0000"/>
                </a:solidFill>
                <a:latin typeface="Calibri"/>
                <a:cs typeface="Calibri"/>
              </a:rPr>
              <a:t>1</a:t>
            </a:r>
            <a:r>
              <a:rPr sz="1600" b="1" spc="-5" dirty="0">
                <a:solidFill>
                  <a:srgbClr val="000099"/>
                </a:solidFill>
                <a:latin typeface="Calibri"/>
                <a:cs typeface="Calibri"/>
              </a:rPr>
              <a:t>)</a:t>
            </a:r>
            <a:r>
              <a:rPr sz="1600" b="1" spc="10" dirty="0">
                <a:solidFill>
                  <a:srgbClr val="000099"/>
                </a:solidFill>
                <a:latin typeface="Calibri"/>
                <a:cs typeface="Calibri"/>
              </a:rPr>
              <a:t> </a:t>
            </a:r>
            <a:r>
              <a:rPr sz="1600" b="1" spc="-5" dirty="0">
                <a:solidFill>
                  <a:srgbClr val="000099"/>
                </a:solidFill>
                <a:latin typeface="Calibri"/>
                <a:cs typeface="Calibri"/>
              </a:rPr>
              <a:t>,</a:t>
            </a:r>
            <a:r>
              <a:rPr sz="1600" b="1" spc="-10" dirty="0">
                <a:solidFill>
                  <a:srgbClr val="000099"/>
                </a:solidFill>
                <a:latin typeface="Calibri"/>
                <a:cs typeface="Calibri"/>
              </a:rPr>
              <a:t> </a:t>
            </a:r>
            <a:r>
              <a:rPr sz="1600" b="1" spc="-15" dirty="0">
                <a:solidFill>
                  <a:srgbClr val="000099"/>
                </a:solidFill>
                <a:latin typeface="Calibri"/>
                <a:cs typeface="Calibri"/>
              </a:rPr>
              <a:t>Corporate </a:t>
            </a:r>
            <a:r>
              <a:rPr sz="1600" b="1" spc="-10" dirty="0">
                <a:solidFill>
                  <a:srgbClr val="000099"/>
                </a:solidFill>
                <a:latin typeface="Calibri"/>
                <a:cs typeface="Calibri"/>
              </a:rPr>
              <a:t> </a:t>
            </a:r>
            <a:r>
              <a:rPr sz="1600" b="1" spc="-20" dirty="0">
                <a:solidFill>
                  <a:srgbClr val="000099"/>
                </a:solidFill>
                <a:latin typeface="Calibri"/>
                <a:cs typeface="Calibri"/>
              </a:rPr>
              <a:t>Training</a:t>
            </a:r>
            <a:r>
              <a:rPr sz="1600" b="1" dirty="0">
                <a:solidFill>
                  <a:srgbClr val="000099"/>
                </a:solidFill>
                <a:latin typeface="Calibri"/>
                <a:cs typeface="Calibri"/>
              </a:rPr>
              <a:t> </a:t>
            </a:r>
            <a:r>
              <a:rPr sz="1600" b="1" spc="-10" dirty="0">
                <a:solidFill>
                  <a:srgbClr val="000099"/>
                </a:solidFill>
                <a:latin typeface="Calibri"/>
                <a:cs typeface="Calibri"/>
              </a:rPr>
              <a:t>(</a:t>
            </a:r>
            <a:r>
              <a:rPr lang="en-IN" sz="1600" b="1" spc="-10" dirty="0">
                <a:solidFill>
                  <a:srgbClr val="FF0000"/>
                </a:solidFill>
                <a:latin typeface="Calibri"/>
                <a:cs typeface="Calibri"/>
              </a:rPr>
              <a:t>2</a:t>
            </a:r>
            <a:r>
              <a:rPr sz="1600" b="1" spc="-10" dirty="0">
                <a:solidFill>
                  <a:srgbClr val="000099"/>
                </a:solidFill>
                <a:latin typeface="Calibri"/>
                <a:cs typeface="Calibri"/>
              </a:rPr>
              <a:t>)</a:t>
            </a:r>
            <a:r>
              <a:rPr sz="1600" b="1" spc="20" dirty="0">
                <a:solidFill>
                  <a:srgbClr val="000099"/>
                </a:solidFill>
                <a:latin typeface="Calibri"/>
                <a:cs typeface="Calibri"/>
              </a:rPr>
              <a:t> </a:t>
            </a:r>
            <a:r>
              <a:rPr sz="1600" b="1" spc="-5" dirty="0">
                <a:solidFill>
                  <a:srgbClr val="000099"/>
                </a:solidFill>
                <a:latin typeface="Calibri"/>
                <a:cs typeface="Calibri"/>
              </a:rPr>
              <a:t>&amp;</a:t>
            </a:r>
            <a:r>
              <a:rPr sz="1600" b="1" dirty="0">
                <a:solidFill>
                  <a:srgbClr val="000099"/>
                </a:solidFill>
                <a:latin typeface="Calibri"/>
                <a:cs typeface="Calibri"/>
              </a:rPr>
              <a:t> </a:t>
            </a:r>
            <a:r>
              <a:rPr sz="1600" b="1" spc="-15" dirty="0">
                <a:solidFill>
                  <a:srgbClr val="000099"/>
                </a:solidFill>
                <a:latin typeface="Calibri"/>
                <a:cs typeface="Calibri"/>
              </a:rPr>
              <a:t>Research </a:t>
            </a:r>
            <a:r>
              <a:rPr sz="1600" b="1" spc="-10" dirty="0">
                <a:solidFill>
                  <a:srgbClr val="000099"/>
                </a:solidFill>
                <a:latin typeface="Calibri"/>
                <a:cs typeface="Calibri"/>
              </a:rPr>
              <a:t> </a:t>
            </a:r>
            <a:r>
              <a:rPr sz="1600" b="1" spc="-20" dirty="0">
                <a:solidFill>
                  <a:srgbClr val="000099"/>
                </a:solidFill>
                <a:latin typeface="Calibri"/>
                <a:cs typeface="Calibri"/>
              </a:rPr>
              <a:t>Work</a:t>
            </a:r>
            <a:r>
              <a:rPr sz="1600" b="1" spc="-15" dirty="0">
                <a:solidFill>
                  <a:srgbClr val="000099"/>
                </a:solidFill>
                <a:latin typeface="Calibri"/>
                <a:cs typeface="Calibri"/>
              </a:rPr>
              <a:t> </a:t>
            </a:r>
            <a:r>
              <a:rPr sz="1600" b="1" spc="-5" dirty="0">
                <a:solidFill>
                  <a:srgbClr val="000099"/>
                </a:solidFill>
                <a:latin typeface="Calibri"/>
                <a:cs typeface="Calibri"/>
              </a:rPr>
              <a:t>with</a:t>
            </a:r>
            <a:r>
              <a:rPr sz="1600" b="1" spc="-25" dirty="0">
                <a:solidFill>
                  <a:srgbClr val="000099"/>
                </a:solidFill>
                <a:latin typeface="Calibri"/>
                <a:cs typeface="Calibri"/>
              </a:rPr>
              <a:t> </a:t>
            </a:r>
            <a:r>
              <a:rPr sz="1600" b="1" spc="-5" dirty="0">
                <a:solidFill>
                  <a:srgbClr val="000099"/>
                </a:solidFill>
                <a:latin typeface="Calibri"/>
                <a:cs typeface="Calibri"/>
              </a:rPr>
              <a:t>on-duty</a:t>
            </a:r>
            <a:r>
              <a:rPr sz="1600" b="1" spc="10" dirty="0">
                <a:solidFill>
                  <a:srgbClr val="000099"/>
                </a:solidFill>
                <a:latin typeface="Calibri"/>
                <a:cs typeface="Calibri"/>
              </a:rPr>
              <a:t> </a:t>
            </a:r>
            <a:r>
              <a:rPr sz="1600" b="1" spc="-10" dirty="0">
                <a:solidFill>
                  <a:srgbClr val="000099"/>
                </a:solidFill>
                <a:latin typeface="Calibri"/>
                <a:cs typeface="Calibri"/>
              </a:rPr>
              <a:t>leave</a:t>
            </a:r>
            <a:r>
              <a:rPr sz="1600" b="1" spc="-25" dirty="0">
                <a:solidFill>
                  <a:srgbClr val="000099"/>
                </a:solidFill>
                <a:latin typeface="Calibri"/>
                <a:cs typeface="Calibri"/>
              </a:rPr>
              <a:t> </a:t>
            </a:r>
            <a:r>
              <a:rPr sz="1600" b="1" spc="-10" dirty="0">
                <a:solidFill>
                  <a:srgbClr val="000099"/>
                </a:solidFill>
                <a:latin typeface="Calibri"/>
                <a:cs typeface="Calibri"/>
              </a:rPr>
              <a:t>(</a:t>
            </a:r>
            <a:r>
              <a:rPr lang="en-IN" sz="1600" b="1" spc="-10" dirty="0">
                <a:solidFill>
                  <a:srgbClr val="FF0000"/>
                </a:solidFill>
                <a:latin typeface="Calibri"/>
                <a:cs typeface="Calibri"/>
              </a:rPr>
              <a:t>1</a:t>
            </a:r>
            <a:r>
              <a:rPr sz="1600" b="1" spc="-10" dirty="0">
                <a:solidFill>
                  <a:srgbClr val="000099"/>
                </a:solidFill>
                <a:latin typeface="Calibri"/>
                <a:cs typeface="Calibri"/>
              </a:rPr>
              <a:t>)</a:t>
            </a:r>
            <a:endParaRPr sz="1600" dirty="0">
              <a:latin typeface="Calibri"/>
              <a:cs typeface="Calibri"/>
            </a:endParaRPr>
          </a:p>
          <a:p>
            <a:pPr marL="184785" indent="-172720">
              <a:lnSpc>
                <a:spcPct val="100000"/>
              </a:lnSpc>
              <a:spcBef>
                <a:spcPts val="600"/>
              </a:spcBef>
              <a:buFont typeface="Arial MT"/>
              <a:buChar char="•"/>
              <a:tabLst>
                <a:tab pos="185420" algn="l"/>
              </a:tabLst>
            </a:pPr>
            <a:r>
              <a:rPr sz="1600" b="1" spc="-15" dirty="0">
                <a:solidFill>
                  <a:srgbClr val="000099"/>
                </a:solidFill>
                <a:latin typeface="Calibri"/>
                <a:cs typeface="Calibri"/>
              </a:rPr>
              <a:t>Writing</a:t>
            </a:r>
            <a:r>
              <a:rPr sz="1600" b="1" spc="-5" dirty="0">
                <a:solidFill>
                  <a:srgbClr val="000099"/>
                </a:solidFill>
                <a:latin typeface="Calibri"/>
                <a:cs typeface="Calibri"/>
              </a:rPr>
              <a:t> </a:t>
            </a:r>
            <a:r>
              <a:rPr sz="1600" b="1" spc="-15" dirty="0">
                <a:solidFill>
                  <a:srgbClr val="000099"/>
                </a:solidFill>
                <a:latin typeface="Calibri"/>
                <a:cs typeface="Calibri"/>
              </a:rPr>
              <a:t>Research</a:t>
            </a:r>
            <a:r>
              <a:rPr sz="1600" b="1" spc="15" dirty="0">
                <a:solidFill>
                  <a:srgbClr val="000099"/>
                </a:solidFill>
                <a:latin typeface="Calibri"/>
                <a:cs typeface="Calibri"/>
              </a:rPr>
              <a:t> </a:t>
            </a:r>
            <a:r>
              <a:rPr sz="1600" b="1" spc="-10" dirty="0">
                <a:solidFill>
                  <a:srgbClr val="000099"/>
                </a:solidFill>
                <a:latin typeface="Calibri"/>
                <a:cs typeface="Calibri"/>
              </a:rPr>
              <a:t>Proposals</a:t>
            </a:r>
            <a:endParaRPr sz="1600" dirty="0">
              <a:latin typeface="Calibri"/>
              <a:cs typeface="Calibri"/>
            </a:endParaRPr>
          </a:p>
          <a:p>
            <a:pPr marL="184785" marR="222250" indent="-172720">
              <a:lnSpc>
                <a:spcPct val="100000"/>
              </a:lnSpc>
              <a:spcBef>
                <a:spcPts val="600"/>
              </a:spcBef>
              <a:buFont typeface="Arial MT"/>
              <a:buChar char="•"/>
              <a:tabLst>
                <a:tab pos="185420" algn="l"/>
              </a:tabLst>
            </a:pPr>
            <a:r>
              <a:rPr sz="1600" b="1" spc="-45" dirty="0">
                <a:solidFill>
                  <a:srgbClr val="000099"/>
                </a:solidFill>
                <a:latin typeface="Calibri"/>
                <a:cs typeface="Calibri"/>
              </a:rPr>
              <a:t>Take</a:t>
            </a:r>
            <a:r>
              <a:rPr sz="1600" b="1" spc="-30" dirty="0">
                <a:solidFill>
                  <a:srgbClr val="000099"/>
                </a:solidFill>
                <a:latin typeface="Calibri"/>
                <a:cs typeface="Calibri"/>
              </a:rPr>
              <a:t> </a:t>
            </a:r>
            <a:r>
              <a:rPr sz="1600" b="1" spc="-5" dirty="0">
                <a:solidFill>
                  <a:srgbClr val="000099"/>
                </a:solidFill>
                <a:latin typeface="Calibri"/>
                <a:cs typeface="Calibri"/>
              </a:rPr>
              <a:t>up</a:t>
            </a:r>
            <a:r>
              <a:rPr sz="1600" b="1" spc="5" dirty="0">
                <a:solidFill>
                  <a:srgbClr val="000099"/>
                </a:solidFill>
                <a:latin typeface="Calibri"/>
                <a:cs typeface="Calibri"/>
              </a:rPr>
              <a:t> </a:t>
            </a:r>
            <a:r>
              <a:rPr sz="1600" b="1" spc="-10" dirty="0">
                <a:solidFill>
                  <a:srgbClr val="000099"/>
                </a:solidFill>
                <a:latin typeface="Calibri"/>
                <a:cs typeface="Calibri"/>
              </a:rPr>
              <a:t>Consultancy</a:t>
            </a:r>
            <a:r>
              <a:rPr sz="1600" b="1" spc="25" dirty="0">
                <a:solidFill>
                  <a:srgbClr val="000099"/>
                </a:solidFill>
                <a:latin typeface="Calibri"/>
                <a:cs typeface="Calibri"/>
              </a:rPr>
              <a:t> </a:t>
            </a:r>
            <a:r>
              <a:rPr sz="1600" b="1" spc="-10" dirty="0">
                <a:solidFill>
                  <a:srgbClr val="000099"/>
                </a:solidFill>
                <a:latin typeface="Calibri"/>
                <a:cs typeface="Calibri"/>
              </a:rPr>
              <a:t>with </a:t>
            </a:r>
            <a:r>
              <a:rPr sz="1600" b="1" spc="-345" dirty="0">
                <a:solidFill>
                  <a:srgbClr val="000099"/>
                </a:solidFill>
                <a:latin typeface="Calibri"/>
                <a:cs typeface="Calibri"/>
              </a:rPr>
              <a:t> </a:t>
            </a:r>
            <a:r>
              <a:rPr sz="1600" b="1" spc="-5" dirty="0">
                <a:solidFill>
                  <a:srgbClr val="000099"/>
                </a:solidFill>
                <a:latin typeface="Calibri"/>
                <a:cs typeface="Calibri"/>
              </a:rPr>
              <a:t>incentives</a:t>
            </a:r>
            <a:endParaRPr sz="1600" dirty="0">
              <a:latin typeface="Calibri"/>
              <a:cs typeface="Calibri"/>
            </a:endParaRPr>
          </a:p>
        </p:txBody>
      </p:sp>
      <p:grpSp>
        <p:nvGrpSpPr>
          <p:cNvPr id="9" name="object 9"/>
          <p:cNvGrpSpPr/>
          <p:nvPr/>
        </p:nvGrpSpPr>
        <p:grpSpPr>
          <a:xfrm>
            <a:off x="5878067" y="1216152"/>
            <a:ext cx="3237865" cy="1223645"/>
            <a:chOff x="5878067" y="1216152"/>
            <a:chExt cx="3237865" cy="1223645"/>
          </a:xfrm>
        </p:grpSpPr>
        <p:pic>
          <p:nvPicPr>
            <p:cNvPr id="10" name="object 10"/>
            <p:cNvPicPr/>
            <p:nvPr/>
          </p:nvPicPr>
          <p:blipFill>
            <a:blip r:embed="rId4" cstate="print"/>
            <a:stretch>
              <a:fillRect/>
            </a:stretch>
          </p:blipFill>
          <p:spPr>
            <a:xfrm>
              <a:off x="6655307" y="1216152"/>
              <a:ext cx="199009" cy="161798"/>
            </a:xfrm>
            <a:prstGeom prst="rect">
              <a:avLst/>
            </a:prstGeom>
          </p:spPr>
        </p:pic>
        <p:sp>
          <p:nvSpPr>
            <p:cNvPr id="11" name="object 11"/>
            <p:cNvSpPr/>
            <p:nvPr/>
          </p:nvSpPr>
          <p:spPr>
            <a:xfrm>
              <a:off x="6585203" y="1370076"/>
              <a:ext cx="2508885" cy="656590"/>
            </a:xfrm>
            <a:custGeom>
              <a:avLst/>
              <a:gdLst/>
              <a:ahLst/>
              <a:cxnLst/>
              <a:rect l="l" t="t" r="r" b="b"/>
              <a:pathLst>
                <a:path w="2508884" h="656589">
                  <a:moveTo>
                    <a:pt x="2168779" y="0"/>
                  </a:moveTo>
                  <a:lnTo>
                    <a:pt x="0" y="0"/>
                  </a:lnTo>
                  <a:lnTo>
                    <a:pt x="0" y="656336"/>
                  </a:lnTo>
                  <a:lnTo>
                    <a:pt x="2166874" y="656336"/>
                  </a:lnTo>
                  <a:lnTo>
                    <a:pt x="2202983" y="652524"/>
                  </a:lnTo>
                  <a:lnTo>
                    <a:pt x="2269011" y="623849"/>
                  </a:lnTo>
                  <a:lnTo>
                    <a:pt x="2473579" y="415544"/>
                  </a:lnTo>
                  <a:lnTo>
                    <a:pt x="2499719" y="374830"/>
                  </a:lnTo>
                  <a:lnTo>
                    <a:pt x="2508583" y="328437"/>
                  </a:lnTo>
                  <a:lnTo>
                    <a:pt x="2500135" y="281973"/>
                  </a:lnTo>
                  <a:lnTo>
                    <a:pt x="2474087" y="240791"/>
                  </a:lnTo>
                  <a:lnTo>
                    <a:pt x="2298954" y="56514"/>
                  </a:lnTo>
                  <a:lnTo>
                    <a:pt x="2239152" y="14779"/>
                  </a:lnTo>
                  <a:lnTo>
                    <a:pt x="2168779" y="0"/>
                  </a:lnTo>
                  <a:close/>
                </a:path>
              </a:pathLst>
            </a:custGeom>
            <a:solidFill>
              <a:srgbClr val="5B9BD4"/>
            </a:solidFill>
          </p:spPr>
          <p:txBody>
            <a:bodyPr wrap="square" lIns="0" tIns="0" rIns="0" bIns="0" rtlCol="0"/>
            <a:lstStyle/>
            <a:p>
              <a:endParaRPr/>
            </a:p>
          </p:txBody>
        </p:sp>
        <p:sp>
          <p:nvSpPr>
            <p:cNvPr id="12" name="object 12"/>
            <p:cNvSpPr/>
            <p:nvPr/>
          </p:nvSpPr>
          <p:spPr>
            <a:xfrm>
              <a:off x="5878067" y="1216152"/>
              <a:ext cx="876300" cy="1223645"/>
            </a:xfrm>
            <a:custGeom>
              <a:avLst/>
              <a:gdLst/>
              <a:ahLst/>
              <a:cxnLst/>
              <a:rect l="l" t="t" r="r" b="b"/>
              <a:pathLst>
                <a:path w="876300" h="1223645">
                  <a:moveTo>
                    <a:pt x="876173" y="0"/>
                  </a:moveTo>
                  <a:lnTo>
                    <a:pt x="100076" y="0"/>
                  </a:lnTo>
                  <a:lnTo>
                    <a:pt x="61132" y="8203"/>
                  </a:lnTo>
                  <a:lnTo>
                    <a:pt x="29321" y="30575"/>
                  </a:lnTo>
                  <a:lnTo>
                    <a:pt x="7868" y="63757"/>
                  </a:lnTo>
                  <a:lnTo>
                    <a:pt x="0" y="104394"/>
                  </a:lnTo>
                  <a:lnTo>
                    <a:pt x="0" y="784351"/>
                  </a:lnTo>
                  <a:lnTo>
                    <a:pt x="4439" y="831080"/>
                  </a:lnTo>
                  <a:lnTo>
                    <a:pt x="17414" y="875569"/>
                  </a:lnTo>
                  <a:lnTo>
                    <a:pt x="38415" y="916582"/>
                  </a:lnTo>
                  <a:lnTo>
                    <a:pt x="66929" y="952881"/>
                  </a:lnTo>
                  <a:lnTo>
                    <a:pt x="284734" y="1180211"/>
                  </a:lnTo>
                  <a:lnTo>
                    <a:pt x="322695" y="1208801"/>
                  </a:lnTo>
                  <a:lnTo>
                    <a:pt x="365741" y="1223096"/>
                  </a:lnTo>
                  <a:lnTo>
                    <a:pt x="410482" y="1223096"/>
                  </a:lnTo>
                  <a:lnTo>
                    <a:pt x="453528" y="1208801"/>
                  </a:lnTo>
                  <a:lnTo>
                    <a:pt x="491490" y="1180211"/>
                  </a:lnTo>
                  <a:lnTo>
                    <a:pt x="709295" y="952881"/>
                  </a:lnTo>
                  <a:lnTo>
                    <a:pt x="737808" y="916582"/>
                  </a:lnTo>
                  <a:lnTo>
                    <a:pt x="758809" y="875569"/>
                  </a:lnTo>
                  <a:lnTo>
                    <a:pt x="771784" y="831080"/>
                  </a:lnTo>
                  <a:lnTo>
                    <a:pt x="776224" y="784351"/>
                  </a:lnTo>
                  <a:lnTo>
                    <a:pt x="776224" y="104394"/>
                  </a:lnTo>
                  <a:lnTo>
                    <a:pt x="784072" y="63757"/>
                  </a:lnTo>
                  <a:lnTo>
                    <a:pt x="805481" y="30575"/>
                  </a:lnTo>
                  <a:lnTo>
                    <a:pt x="837249" y="8203"/>
                  </a:lnTo>
                  <a:lnTo>
                    <a:pt x="876173" y="0"/>
                  </a:lnTo>
                  <a:close/>
                </a:path>
              </a:pathLst>
            </a:custGeom>
            <a:solidFill>
              <a:srgbClr val="2D75B6"/>
            </a:solidFill>
          </p:spPr>
          <p:txBody>
            <a:bodyPr wrap="square" lIns="0" tIns="0" rIns="0" bIns="0" rtlCol="0"/>
            <a:lstStyle/>
            <a:p>
              <a:endParaRPr/>
            </a:p>
          </p:txBody>
        </p:sp>
        <p:pic>
          <p:nvPicPr>
            <p:cNvPr id="13" name="object 13"/>
            <p:cNvPicPr/>
            <p:nvPr/>
          </p:nvPicPr>
          <p:blipFill>
            <a:blip r:embed="rId5" cstate="print"/>
            <a:stretch>
              <a:fillRect/>
            </a:stretch>
          </p:blipFill>
          <p:spPr>
            <a:xfrm>
              <a:off x="5945123" y="1546872"/>
              <a:ext cx="675106" cy="701027"/>
            </a:xfrm>
            <a:prstGeom prst="rect">
              <a:avLst/>
            </a:prstGeom>
          </p:spPr>
        </p:pic>
        <p:sp>
          <p:nvSpPr>
            <p:cNvPr id="14" name="object 14"/>
            <p:cNvSpPr/>
            <p:nvPr/>
          </p:nvSpPr>
          <p:spPr>
            <a:xfrm>
              <a:off x="5971031" y="1572768"/>
              <a:ext cx="573405" cy="599440"/>
            </a:xfrm>
            <a:custGeom>
              <a:avLst/>
              <a:gdLst/>
              <a:ahLst/>
              <a:cxnLst/>
              <a:rect l="l" t="t" r="r" b="b"/>
              <a:pathLst>
                <a:path w="573404" h="599439">
                  <a:moveTo>
                    <a:pt x="286638" y="0"/>
                  </a:moveTo>
                  <a:lnTo>
                    <a:pt x="240129" y="3920"/>
                  </a:lnTo>
                  <a:lnTo>
                    <a:pt x="196014" y="15270"/>
                  </a:lnTo>
                  <a:lnTo>
                    <a:pt x="154884" y="33432"/>
                  </a:lnTo>
                  <a:lnTo>
                    <a:pt x="117326" y="57790"/>
                  </a:lnTo>
                  <a:lnTo>
                    <a:pt x="83931" y="87725"/>
                  </a:lnTo>
                  <a:lnTo>
                    <a:pt x="55286" y="122621"/>
                  </a:lnTo>
                  <a:lnTo>
                    <a:pt x="31982" y="161860"/>
                  </a:lnTo>
                  <a:lnTo>
                    <a:pt x="14607" y="204825"/>
                  </a:lnTo>
                  <a:lnTo>
                    <a:pt x="3749" y="250899"/>
                  </a:lnTo>
                  <a:lnTo>
                    <a:pt x="0" y="299466"/>
                  </a:lnTo>
                  <a:lnTo>
                    <a:pt x="3749" y="348032"/>
                  </a:lnTo>
                  <a:lnTo>
                    <a:pt x="14607" y="394106"/>
                  </a:lnTo>
                  <a:lnTo>
                    <a:pt x="31982" y="437071"/>
                  </a:lnTo>
                  <a:lnTo>
                    <a:pt x="55286" y="476310"/>
                  </a:lnTo>
                  <a:lnTo>
                    <a:pt x="83931" y="511206"/>
                  </a:lnTo>
                  <a:lnTo>
                    <a:pt x="117326" y="541141"/>
                  </a:lnTo>
                  <a:lnTo>
                    <a:pt x="154884" y="565499"/>
                  </a:lnTo>
                  <a:lnTo>
                    <a:pt x="196014" y="583661"/>
                  </a:lnTo>
                  <a:lnTo>
                    <a:pt x="240129" y="595011"/>
                  </a:lnTo>
                  <a:lnTo>
                    <a:pt x="286638" y="598932"/>
                  </a:lnTo>
                  <a:lnTo>
                    <a:pt x="333114" y="595011"/>
                  </a:lnTo>
                  <a:lnTo>
                    <a:pt x="377201" y="583661"/>
                  </a:lnTo>
                  <a:lnTo>
                    <a:pt x="418310" y="565499"/>
                  </a:lnTo>
                  <a:lnTo>
                    <a:pt x="455851" y="541141"/>
                  </a:lnTo>
                  <a:lnTo>
                    <a:pt x="489235" y="511206"/>
                  </a:lnTo>
                  <a:lnTo>
                    <a:pt x="517872" y="476310"/>
                  </a:lnTo>
                  <a:lnTo>
                    <a:pt x="541172" y="437071"/>
                  </a:lnTo>
                  <a:lnTo>
                    <a:pt x="558544" y="394106"/>
                  </a:lnTo>
                  <a:lnTo>
                    <a:pt x="569401" y="348032"/>
                  </a:lnTo>
                  <a:lnTo>
                    <a:pt x="573150" y="299466"/>
                  </a:lnTo>
                  <a:lnTo>
                    <a:pt x="569401" y="250899"/>
                  </a:lnTo>
                  <a:lnTo>
                    <a:pt x="558544" y="204825"/>
                  </a:lnTo>
                  <a:lnTo>
                    <a:pt x="541172" y="161860"/>
                  </a:lnTo>
                  <a:lnTo>
                    <a:pt x="517872" y="122621"/>
                  </a:lnTo>
                  <a:lnTo>
                    <a:pt x="489235" y="87725"/>
                  </a:lnTo>
                  <a:lnTo>
                    <a:pt x="455851" y="57790"/>
                  </a:lnTo>
                  <a:lnTo>
                    <a:pt x="418310" y="33432"/>
                  </a:lnTo>
                  <a:lnTo>
                    <a:pt x="377201" y="15270"/>
                  </a:lnTo>
                  <a:lnTo>
                    <a:pt x="333114" y="3920"/>
                  </a:lnTo>
                  <a:lnTo>
                    <a:pt x="286638" y="0"/>
                  </a:lnTo>
                  <a:close/>
                </a:path>
              </a:pathLst>
            </a:custGeom>
            <a:solidFill>
              <a:srgbClr val="FFFFFF"/>
            </a:solidFill>
          </p:spPr>
          <p:txBody>
            <a:bodyPr wrap="square" lIns="0" tIns="0" rIns="0" bIns="0" rtlCol="0"/>
            <a:lstStyle/>
            <a:p>
              <a:endParaRPr/>
            </a:p>
          </p:txBody>
        </p:sp>
        <p:pic>
          <p:nvPicPr>
            <p:cNvPr id="15" name="object 15"/>
            <p:cNvPicPr/>
            <p:nvPr/>
          </p:nvPicPr>
          <p:blipFill>
            <a:blip r:embed="rId6" cstate="print"/>
            <a:stretch>
              <a:fillRect/>
            </a:stretch>
          </p:blipFill>
          <p:spPr>
            <a:xfrm>
              <a:off x="6050279" y="1685544"/>
              <a:ext cx="388620" cy="405384"/>
            </a:xfrm>
            <a:prstGeom prst="rect">
              <a:avLst/>
            </a:prstGeom>
          </p:spPr>
        </p:pic>
        <p:pic>
          <p:nvPicPr>
            <p:cNvPr id="16" name="object 16"/>
            <p:cNvPicPr/>
            <p:nvPr/>
          </p:nvPicPr>
          <p:blipFill>
            <a:blip r:embed="rId7" cstate="print"/>
            <a:stretch>
              <a:fillRect/>
            </a:stretch>
          </p:blipFill>
          <p:spPr>
            <a:xfrm>
              <a:off x="6633971" y="1418844"/>
              <a:ext cx="2481833" cy="567689"/>
            </a:xfrm>
            <a:prstGeom prst="rect">
              <a:avLst/>
            </a:prstGeom>
          </p:spPr>
        </p:pic>
      </p:grpSp>
      <p:sp>
        <p:nvSpPr>
          <p:cNvPr id="17" name="object 17"/>
          <p:cNvSpPr txBox="1"/>
          <p:nvPr/>
        </p:nvSpPr>
        <p:spPr>
          <a:xfrm>
            <a:off x="6781545" y="1479880"/>
            <a:ext cx="2108835" cy="33147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Georgia"/>
                <a:cs typeface="Georgia"/>
              </a:rPr>
              <a:t>Encouragement</a:t>
            </a:r>
            <a:endParaRPr sz="2000">
              <a:latin typeface="Georgia"/>
              <a:cs typeface="Georgia"/>
            </a:endParaRPr>
          </a:p>
        </p:txBody>
      </p:sp>
      <p:grpSp>
        <p:nvGrpSpPr>
          <p:cNvPr id="18" name="object 18"/>
          <p:cNvGrpSpPr/>
          <p:nvPr/>
        </p:nvGrpSpPr>
        <p:grpSpPr>
          <a:xfrm>
            <a:off x="5878067" y="3174492"/>
            <a:ext cx="3216275" cy="1225550"/>
            <a:chOff x="5878067" y="3174492"/>
            <a:chExt cx="3216275" cy="1225550"/>
          </a:xfrm>
        </p:grpSpPr>
        <p:pic>
          <p:nvPicPr>
            <p:cNvPr id="19" name="object 19"/>
            <p:cNvPicPr/>
            <p:nvPr/>
          </p:nvPicPr>
          <p:blipFill>
            <a:blip r:embed="rId8" cstate="print"/>
            <a:stretch>
              <a:fillRect/>
            </a:stretch>
          </p:blipFill>
          <p:spPr>
            <a:xfrm>
              <a:off x="6655307" y="3176016"/>
              <a:ext cx="199009" cy="163195"/>
            </a:xfrm>
            <a:prstGeom prst="rect">
              <a:avLst/>
            </a:prstGeom>
          </p:spPr>
        </p:pic>
        <p:sp>
          <p:nvSpPr>
            <p:cNvPr id="20" name="object 20"/>
            <p:cNvSpPr/>
            <p:nvPr/>
          </p:nvSpPr>
          <p:spPr>
            <a:xfrm>
              <a:off x="6585203" y="3331464"/>
              <a:ext cx="2508885" cy="656590"/>
            </a:xfrm>
            <a:custGeom>
              <a:avLst/>
              <a:gdLst/>
              <a:ahLst/>
              <a:cxnLst/>
              <a:rect l="l" t="t" r="r" b="b"/>
              <a:pathLst>
                <a:path w="2508884" h="656589">
                  <a:moveTo>
                    <a:pt x="2168779" y="0"/>
                  </a:moveTo>
                  <a:lnTo>
                    <a:pt x="0" y="0"/>
                  </a:lnTo>
                  <a:lnTo>
                    <a:pt x="0" y="656590"/>
                  </a:lnTo>
                  <a:lnTo>
                    <a:pt x="2166874" y="656590"/>
                  </a:lnTo>
                  <a:lnTo>
                    <a:pt x="2202983" y="652778"/>
                  </a:lnTo>
                  <a:lnTo>
                    <a:pt x="2269011" y="624103"/>
                  </a:lnTo>
                  <a:lnTo>
                    <a:pt x="2473579" y="415798"/>
                  </a:lnTo>
                  <a:lnTo>
                    <a:pt x="2499885" y="375114"/>
                  </a:lnTo>
                  <a:lnTo>
                    <a:pt x="2508869" y="328644"/>
                  </a:lnTo>
                  <a:lnTo>
                    <a:pt x="2500493" y="282031"/>
                  </a:lnTo>
                  <a:lnTo>
                    <a:pt x="2474341" y="240411"/>
                  </a:lnTo>
                  <a:lnTo>
                    <a:pt x="2474087" y="240284"/>
                  </a:lnTo>
                  <a:lnTo>
                    <a:pt x="2298954" y="56514"/>
                  </a:lnTo>
                  <a:lnTo>
                    <a:pt x="2270845" y="32504"/>
                  </a:lnTo>
                  <a:lnTo>
                    <a:pt x="2239152" y="14827"/>
                  </a:lnTo>
                  <a:lnTo>
                    <a:pt x="2204817" y="3865"/>
                  </a:lnTo>
                  <a:lnTo>
                    <a:pt x="2168779" y="0"/>
                  </a:lnTo>
                  <a:close/>
                </a:path>
              </a:pathLst>
            </a:custGeom>
            <a:solidFill>
              <a:srgbClr val="EC7C30"/>
            </a:solidFill>
          </p:spPr>
          <p:txBody>
            <a:bodyPr wrap="square" lIns="0" tIns="0" rIns="0" bIns="0" rtlCol="0"/>
            <a:lstStyle/>
            <a:p>
              <a:endParaRPr/>
            </a:p>
          </p:txBody>
        </p:sp>
        <p:sp>
          <p:nvSpPr>
            <p:cNvPr id="21" name="object 21"/>
            <p:cNvSpPr/>
            <p:nvPr/>
          </p:nvSpPr>
          <p:spPr>
            <a:xfrm>
              <a:off x="5878067" y="3174492"/>
              <a:ext cx="876300" cy="1225550"/>
            </a:xfrm>
            <a:custGeom>
              <a:avLst/>
              <a:gdLst/>
              <a:ahLst/>
              <a:cxnLst/>
              <a:rect l="l" t="t" r="r" b="b"/>
              <a:pathLst>
                <a:path w="876300" h="1225550">
                  <a:moveTo>
                    <a:pt x="876173" y="0"/>
                  </a:moveTo>
                  <a:lnTo>
                    <a:pt x="100076" y="1905"/>
                  </a:lnTo>
                  <a:lnTo>
                    <a:pt x="61132" y="10108"/>
                  </a:lnTo>
                  <a:lnTo>
                    <a:pt x="29321" y="32480"/>
                  </a:lnTo>
                  <a:lnTo>
                    <a:pt x="7868" y="65662"/>
                  </a:lnTo>
                  <a:lnTo>
                    <a:pt x="0" y="106299"/>
                  </a:lnTo>
                  <a:lnTo>
                    <a:pt x="0" y="786257"/>
                  </a:lnTo>
                  <a:lnTo>
                    <a:pt x="4439" y="833006"/>
                  </a:lnTo>
                  <a:lnTo>
                    <a:pt x="17414" y="877554"/>
                  </a:lnTo>
                  <a:lnTo>
                    <a:pt x="38415" y="918648"/>
                  </a:lnTo>
                  <a:lnTo>
                    <a:pt x="66929" y="955040"/>
                  </a:lnTo>
                  <a:lnTo>
                    <a:pt x="284734" y="1182497"/>
                  </a:lnTo>
                  <a:lnTo>
                    <a:pt x="322695" y="1211026"/>
                  </a:lnTo>
                  <a:lnTo>
                    <a:pt x="365741" y="1225290"/>
                  </a:lnTo>
                  <a:lnTo>
                    <a:pt x="410482" y="1225290"/>
                  </a:lnTo>
                  <a:lnTo>
                    <a:pt x="453528" y="1211026"/>
                  </a:lnTo>
                  <a:lnTo>
                    <a:pt x="491490" y="1182497"/>
                  </a:lnTo>
                  <a:lnTo>
                    <a:pt x="709295" y="955040"/>
                  </a:lnTo>
                  <a:lnTo>
                    <a:pt x="738022" y="918279"/>
                  </a:lnTo>
                  <a:lnTo>
                    <a:pt x="759094" y="876696"/>
                  </a:lnTo>
                  <a:lnTo>
                    <a:pt x="771999" y="831613"/>
                  </a:lnTo>
                  <a:lnTo>
                    <a:pt x="776224" y="784352"/>
                  </a:lnTo>
                  <a:lnTo>
                    <a:pt x="776224" y="104394"/>
                  </a:lnTo>
                  <a:lnTo>
                    <a:pt x="784072" y="63757"/>
                  </a:lnTo>
                  <a:lnTo>
                    <a:pt x="805481" y="30575"/>
                  </a:lnTo>
                  <a:lnTo>
                    <a:pt x="837249" y="8203"/>
                  </a:lnTo>
                  <a:lnTo>
                    <a:pt x="876173" y="0"/>
                  </a:lnTo>
                  <a:close/>
                </a:path>
              </a:pathLst>
            </a:custGeom>
            <a:solidFill>
              <a:srgbClr val="C55A11"/>
            </a:solidFill>
          </p:spPr>
          <p:txBody>
            <a:bodyPr wrap="square" lIns="0" tIns="0" rIns="0" bIns="0" rtlCol="0"/>
            <a:lstStyle/>
            <a:p>
              <a:endParaRPr/>
            </a:p>
          </p:txBody>
        </p:sp>
        <p:pic>
          <p:nvPicPr>
            <p:cNvPr id="22" name="object 22"/>
            <p:cNvPicPr/>
            <p:nvPr/>
          </p:nvPicPr>
          <p:blipFill>
            <a:blip r:embed="rId9" cstate="print"/>
            <a:stretch>
              <a:fillRect/>
            </a:stretch>
          </p:blipFill>
          <p:spPr>
            <a:xfrm>
              <a:off x="5945123" y="3508248"/>
              <a:ext cx="675106" cy="699515"/>
            </a:xfrm>
            <a:prstGeom prst="rect">
              <a:avLst/>
            </a:prstGeom>
          </p:spPr>
        </p:pic>
        <p:sp>
          <p:nvSpPr>
            <p:cNvPr id="23" name="object 23"/>
            <p:cNvSpPr/>
            <p:nvPr/>
          </p:nvSpPr>
          <p:spPr>
            <a:xfrm>
              <a:off x="5971031" y="3534156"/>
              <a:ext cx="573405" cy="597535"/>
            </a:xfrm>
            <a:custGeom>
              <a:avLst/>
              <a:gdLst/>
              <a:ahLst/>
              <a:cxnLst/>
              <a:rect l="l" t="t" r="r" b="b"/>
              <a:pathLst>
                <a:path w="573404" h="597535">
                  <a:moveTo>
                    <a:pt x="286638" y="0"/>
                  </a:moveTo>
                  <a:lnTo>
                    <a:pt x="240129" y="3909"/>
                  </a:lnTo>
                  <a:lnTo>
                    <a:pt x="196014" y="15227"/>
                  </a:lnTo>
                  <a:lnTo>
                    <a:pt x="154884" y="33340"/>
                  </a:lnTo>
                  <a:lnTo>
                    <a:pt x="117326" y="57631"/>
                  </a:lnTo>
                  <a:lnTo>
                    <a:pt x="83931" y="87487"/>
                  </a:lnTo>
                  <a:lnTo>
                    <a:pt x="55286" y="122291"/>
                  </a:lnTo>
                  <a:lnTo>
                    <a:pt x="31982" y="161430"/>
                  </a:lnTo>
                  <a:lnTo>
                    <a:pt x="14607" y="204289"/>
                  </a:lnTo>
                  <a:lnTo>
                    <a:pt x="3749" y="250251"/>
                  </a:lnTo>
                  <a:lnTo>
                    <a:pt x="0" y="298704"/>
                  </a:lnTo>
                  <a:lnTo>
                    <a:pt x="3749" y="347156"/>
                  </a:lnTo>
                  <a:lnTo>
                    <a:pt x="14607" y="393118"/>
                  </a:lnTo>
                  <a:lnTo>
                    <a:pt x="31982" y="435977"/>
                  </a:lnTo>
                  <a:lnTo>
                    <a:pt x="55286" y="475116"/>
                  </a:lnTo>
                  <a:lnTo>
                    <a:pt x="83931" y="509920"/>
                  </a:lnTo>
                  <a:lnTo>
                    <a:pt x="117326" y="539776"/>
                  </a:lnTo>
                  <a:lnTo>
                    <a:pt x="154884" y="564067"/>
                  </a:lnTo>
                  <a:lnTo>
                    <a:pt x="196014" y="582180"/>
                  </a:lnTo>
                  <a:lnTo>
                    <a:pt x="240129" y="593498"/>
                  </a:lnTo>
                  <a:lnTo>
                    <a:pt x="286638" y="597408"/>
                  </a:lnTo>
                  <a:lnTo>
                    <a:pt x="333114" y="593498"/>
                  </a:lnTo>
                  <a:lnTo>
                    <a:pt x="377201" y="582180"/>
                  </a:lnTo>
                  <a:lnTo>
                    <a:pt x="418310" y="564067"/>
                  </a:lnTo>
                  <a:lnTo>
                    <a:pt x="455851" y="539776"/>
                  </a:lnTo>
                  <a:lnTo>
                    <a:pt x="489235" y="509920"/>
                  </a:lnTo>
                  <a:lnTo>
                    <a:pt x="517872" y="475116"/>
                  </a:lnTo>
                  <a:lnTo>
                    <a:pt x="541172" y="435977"/>
                  </a:lnTo>
                  <a:lnTo>
                    <a:pt x="558544" y="393118"/>
                  </a:lnTo>
                  <a:lnTo>
                    <a:pt x="569401" y="347156"/>
                  </a:lnTo>
                  <a:lnTo>
                    <a:pt x="573150" y="298704"/>
                  </a:lnTo>
                  <a:lnTo>
                    <a:pt x="569401" y="250251"/>
                  </a:lnTo>
                  <a:lnTo>
                    <a:pt x="558544" y="204289"/>
                  </a:lnTo>
                  <a:lnTo>
                    <a:pt x="541172" y="161430"/>
                  </a:lnTo>
                  <a:lnTo>
                    <a:pt x="517872" y="122291"/>
                  </a:lnTo>
                  <a:lnTo>
                    <a:pt x="489235" y="87487"/>
                  </a:lnTo>
                  <a:lnTo>
                    <a:pt x="455851" y="57631"/>
                  </a:lnTo>
                  <a:lnTo>
                    <a:pt x="418310" y="33340"/>
                  </a:lnTo>
                  <a:lnTo>
                    <a:pt x="377201" y="15227"/>
                  </a:lnTo>
                  <a:lnTo>
                    <a:pt x="333114" y="3909"/>
                  </a:lnTo>
                  <a:lnTo>
                    <a:pt x="286638" y="0"/>
                  </a:lnTo>
                  <a:close/>
                </a:path>
              </a:pathLst>
            </a:custGeom>
            <a:solidFill>
              <a:srgbClr val="FFFFFF"/>
            </a:solidFill>
          </p:spPr>
          <p:txBody>
            <a:bodyPr wrap="square" lIns="0" tIns="0" rIns="0" bIns="0" rtlCol="0"/>
            <a:lstStyle/>
            <a:p>
              <a:endParaRPr/>
            </a:p>
          </p:txBody>
        </p:sp>
        <p:pic>
          <p:nvPicPr>
            <p:cNvPr id="24" name="object 24"/>
            <p:cNvPicPr/>
            <p:nvPr/>
          </p:nvPicPr>
          <p:blipFill>
            <a:blip r:embed="rId10" cstate="print"/>
            <a:stretch>
              <a:fillRect/>
            </a:stretch>
          </p:blipFill>
          <p:spPr>
            <a:xfrm>
              <a:off x="6050279" y="3630168"/>
              <a:ext cx="388620" cy="405384"/>
            </a:xfrm>
            <a:prstGeom prst="rect">
              <a:avLst/>
            </a:prstGeom>
          </p:spPr>
        </p:pic>
        <p:pic>
          <p:nvPicPr>
            <p:cNvPr id="25" name="object 25"/>
            <p:cNvPicPr/>
            <p:nvPr/>
          </p:nvPicPr>
          <p:blipFill>
            <a:blip r:embed="rId11" cstate="print"/>
            <a:stretch>
              <a:fillRect/>
            </a:stretch>
          </p:blipFill>
          <p:spPr>
            <a:xfrm>
              <a:off x="7424927" y="3229356"/>
              <a:ext cx="863346" cy="567690"/>
            </a:xfrm>
            <a:prstGeom prst="rect">
              <a:avLst/>
            </a:prstGeom>
          </p:spPr>
        </p:pic>
        <p:pic>
          <p:nvPicPr>
            <p:cNvPr id="26" name="object 26"/>
            <p:cNvPicPr/>
            <p:nvPr/>
          </p:nvPicPr>
          <p:blipFill>
            <a:blip r:embed="rId12" cstate="print"/>
            <a:stretch>
              <a:fillRect/>
            </a:stretch>
          </p:blipFill>
          <p:spPr>
            <a:xfrm>
              <a:off x="6911339" y="3534156"/>
              <a:ext cx="1826513" cy="567690"/>
            </a:xfrm>
            <a:prstGeom prst="rect">
              <a:avLst/>
            </a:prstGeom>
          </p:spPr>
        </p:pic>
      </p:grpSp>
      <p:sp>
        <p:nvSpPr>
          <p:cNvPr id="27" name="object 27"/>
          <p:cNvSpPr txBox="1"/>
          <p:nvPr/>
        </p:nvSpPr>
        <p:spPr>
          <a:xfrm>
            <a:off x="7059294" y="3291966"/>
            <a:ext cx="1513205" cy="636270"/>
          </a:xfrm>
          <a:prstGeom prst="rect">
            <a:avLst/>
          </a:prstGeom>
        </p:spPr>
        <p:txBody>
          <a:bodyPr vert="horz" wrap="square" lIns="0" tIns="13335" rIns="0" bIns="0" rtlCol="0">
            <a:spAutoFit/>
          </a:bodyPr>
          <a:lstStyle/>
          <a:p>
            <a:pPr marL="12700" marR="5080" indent="513080">
              <a:lnSpc>
                <a:spcPct val="100000"/>
              </a:lnSpc>
              <a:spcBef>
                <a:spcPts val="105"/>
              </a:spcBef>
            </a:pPr>
            <a:r>
              <a:rPr sz="2000" b="1" spc="-5" dirty="0">
                <a:solidFill>
                  <a:srgbClr val="FFFFFF"/>
                </a:solidFill>
                <a:latin typeface="Georgia"/>
                <a:cs typeface="Georgia"/>
              </a:rPr>
              <a:t>Fee </a:t>
            </a:r>
            <a:r>
              <a:rPr sz="2000" b="1" dirty="0">
                <a:solidFill>
                  <a:srgbClr val="FFFFFF"/>
                </a:solidFill>
                <a:latin typeface="Georgia"/>
                <a:cs typeface="Georgia"/>
              </a:rPr>
              <a:t> </a:t>
            </a:r>
            <a:r>
              <a:rPr sz="2000" b="1" spc="-5" dirty="0">
                <a:solidFill>
                  <a:srgbClr val="FFFFFF"/>
                </a:solidFill>
                <a:latin typeface="Georgia"/>
                <a:cs typeface="Georgia"/>
              </a:rPr>
              <a:t>C</a:t>
            </a:r>
            <a:r>
              <a:rPr sz="2000" b="1" spc="-10" dirty="0">
                <a:solidFill>
                  <a:srgbClr val="FFFFFF"/>
                </a:solidFill>
                <a:latin typeface="Georgia"/>
                <a:cs typeface="Georgia"/>
              </a:rPr>
              <a:t>o</a:t>
            </a:r>
            <a:r>
              <a:rPr sz="2000" b="1" dirty="0">
                <a:solidFill>
                  <a:srgbClr val="FFFFFF"/>
                </a:solidFill>
                <a:latin typeface="Georgia"/>
                <a:cs typeface="Georgia"/>
              </a:rPr>
              <a:t>ncession</a:t>
            </a:r>
            <a:endParaRPr sz="2000">
              <a:latin typeface="Georgia"/>
              <a:cs typeface="Georgia"/>
            </a:endParaRPr>
          </a:p>
        </p:txBody>
      </p:sp>
      <p:grpSp>
        <p:nvGrpSpPr>
          <p:cNvPr id="28" name="object 28"/>
          <p:cNvGrpSpPr/>
          <p:nvPr/>
        </p:nvGrpSpPr>
        <p:grpSpPr>
          <a:xfrm>
            <a:off x="6460235" y="2196083"/>
            <a:ext cx="3215640" cy="1223645"/>
            <a:chOff x="6460235" y="2196083"/>
            <a:chExt cx="3215640" cy="1223645"/>
          </a:xfrm>
        </p:grpSpPr>
        <p:pic>
          <p:nvPicPr>
            <p:cNvPr id="29" name="object 29"/>
            <p:cNvPicPr/>
            <p:nvPr/>
          </p:nvPicPr>
          <p:blipFill>
            <a:blip r:embed="rId13" cstate="print"/>
            <a:stretch>
              <a:fillRect/>
            </a:stretch>
          </p:blipFill>
          <p:spPr>
            <a:xfrm>
              <a:off x="8698991" y="2196083"/>
              <a:ext cx="200659" cy="161162"/>
            </a:xfrm>
            <a:prstGeom prst="rect">
              <a:avLst/>
            </a:prstGeom>
          </p:spPr>
        </p:pic>
        <p:sp>
          <p:nvSpPr>
            <p:cNvPr id="30" name="object 30"/>
            <p:cNvSpPr/>
            <p:nvPr/>
          </p:nvSpPr>
          <p:spPr>
            <a:xfrm>
              <a:off x="6460235" y="2350007"/>
              <a:ext cx="2508250" cy="657225"/>
            </a:xfrm>
            <a:custGeom>
              <a:avLst/>
              <a:gdLst/>
              <a:ahLst/>
              <a:cxnLst/>
              <a:rect l="l" t="t" r="r" b="b"/>
              <a:pathLst>
                <a:path w="2508250" h="657225">
                  <a:moveTo>
                    <a:pt x="2508249" y="0"/>
                  </a:moveTo>
                  <a:lnTo>
                    <a:pt x="341375" y="0"/>
                  </a:lnTo>
                  <a:lnTo>
                    <a:pt x="305266" y="3905"/>
                  </a:lnTo>
                  <a:lnTo>
                    <a:pt x="239238" y="32718"/>
                  </a:lnTo>
                  <a:lnTo>
                    <a:pt x="34671" y="240791"/>
                  </a:lnTo>
                  <a:lnTo>
                    <a:pt x="8667" y="281838"/>
                  </a:lnTo>
                  <a:lnTo>
                    <a:pt x="0" y="328469"/>
                  </a:lnTo>
                  <a:lnTo>
                    <a:pt x="8667" y="375076"/>
                  </a:lnTo>
                  <a:lnTo>
                    <a:pt x="34671" y="416051"/>
                  </a:lnTo>
                  <a:lnTo>
                    <a:pt x="211200" y="600328"/>
                  </a:lnTo>
                  <a:lnTo>
                    <a:pt x="270954" y="642016"/>
                  </a:lnTo>
                  <a:lnTo>
                    <a:pt x="341375" y="656843"/>
                  </a:lnTo>
                  <a:lnTo>
                    <a:pt x="2508249" y="656843"/>
                  </a:lnTo>
                  <a:lnTo>
                    <a:pt x="2508249" y="0"/>
                  </a:lnTo>
                  <a:close/>
                </a:path>
              </a:pathLst>
            </a:custGeom>
            <a:solidFill>
              <a:srgbClr val="FFC000"/>
            </a:solidFill>
          </p:spPr>
          <p:txBody>
            <a:bodyPr wrap="square" lIns="0" tIns="0" rIns="0" bIns="0" rtlCol="0"/>
            <a:lstStyle/>
            <a:p>
              <a:endParaRPr/>
            </a:p>
          </p:txBody>
        </p:sp>
        <p:sp>
          <p:nvSpPr>
            <p:cNvPr id="31" name="object 31"/>
            <p:cNvSpPr/>
            <p:nvPr/>
          </p:nvSpPr>
          <p:spPr>
            <a:xfrm>
              <a:off x="8799575" y="2196083"/>
              <a:ext cx="876300" cy="1223645"/>
            </a:xfrm>
            <a:custGeom>
              <a:avLst/>
              <a:gdLst/>
              <a:ahLst/>
              <a:cxnLst/>
              <a:rect l="l" t="t" r="r" b="b"/>
              <a:pathLst>
                <a:path w="876300" h="1223645">
                  <a:moveTo>
                    <a:pt x="0" y="0"/>
                  </a:moveTo>
                  <a:lnTo>
                    <a:pt x="38943" y="8203"/>
                  </a:lnTo>
                  <a:lnTo>
                    <a:pt x="70754" y="30575"/>
                  </a:lnTo>
                  <a:lnTo>
                    <a:pt x="92207" y="63757"/>
                  </a:lnTo>
                  <a:lnTo>
                    <a:pt x="100075" y="104393"/>
                  </a:lnTo>
                  <a:lnTo>
                    <a:pt x="100075" y="784351"/>
                  </a:lnTo>
                  <a:lnTo>
                    <a:pt x="104497" y="831080"/>
                  </a:lnTo>
                  <a:lnTo>
                    <a:pt x="117443" y="875569"/>
                  </a:lnTo>
                  <a:lnTo>
                    <a:pt x="138437" y="916582"/>
                  </a:lnTo>
                  <a:lnTo>
                    <a:pt x="167004" y="952880"/>
                  </a:lnTo>
                  <a:lnTo>
                    <a:pt x="384682" y="1180211"/>
                  </a:lnTo>
                  <a:lnTo>
                    <a:pt x="422582" y="1208801"/>
                  </a:lnTo>
                  <a:lnTo>
                    <a:pt x="465591" y="1223096"/>
                  </a:lnTo>
                  <a:lnTo>
                    <a:pt x="510312" y="1223096"/>
                  </a:lnTo>
                  <a:lnTo>
                    <a:pt x="553351" y="1208801"/>
                  </a:lnTo>
                  <a:lnTo>
                    <a:pt x="591312" y="1180211"/>
                  </a:lnTo>
                  <a:lnTo>
                    <a:pt x="808990" y="952880"/>
                  </a:lnTo>
                  <a:lnTo>
                    <a:pt x="837503" y="916582"/>
                  </a:lnTo>
                  <a:lnTo>
                    <a:pt x="858504" y="875569"/>
                  </a:lnTo>
                  <a:lnTo>
                    <a:pt x="871479" y="831080"/>
                  </a:lnTo>
                  <a:lnTo>
                    <a:pt x="875919" y="784351"/>
                  </a:lnTo>
                  <a:lnTo>
                    <a:pt x="875919" y="104393"/>
                  </a:lnTo>
                  <a:lnTo>
                    <a:pt x="867999" y="63851"/>
                  </a:lnTo>
                  <a:lnTo>
                    <a:pt x="846566" y="30749"/>
                  </a:lnTo>
                  <a:lnTo>
                    <a:pt x="814822" y="8435"/>
                  </a:lnTo>
                  <a:lnTo>
                    <a:pt x="775970" y="253"/>
                  </a:lnTo>
                  <a:lnTo>
                    <a:pt x="0" y="0"/>
                  </a:lnTo>
                  <a:close/>
                </a:path>
              </a:pathLst>
            </a:custGeom>
            <a:solidFill>
              <a:srgbClr val="BE9000"/>
            </a:solidFill>
          </p:spPr>
          <p:txBody>
            <a:bodyPr wrap="square" lIns="0" tIns="0" rIns="0" bIns="0" rtlCol="0"/>
            <a:lstStyle/>
            <a:p>
              <a:endParaRPr/>
            </a:p>
          </p:txBody>
        </p:sp>
        <p:pic>
          <p:nvPicPr>
            <p:cNvPr id="32" name="object 32"/>
            <p:cNvPicPr/>
            <p:nvPr/>
          </p:nvPicPr>
          <p:blipFill>
            <a:blip r:embed="rId14" cstate="print"/>
            <a:stretch>
              <a:fillRect/>
            </a:stretch>
          </p:blipFill>
          <p:spPr>
            <a:xfrm>
              <a:off x="8985503" y="2526804"/>
              <a:ext cx="673595" cy="701027"/>
            </a:xfrm>
            <a:prstGeom prst="rect">
              <a:avLst/>
            </a:prstGeom>
          </p:spPr>
        </p:pic>
        <p:sp>
          <p:nvSpPr>
            <p:cNvPr id="33" name="object 33"/>
            <p:cNvSpPr/>
            <p:nvPr/>
          </p:nvSpPr>
          <p:spPr>
            <a:xfrm>
              <a:off x="9011411" y="2552699"/>
              <a:ext cx="571500" cy="599440"/>
            </a:xfrm>
            <a:custGeom>
              <a:avLst/>
              <a:gdLst/>
              <a:ahLst/>
              <a:cxnLst/>
              <a:rect l="l" t="t" r="r" b="b"/>
              <a:pathLst>
                <a:path w="571500" h="599439">
                  <a:moveTo>
                    <a:pt x="285750" y="0"/>
                  </a:moveTo>
                  <a:lnTo>
                    <a:pt x="239388" y="3920"/>
                  </a:lnTo>
                  <a:lnTo>
                    <a:pt x="195413" y="15270"/>
                  </a:lnTo>
                  <a:lnTo>
                    <a:pt x="154411" y="33432"/>
                  </a:lnTo>
                  <a:lnTo>
                    <a:pt x="116970" y="57790"/>
                  </a:lnTo>
                  <a:lnTo>
                    <a:pt x="83677" y="87725"/>
                  </a:lnTo>
                  <a:lnTo>
                    <a:pt x="55120" y="122621"/>
                  </a:lnTo>
                  <a:lnTo>
                    <a:pt x="31886" y="161860"/>
                  </a:lnTo>
                  <a:lnTo>
                    <a:pt x="14563" y="204825"/>
                  </a:lnTo>
                  <a:lnTo>
                    <a:pt x="3738" y="250899"/>
                  </a:lnTo>
                  <a:lnTo>
                    <a:pt x="0" y="299465"/>
                  </a:lnTo>
                  <a:lnTo>
                    <a:pt x="3738" y="348032"/>
                  </a:lnTo>
                  <a:lnTo>
                    <a:pt x="14563" y="394106"/>
                  </a:lnTo>
                  <a:lnTo>
                    <a:pt x="31886" y="437071"/>
                  </a:lnTo>
                  <a:lnTo>
                    <a:pt x="55120" y="476310"/>
                  </a:lnTo>
                  <a:lnTo>
                    <a:pt x="83677" y="511206"/>
                  </a:lnTo>
                  <a:lnTo>
                    <a:pt x="116970" y="541141"/>
                  </a:lnTo>
                  <a:lnTo>
                    <a:pt x="154411" y="565499"/>
                  </a:lnTo>
                  <a:lnTo>
                    <a:pt x="195413" y="583661"/>
                  </a:lnTo>
                  <a:lnTo>
                    <a:pt x="239388" y="595011"/>
                  </a:lnTo>
                  <a:lnTo>
                    <a:pt x="285750" y="598932"/>
                  </a:lnTo>
                  <a:lnTo>
                    <a:pt x="332111" y="595011"/>
                  </a:lnTo>
                  <a:lnTo>
                    <a:pt x="376086" y="583661"/>
                  </a:lnTo>
                  <a:lnTo>
                    <a:pt x="417088" y="565499"/>
                  </a:lnTo>
                  <a:lnTo>
                    <a:pt x="454529" y="541141"/>
                  </a:lnTo>
                  <a:lnTo>
                    <a:pt x="487822" y="511206"/>
                  </a:lnTo>
                  <a:lnTo>
                    <a:pt x="516379" y="476310"/>
                  </a:lnTo>
                  <a:lnTo>
                    <a:pt x="539613" y="437071"/>
                  </a:lnTo>
                  <a:lnTo>
                    <a:pt x="556936" y="394106"/>
                  </a:lnTo>
                  <a:lnTo>
                    <a:pt x="567761" y="348032"/>
                  </a:lnTo>
                  <a:lnTo>
                    <a:pt x="571500" y="299465"/>
                  </a:lnTo>
                  <a:lnTo>
                    <a:pt x="567761" y="250899"/>
                  </a:lnTo>
                  <a:lnTo>
                    <a:pt x="556936" y="204825"/>
                  </a:lnTo>
                  <a:lnTo>
                    <a:pt x="539613" y="161860"/>
                  </a:lnTo>
                  <a:lnTo>
                    <a:pt x="516379" y="122621"/>
                  </a:lnTo>
                  <a:lnTo>
                    <a:pt x="487822" y="87725"/>
                  </a:lnTo>
                  <a:lnTo>
                    <a:pt x="454529" y="57790"/>
                  </a:lnTo>
                  <a:lnTo>
                    <a:pt x="417088" y="33432"/>
                  </a:lnTo>
                  <a:lnTo>
                    <a:pt x="376086" y="15270"/>
                  </a:lnTo>
                  <a:lnTo>
                    <a:pt x="332111" y="3920"/>
                  </a:lnTo>
                  <a:lnTo>
                    <a:pt x="285750" y="0"/>
                  </a:lnTo>
                  <a:close/>
                </a:path>
              </a:pathLst>
            </a:custGeom>
            <a:solidFill>
              <a:srgbClr val="FFFFFF"/>
            </a:solidFill>
          </p:spPr>
          <p:txBody>
            <a:bodyPr wrap="square" lIns="0" tIns="0" rIns="0" bIns="0" rtlCol="0"/>
            <a:lstStyle/>
            <a:p>
              <a:endParaRPr/>
            </a:p>
          </p:txBody>
        </p:sp>
        <p:pic>
          <p:nvPicPr>
            <p:cNvPr id="34" name="object 34"/>
            <p:cNvPicPr/>
            <p:nvPr/>
          </p:nvPicPr>
          <p:blipFill>
            <a:blip r:embed="rId15" cstate="print"/>
            <a:stretch>
              <a:fillRect/>
            </a:stretch>
          </p:blipFill>
          <p:spPr>
            <a:xfrm>
              <a:off x="9115043" y="2648711"/>
              <a:ext cx="388620" cy="405384"/>
            </a:xfrm>
            <a:prstGeom prst="rect">
              <a:avLst/>
            </a:prstGeom>
          </p:spPr>
        </p:pic>
        <p:pic>
          <p:nvPicPr>
            <p:cNvPr id="35" name="object 35"/>
            <p:cNvPicPr/>
            <p:nvPr/>
          </p:nvPicPr>
          <p:blipFill>
            <a:blip r:embed="rId16" cstate="print"/>
            <a:stretch>
              <a:fillRect/>
            </a:stretch>
          </p:blipFill>
          <p:spPr>
            <a:xfrm>
              <a:off x="7063739" y="2258555"/>
              <a:ext cx="1628394" cy="567702"/>
            </a:xfrm>
            <a:prstGeom prst="rect">
              <a:avLst/>
            </a:prstGeom>
          </p:spPr>
        </p:pic>
        <p:pic>
          <p:nvPicPr>
            <p:cNvPr id="36" name="object 36"/>
            <p:cNvPicPr/>
            <p:nvPr/>
          </p:nvPicPr>
          <p:blipFill>
            <a:blip r:embed="rId17" cstate="print"/>
            <a:stretch>
              <a:fillRect/>
            </a:stretch>
          </p:blipFill>
          <p:spPr>
            <a:xfrm>
              <a:off x="6984491" y="2563355"/>
              <a:ext cx="1722881" cy="567702"/>
            </a:xfrm>
            <a:prstGeom prst="rect">
              <a:avLst/>
            </a:prstGeom>
          </p:spPr>
        </p:pic>
      </p:grpSp>
      <p:sp>
        <p:nvSpPr>
          <p:cNvPr id="37" name="object 37"/>
          <p:cNvSpPr txBox="1"/>
          <p:nvPr/>
        </p:nvSpPr>
        <p:spPr>
          <a:xfrm>
            <a:off x="7133081" y="2320289"/>
            <a:ext cx="1410335" cy="636270"/>
          </a:xfrm>
          <a:prstGeom prst="rect">
            <a:avLst/>
          </a:prstGeom>
        </p:spPr>
        <p:txBody>
          <a:bodyPr vert="horz" wrap="square" lIns="0" tIns="13335" rIns="0" bIns="0" rtlCol="0">
            <a:spAutoFit/>
          </a:bodyPr>
          <a:lstStyle/>
          <a:p>
            <a:pPr marL="91440">
              <a:lnSpc>
                <a:spcPct val="100000"/>
              </a:lnSpc>
              <a:spcBef>
                <a:spcPts val="105"/>
              </a:spcBef>
            </a:pPr>
            <a:r>
              <a:rPr sz="2000" b="1" spc="-5" dirty="0">
                <a:solidFill>
                  <a:srgbClr val="000099"/>
                </a:solidFill>
                <a:latin typeface="Georgia"/>
                <a:cs typeface="Georgia"/>
              </a:rPr>
              <a:t>Financial</a:t>
            </a:r>
            <a:endParaRPr sz="2000">
              <a:latin typeface="Georgia"/>
              <a:cs typeface="Georgia"/>
            </a:endParaRPr>
          </a:p>
          <a:p>
            <a:pPr marL="12700">
              <a:lnSpc>
                <a:spcPct val="100000"/>
              </a:lnSpc>
            </a:pPr>
            <a:r>
              <a:rPr sz="2000" b="1" spc="-5" dirty="0">
                <a:solidFill>
                  <a:srgbClr val="000099"/>
                </a:solidFill>
                <a:latin typeface="Georgia"/>
                <a:cs typeface="Georgia"/>
              </a:rPr>
              <a:t>As</a:t>
            </a:r>
            <a:r>
              <a:rPr sz="2000" b="1" spc="5" dirty="0">
                <a:solidFill>
                  <a:srgbClr val="000099"/>
                </a:solidFill>
                <a:latin typeface="Georgia"/>
                <a:cs typeface="Georgia"/>
              </a:rPr>
              <a:t>s</a:t>
            </a:r>
            <a:r>
              <a:rPr sz="2000" b="1" dirty="0">
                <a:solidFill>
                  <a:srgbClr val="000099"/>
                </a:solidFill>
                <a:latin typeface="Georgia"/>
                <a:cs typeface="Georgia"/>
              </a:rPr>
              <a:t>ist</a:t>
            </a:r>
            <a:r>
              <a:rPr sz="2000" b="1" spc="-15" dirty="0">
                <a:solidFill>
                  <a:srgbClr val="000099"/>
                </a:solidFill>
                <a:latin typeface="Georgia"/>
                <a:cs typeface="Georgia"/>
              </a:rPr>
              <a:t>a</a:t>
            </a:r>
            <a:r>
              <a:rPr sz="2000" b="1" dirty="0">
                <a:solidFill>
                  <a:srgbClr val="000099"/>
                </a:solidFill>
                <a:latin typeface="Georgia"/>
                <a:cs typeface="Georgia"/>
              </a:rPr>
              <a:t>nce</a:t>
            </a:r>
            <a:endParaRPr sz="2000">
              <a:latin typeface="Georgia"/>
              <a:cs typeface="Georgia"/>
            </a:endParaRPr>
          </a:p>
        </p:txBody>
      </p:sp>
      <p:grpSp>
        <p:nvGrpSpPr>
          <p:cNvPr id="38" name="object 38"/>
          <p:cNvGrpSpPr/>
          <p:nvPr/>
        </p:nvGrpSpPr>
        <p:grpSpPr>
          <a:xfrm>
            <a:off x="6461791" y="4154423"/>
            <a:ext cx="3213735" cy="1223645"/>
            <a:chOff x="6461791" y="4154423"/>
            <a:chExt cx="3213735" cy="1223645"/>
          </a:xfrm>
        </p:grpSpPr>
        <p:pic>
          <p:nvPicPr>
            <p:cNvPr id="39" name="object 39"/>
            <p:cNvPicPr/>
            <p:nvPr/>
          </p:nvPicPr>
          <p:blipFill>
            <a:blip r:embed="rId18" cstate="print"/>
            <a:stretch>
              <a:fillRect/>
            </a:stretch>
          </p:blipFill>
          <p:spPr>
            <a:xfrm>
              <a:off x="8698991" y="4154423"/>
              <a:ext cx="200659" cy="162940"/>
            </a:xfrm>
            <a:prstGeom prst="rect">
              <a:avLst/>
            </a:prstGeom>
          </p:spPr>
        </p:pic>
        <p:sp>
          <p:nvSpPr>
            <p:cNvPr id="40" name="object 40"/>
            <p:cNvSpPr/>
            <p:nvPr/>
          </p:nvSpPr>
          <p:spPr>
            <a:xfrm>
              <a:off x="6461791" y="4309871"/>
              <a:ext cx="2506345" cy="656590"/>
            </a:xfrm>
            <a:custGeom>
              <a:avLst/>
              <a:gdLst/>
              <a:ahLst/>
              <a:cxnLst/>
              <a:rect l="l" t="t" r="r" b="b"/>
              <a:pathLst>
                <a:path w="2506345" h="656589">
                  <a:moveTo>
                    <a:pt x="2506059" y="0"/>
                  </a:moveTo>
                  <a:lnTo>
                    <a:pt x="340455" y="0"/>
                  </a:lnTo>
                  <a:lnTo>
                    <a:pt x="304490" y="3692"/>
                  </a:lnTo>
                  <a:lnTo>
                    <a:pt x="238513" y="31986"/>
                  </a:lnTo>
                  <a:lnTo>
                    <a:pt x="34004" y="240029"/>
                  </a:lnTo>
                  <a:lnTo>
                    <a:pt x="8501" y="280675"/>
                  </a:lnTo>
                  <a:lnTo>
                    <a:pt x="0" y="326786"/>
                  </a:lnTo>
                  <a:lnTo>
                    <a:pt x="8501" y="372921"/>
                  </a:lnTo>
                  <a:lnTo>
                    <a:pt x="34004" y="413638"/>
                  </a:lnTo>
                  <a:lnTo>
                    <a:pt x="210407" y="597915"/>
                  </a:lnTo>
                  <a:lnTo>
                    <a:pt x="269859" y="640699"/>
                  </a:lnTo>
                  <a:lnTo>
                    <a:pt x="340455" y="656335"/>
                  </a:lnTo>
                  <a:lnTo>
                    <a:pt x="2506059" y="656335"/>
                  </a:lnTo>
                  <a:lnTo>
                    <a:pt x="2506059" y="0"/>
                  </a:lnTo>
                  <a:close/>
                </a:path>
              </a:pathLst>
            </a:custGeom>
            <a:solidFill>
              <a:srgbClr val="4471C4"/>
            </a:solidFill>
          </p:spPr>
          <p:txBody>
            <a:bodyPr wrap="square" lIns="0" tIns="0" rIns="0" bIns="0" rtlCol="0"/>
            <a:lstStyle/>
            <a:p>
              <a:endParaRPr/>
            </a:p>
          </p:txBody>
        </p:sp>
        <p:sp>
          <p:nvSpPr>
            <p:cNvPr id="41" name="object 41"/>
            <p:cNvSpPr/>
            <p:nvPr/>
          </p:nvSpPr>
          <p:spPr>
            <a:xfrm>
              <a:off x="8799575" y="4154423"/>
              <a:ext cx="876300" cy="1223645"/>
            </a:xfrm>
            <a:custGeom>
              <a:avLst/>
              <a:gdLst/>
              <a:ahLst/>
              <a:cxnLst/>
              <a:rect l="l" t="t" r="r" b="b"/>
              <a:pathLst>
                <a:path w="876300" h="1223645">
                  <a:moveTo>
                    <a:pt x="775970" y="0"/>
                  </a:moveTo>
                  <a:lnTo>
                    <a:pt x="0" y="0"/>
                  </a:lnTo>
                  <a:lnTo>
                    <a:pt x="38943" y="8203"/>
                  </a:lnTo>
                  <a:lnTo>
                    <a:pt x="70754" y="30575"/>
                  </a:lnTo>
                  <a:lnTo>
                    <a:pt x="92207" y="63757"/>
                  </a:lnTo>
                  <a:lnTo>
                    <a:pt x="100075" y="104393"/>
                  </a:lnTo>
                  <a:lnTo>
                    <a:pt x="100075" y="784351"/>
                  </a:lnTo>
                  <a:lnTo>
                    <a:pt x="104425" y="831097"/>
                  </a:lnTo>
                  <a:lnTo>
                    <a:pt x="117348" y="875617"/>
                  </a:lnTo>
                  <a:lnTo>
                    <a:pt x="138366" y="916636"/>
                  </a:lnTo>
                  <a:lnTo>
                    <a:pt x="167004" y="952881"/>
                  </a:lnTo>
                  <a:lnTo>
                    <a:pt x="384682" y="1180211"/>
                  </a:lnTo>
                  <a:lnTo>
                    <a:pt x="422582" y="1208801"/>
                  </a:lnTo>
                  <a:lnTo>
                    <a:pt x="465591" y="1223096"/>
                  </a:lnTo>
                  <a:lnTo>
                    <a:pt x="510312" y="1223096"/>
                  </a:lnTo>
                  <a:lnTo>
                    <a:pt x="553351" y="1208801"/>
                  </a:lnTo>
                  <a:lnTo>
                    <a:pt x="591312" y="1180211"/>
                  </a:lnTo>
                  <a:lnTo>
                    <a:pt x="808990" y="952881"/>
                  </a:lnTo>
                  <a:lnTo>
                    <a:pt x="837574" y="916636"/>
                  </a:lnTo>
                  <a:lnTo>
                    <a:pt x="858599" y="875617"/>
                  </a:lnTo>
                  <a:lnTo>
                    <a:pt x="871551" y="831097"/>
                  </a:lnTo>
                  <a:lnTo>
                    <a:pt x="875919" y="784351"/>
                  </a:lnTo>
                  <a:lnTo>
                    <a:pt x="875919" y="104393"/>
                  </a:lnTo>
                  <a:lnTo>
                    <a:pt x="868070" y="63757"/>
                  </a:lnTo>
                  <a:lnTo>
                    <a:pt x="846661" y="30575"/>
                  </a:lnTo>
                  <a:lnTo>
                    <a:pt x="814893" y="8203"/>
                  </a:lnTo>
                  <a:lnTo>
                    <a:pt x="775970" y="0"/>
                  </a:lnTo>
                  <a:close/>
                </a:path>
              </a:pathLst>
            </a:custGeom>
            <a:solidFill>
              <a:srgbClr val="2E5496"/>
            </a:solidFill>
          </p:spPr>
          <p:txBody>
            <a:bodyPr wrap="square" lIns="0" tIns="0" rIns="0" bIns="0" rtlCol="0"/>
            <a:lstStyle/>
            <a:p>
              <a:endParaRPr/>
            </a:p>
          </p:txBody>
        </p:sp>
        <p:pic>
          <p:nvPicPr>
            <p:cNvPr id="42" name="object 42"/>
            <p:cNvPicPr/>
            <p:nvPr/>
          </p:nvPicPr>
          <p:blipFill>
            <a:blip r:embed="rId14" cstate="print"/>
            <a:stretch>
              <a:fillRect/>
            </a:stretch>
          </p:blipFill>
          <p:spPr>
            <a:xfrm>
              <a:off x="8985503" y="4485144"/>
              <a:ext cx="673595" cy="701027"/>
            </a:xfrm>
            <a:prstGeom prst="rect">
              <a:avLst/>
            </a:prstGeom>
          </p:spPr>
        </p:pic>
        <p:sp>
          <p:nvSpPr>
            <p:cNvPr id="43" name="object 43"/>
            <p:cNvSpPr/>
            <p:nvPr/>
          </p:nvSpPr>
          <p:spPr>
            <a:xfrm>
              <a:off x="9011411" y="4511039"/>
              <a:ext cx="571500" cy="599440"/>
            </a:xfrm>
            <a:custGeom>
              <a:avLst/>
              <a:gdLst/>
              <a:ahLst/>
              <a:cxnLst/>
              <a:rect l="l" t="t" r="r" b="b"/>
              <a:pathLst>
                <a:path w="571500" h="599439">
                  <a:moveTo>
                    <a:pt x="285750" y="0"/>
                  </a:moveTo>
                  <a:lnTo>
                    <a:pt x="239388" y="3920"/>
                  </a:lnTo>
                  <a:lnTo>
                    <a:pt x="195413" y="15270"/>
                  </a:lnTo>
                  <a:lnTo>
                    <a:pt x="154411" y="33432"/>
                  </a:lnTo>
                  <a:lnTo>
                    <a:pt x="116970" y="57790"/>
                  </a:lnTo>
                  <a:lnTo>
                    <a:pt x="83677" y="87725"/>
                  </a:lnTo>
                  <a:lnTo>
                    <a:pt x="55120" y="122621"/>
                  </a:lnTo>
                  <a:lnTo>
                    <a:pt x="31886" y="161860"/>
                  </a:lnTo>
                  <a:lnTo>
                    <a:pt x="14563" y="204825"/>
                  </a:lnTo>
                  <a:lnTo>
                    <a:pt x="3738" y="250899"/>
                  </a:lnTo>
                  <a:lnTo>
                    <a:pt x="0" y="299466"/>
                  </a:lnTo>
                  <a:lnTo>
                    <a:pt x="3738" y="348032"/>
                  </a:lnTo>
                  <a:lnTo>
                    <a:pt x="14563" y="394106"/>
                  </a:lnTo>
                  <a:lnTo>
                    <a:pt x="31886" y="437071"/>
                  </a:lnTo>
                  <a:lnTo>
                    <a:pt x="55120" y="476310"/>
                  </a:lnTo>
                  <a:lnTo>
                    <a:pt x="83677" y="511206"/>
                  </a:lnTo>
                  <a:lnTo>
                    <a:pt x="116970" y="541141"/>
                  </a:lnTo>
                  <a:lnTo>
                    <a:pt x="154411" y="565499"/>
                  </a:lnTo>
                  <a:lnTo>
                    <a:pt x="195413" y="583661"/>
                  </a:lnTo>
                  <a:lnTo>
                    <a:pt x="239388" y="595011"/>
                  </a:lnTo>
                  <a:lnTo>
                    <a:pt x="285750" y="598932"/>
                  </a:lnTo>
                  <a:lnTo>
                    <a:pt x="332111" y="595011"/>
                  </a:lnTo>
                  <a:lnTo>
                    <a:pt x="376086" y="583661"/>
                  </a:lnTo>
                  <a:lnTo>
                    <a:pt x="417088" y="565499"/>
                  </a:lnTo>
                  <a:lnTo>
                    <a:pt x="454529" y="541141"/>
                  </a:lnTo>
                  <a:lnTo>
                    <a:pt x="487822" y="511206"/>
                  </a:lnTo>
                  <a:lnTo>
                    <a:pt x="516379" y="476310"/>
                  </a:lnTo>
                  <a:lnTo>
                    <a:pt x="539613" y="437071"/>
                  </a:lnTo>
                  <a:lnTo>
                    <a:pt x="556936" y="394106"/>
                  </a:lnTo>
                  <a:lnTo>
                    <a:pt x="567761" y="348032"/>
                  </a:lnTo>
                  <a:lnTo>
                    <a:pt x="571500" y="299466"/>
                  </a:lnTo>
                  <a:lnTo>
                    <a:pt x="567761" y="250899"/>
                  </a:lnTo>
                  <a:lnTo>
                    <a:pt x="556936" y="204825"/>
                  </a:lnTo>
                  <a:lnTo>
                    <a:pt x="539613" y="161860"/>
                  </a:lnTo>
                  <a:lnTo>
                    <a:pt x="516379" y="122621"/>
                  </a:lnTo>
                  <a:lnTo>
                    <a:pt x="487822" y="87725"/>
                  </a:lnTo>
                  <a:lnTo>
                    <a:pt x="454529" y="57790"/>
                  </a:lnTo>
                  <a:lnTo>
                    <a:pt x="417088" y="33432"/>
                  </a:lnTo>
                  <a:lnTo>
                    <a:pt x="376086" y="15270"/>
                  </a:lnTo>
                  <a:lnTo>
                    <a:pt x="332111" y="3920"/>
                  </a:lnTo>
                  <a:lnTo>
                    <a:pt x="285750" y="0"/>
                  </a:lnTo>
                  <a:close/>
                </a:path>
              </a:pathLst>
            </a:custGeom>
            <a:solidFill>
              <a:srgbClr val="FFFFFF"/>
            </a:solidFill>
          </p:spPr>
          <p:txBody>
            <a:bodyPr wrap="square" lIns="0" tIns="0" rIns="0" bIns="0" rtlCol="0"/>
            <a:lstStyle/>
            <a:p>
              <a:endParaRPr/>
            </a:p>
          </p:txBody>
        </p:sp>
        <p:pic>
          <p:nvPicPr>
            <p:cNvPr id="44" name="object 44"/>
            <p:cNvPicPr/>
            <p:nvPr/>
          </p:nvPicPr>
          <p:blipFill>
            <a:blip r:embed="rId19" cstate="print"/>
            <a:stretch>
              <a:fillRect/>
            </a:stretch>
          </p:blipFill>
          <p:spPr>
            <a:xfrm>
              <a:off x="9101327" y="4608575"/>
              <a:ext cx="387096" cy="403860"/>
            </a:xfrm>
            <a:prstGeom prst="rect">
              <a:avLst/>
            </a:prstGeom>
          </p:spPr>
        </p:pic>
        <p:pic>
          <p:nvPicPr>
            <p:cNvPr id="45" name="object 45"/>
            <p:cNvPicPr/>
            <p:nvPr/>
          </p:nvPicPr>
          <p:blipFill>
            <a:blip r:embed="rId20" cstate="print"/>
            <a:stretch>
              <a:fillRect/>
            </a:stretch>
          </p:blipFill>
          <p:spPr>
            <a:xfrm>
              <a:off x="7098791" y="4387595"/>
              <a:ext cx="1529333" cy="567689"/>
            </a:xfrm>
            <a:prstGeom prst="rect">
              <a:avLst/>
            </a:prstGeom>
          </p:spPr>
        </p:pic>
      </p:grpSp>
      <p:sp>
        <p:nvSpPr>
          <p:cNvPr id="46" name="object 46"/>
          <p:cNvSpPr txBox="1"/>
          <p:nvPr/>
        </p:nvSpPr>
        <p:spPr>
          <a:xfrm>
            <a:off x="7245857" y="4449571"/>
            <a:ext cx="1214755" cy="330835"/>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FFFF"/>
                </a:solidFill>
                <a:latin typeface="Georgia"/>
                <a:cs typeface="Georgia"/>
              </a:rPr>
              <a:t>Facilities</a:t>
            </a:r>
            <a:endParaRPr sz="2000">
              <a:latin typeface="Georgia"/>
              <a:cs typeface="Georgia"/>
            </a:endParaRPr>
          </a:p>
        </p:txBody>
      </p:sp>
      <p:sp>
        <p:nvSpPr>
          <p:cNvPr id="47" name="object 47"/>
          <p:cNvSpPr txBox="1"/>
          <p:nvPr/>
        </p:nvSpPr>
        <p:spPr>
          <a:xfrm>
            <a:off x="9645650" y="942593"/>
            <a:ext cx="2470150" cy="2218690"/>
          </a:xfrm>
          <a:prstGeom prst="rect">
            <a:avLst/>
          </a:prstGeom>
        </p:spPr>
        <p:txBody>
          <a:bodyPr vert="horz" wrap="square" lIns="0" tIns="12065" rIns="0" bIns="0" rtlCol="0">
            <a:spAutoFit/>
          </a:bodyPr>
          <a:lstStyle/>
          <a:p>
            <a:pPr marL="184785" marR="413384" indent="-172720">
              <a:lnSpc>
                <a:spcPct val="100000"/>
              </a:lnSpc>
              <a:spcBef>
                <a:spcPts val="95"/>
              </a:spcBef>
              <a:buFont typeface="Arial MT"/>
              <a:buChar char="•"/>
              <a:tabLst>
                <a:tab pos="185420" algn="l"/>
              </a:tabLst>
            </a:pPr>
            <a:r>
              <a:rPr sz="1600" b="1" spc="-10" dirty="0">
                <a:solidFill>
                  <a:srgbClr val="000099"/>
                </a:solidFill>
                <a:latin typeface="Calibri"/>
                <a:cs typeface="Calibri"/>
              </a:rPr>
              <a:t>Membership</a:t>
            </a:r>
            <a:r>
              <a:rPr sz="1600" b="1" spc="30" dirty="0">
                <a:solidFill>
                  <a:srgbClr val="000099"/>
                </a:solidFill>
                <a:latin typeface="Calibri"/>
                <a:cs typeface="Calibri"/>
              </a:rPr>
              <a:t> </a:t>
            </a:r>
            <a:r>
              <a:rPr sz="1600" b="1" spc="-5" dirty="0">
                <a:solidFill>
                  <a:srgbClr val="000099"/>
                </a:solidFill>
                <a:latin typeface="Calibri"/>
                <a:cs typeface="Calibri"/>
              </a:rPr>
              <a:t>in </a:t>
            </a:r>
            <a:r>
              <a:rPr sz="1600" b="1" dirty="0">
                <a:solidFill>
                  <a:srgbClr val="000099"/>
                </a:solidFill>
                <a:latin typeface="Calibri"/>
                <a:cs typeface="Calibri"/>
              </a:rPr>
              <a:t> </a:t>
            </a:r>
            <a:r>
              <a:rPr sz="1600" b="1" spc="-10" dirty="0">
                <a:solidFill>
                  <a:srgbClr val="000099"/>
                </a:solidFill>
                <a:latin typeface="Calibri"/>
                <a:cs typeface="Calibri"/>
              </a:rPr>
              <a:t>Professional</a:t>
            </a:r>
            <a:r>
              <a:rPr sz="1600" b="1" spc="-55" dirty="0">
                <a:solidFill>
                  <a:srgbClr val="000099"/>
                </a:solidFill>
                <a:latin typeface="Calibri"/>
                <a:cs typeface="Calibri"/>
              </a:rPr>
              <a:t> </a:t>
            </a:r>
            <a:r>
              <a:rPr sz="1600" b="1" spc="-5" dirty="0">
                <a:solidFill>
                  <a:srgbClr val="000099"/>
                </a:solidFill>
                <a:latin typeface="Calibri"/>
                <a:cs typeface="Calibri"/>
              </a:rPr>
              <a:t>bodies(</a:t>
            </a:r>
            <a:r>
              <a:rPr sz="1600" b="1" spc="-5" dirty="0">
                <a:solidFill>
                  <a:srgbClr val="FF0000"/>
                </a:solidFill>
                <a:latin typeface="Calibri"/>
                <a:cs typeface="Calibri"/>
              </a:rPr>
              <a:t>2</a:t>
            </a:r>
            <a:r>
              <a:rPr sz="1600" b="1" spc="-5" dirty="0">
                <a:solidFill>
                  <a:srgbClr val="000099"/>
                </a:solidFill>
                <a:latin typeface="Calibri"/>
                <a:cs typeface="Calibri"/>
              </a:rPr>
              <a:t>)</a:t>
            </a:r>
            <a:endParaRPr sz="1600" dirty="0">
              <a:latin typeface="Calibri"/>
              <a:cs typeface="Calibri"/>
            </a:endParaRPr>
          </a:p>
          <a:p>
            <a:pPr marL="184785" indent="-172720">
              <a:lnSpc>
                <a:spcPct val="100000"/>
              </a:lnSpc>
              <a:buFont typeface="Arial MT"/>
              <a:buChar char="•"/>
              <a:tabLst>
                <a:tab pos="185420" algn="l"/>
              </a:tabLst>
            </a:pPr>
            <a:r>
              <a:rPr sz="1600" b="1" spc="-5" dirty="0">
                <a:solidFill>
                  <a:srgbClr val="000099"/>
                </a:solidFill>
                <a:latin typeface="Calibri"/>
                <a:cs typeface="Calibri"/>
              </a:rPr>
              <a:t>Publishing</a:t>
            </a:r>
            <a:r>
              <a:rPr sz="1600" b="1" spc="-20" dirty="0">
                <a:solidFill>
                  <a:srgbClr val="000099"/>
                </a:solidFill>
                <a:latin typeface="Calibri"/>
                <a:cs typeface="Calibri"/>
              </a:rPr>
              <a:t> </a:t>
            </a:r>
            <a:r>
              <a:rPr sz="1600" b="1" spc="-15" dirty="0">
                <a:solidFill>
                  <a:srgbClr val="000099"/>
                </a:solidFill>
                <a:latin typeface="Calibri"/>
                <a:cs typeface="Calibri"/>
              </a:rPr>
              <a:t>Papers</a:t>
            </a:r>
            <a:endParaRPr sz="1600" dirty="0">
              <a:latin typeface="Calibri"/>
              <a:cs typeface="Calibri"/>
            </a:endParaRPr>
          </a:p>
          <a:p>
            <a:pPr marL="184785" indent="-172720">
              <a:lnSpc>
                <a:spcPct val="100000"/>
              </a:lnSpc>
              <a:buFont typeface="Arial MT"/>
              <a:buChar char="•"/>
              <a:tabLst>
                <a:tab pos="185420" algn="l"/>
              </a:tabLst>
            </a:pPr>
            <a:r>
              <a:rPr sz="1600" b="1" spc="-5" dirty="0">
                <a:solidFill>
                  <a:srgbClr val="000099"/>
                </a:solidFill>
                <a:latin typeface="Calibri"/>
                <a:cs typeface="Calibri"/>
              </a:rPr>
              <a:t>Medical</a:t>
            </a:r>
            <a:r>
              <a:rPr sz="1600" b="1" spc="-30" dirty="0">
                <a:solidFill>
                  <a:srgbClr val="000099"/>
                </a:solidFill>
                <a:latin typeface="Calibri"/>
                <a:cs typeface="Calibri"/>
              </a:rPr>
              <a:t> </a:t>
            </a:r>
            <a:r>
              <a:rPr sz="1600" b="1" spc="-5" dirty="0">
                <a:solidFill>
                  <a:srgbClr val="000099"/>
                </a:solidFill>
                <a:latin typeface="Calibri"/>
                <a:cs typeface="Calibri"/>
              </a:rPr>
              <a:t>Bills</a:t>
            </a:r>
            <a:endParaRPr sz="1600" dirty="0">
              <a:latin typeface="Calibri"/>
              <a:cs typeface="Calibri"/>
            </a:endParaRPr>
          </a:p>
          <a:p>
            <a:pPr marL="184785">
              <a:lnSpc>
                <a:spcPct val="100000"/>
              </a:lnSpc>
            </a:pPr>
            <a:r>
              <a:rPr sz="1600" b="1" spc="-15" dirty="0">
                <a:solidFill>
                  <a:srgbClr val="000099"/>
                </a:solidFill>
                <a:latin typeface="Calibri"/>
                <a:cs typeface="Calibri"/>
              </a:rPr>
              <a:t>Reimbursement</a:t>
            </a:r>
            <a:endParaRPr sz="1600" dirty="0">
              <a:latin typeface="Calibri"/>
              <a:cs typeface="Calibri"/>
            </a:endParaRPr>
          </a:p>
          <a:p>
            <a:pPr marL="184785" indent="-172720">
              <a:lnSpc>
                <a:spcPct val="100000"/>
              </a:lnSpc>
              <a:buFont typeface="Arial MT"/>
              <a:buChar char="•"/>
              <a:tabLst>
                <a:tab pos="185420" algn="l"/>
              </a:tabLst>
            </a:pPr>
            <a:r>
              <a:rPr sz="1600" b="1" spc="-5" dirty="0">
                <a:solidFill>
                  <a:srgbClr val="000099"/>
                </a:solidFill>
                <a:latin typeface="Calibri"/>
                <a:cs typeface="Calibri"/>
              </a:rPr>
              <a:t>Filing</a:t>
            </a:r>
            <a:r>
              <a:rPr sz="1600" b="1" spc="-15" dirty="0">
                <a:solidFill>
                  <a:srgbClr val="000099"/>
                </a:solidFill>
                <a:latin typeface="Calibri"/>
                <a:cs typeface="Calibri"/>
              </a:rPr>
              <a:t> </a:t>
            </a:r>
            <a:r>
              <a:rPr sz="1600" b="1" spc="-20" dirty="0">
                <a:solidFill>
                  <a:srgbClr val="000099"/>
                </a:solidFill>
                <a:latin typeface="Calibri"/>
                <a:cs typeface="Calibri"/>
              </a:rPr>
              <a:t>Patents</a:t>
            </a:r>
            <a:r>
              <a:rPr sz="1600" b="1" spc="-10" dirty="0">
                <a:solidFill>
                  <a:srgbClr val="000099"/>
                </a:solidFill>
                <a:latin typeface="Calibri"/>
                <a:cs typeface="Calibri"/>
              </a:rPr>
              <a:t> (</a:t>
            </a:r>
            <a:r>
              <a:rPr lang="en-IN" sz="1600" b="1" spc="-10" dirty="0">
                <a:solidFill>
                  <a:srgbClr val="FF0000"/>
                </a:solidFill>
                <a:latin typeface="Calibri"/>
                <a:cs typeface="Calibri"/>
              </a:rPr>
              <a:t>1</a:t>
            </a:r>
            <a:r>
              <a:rPr sz="1600" b="1" spc="-10" dirty="0">
                <a:solidFill>
                  <a:srgbClr val="000099"/>
                </a:solidFill>
                <a:latin typeface="Calibri"/>
                <a:cs typeface="Calibri"/>
              </a:rPr>
              <a:t>)</a:t>
            </a:r>
            <a:endParaRPr sz="1600" dirty="0">
              <a:latin typeface="Calibri"/>
              <a:cs typeface="Calibri"/>
            </a:endParaRPr>
          </a:p>
          <a:p>
            <a:pPr marL="184785" marR="5080" indent="-172720">
              <a:lnSpc>
                <a:spcPct val="99700"/>
              </a:lnSpc>
              <a:spcBef>
                <a:spcPts val="5"/>
              </a:spcBef>
              <a:buFont typeface="Arial MT"/>
              <a:buChar char="•"/>
              <a:tabLst>
                <a:tab pos="185420" algn="l"/>
              </a:tabLst>
            </a:pPr>
            <a:r>
              <a:rPr sz="1600" b="1" spc="-15" dirty="0">
                <a:solidFill>
                  <a:srgbClr val="000099"/>
                </a:solidFill>
                <a:latin typeface="Calibri"/>
                <a:cs typeface="Calibri"/>
              </a:rPr>
              <a:t>Attending/organizing </a:t>
            </a:r>
            <a:r>
              <a:rPr sz="1600" b="1" spc="-10" dirty="0">
                <a:solidFill>
                  <a:srgbClr val="000099"/>
                </a:solidFill>
                <a:latin typeface="Calibri"/>
                <a:cs typeface="Calibri"/>
              </a:rPr>
              <a:t> workshops,</a:t>
            </a:r>
            <a:r>
              <a:rPr sz="1600" b="1" spc="10" dirty="0">
                <a:solidFill>
                  <a:srgbClr val="000099"/>
                </a:solidFill>
                <a:latin typeface="Calibri"/>
                <a:cs typeface="Calibri"/>
              </a:rPr>
              <a:t> </a:t>
            </a:r>
            <a:r>
              <a:rPr sz="1600" b="1" spc="-5" dirty="0">
                <a:solidFill>
                  <a:srgbClr val="000099"/>
                </a:solidFill>
                <a:latin typeface="Calibri"/>
                <a:cs typeface="Calibri"/>
              </a:rPr>
              <a:t>FDPs,</a:t>
            </a:r>
            <a:r>
              <a:rPr sz="1600" b="1" spc="-10" dirty="0">
                <a:solidFill>
                  <a:srgbClr val="000099"/>
                </a:solidFill>
                <a:latin typeface="Calibri"/>
                <a:cs typeface="Calibri"/>
              </a:rPr>
              <a:t> </a:t>
            </a:r>
            <a:r>
              <a:rPr sz="1600" b="1" spc="-5" dirty="0">
                <a:solidFill>
                  <a:srgbClr val="000099"/>
                </a:solidFill>
                <a:latin typeface="Calibri"/>
                <a:cs typeface="Calibri"/>
              </a:rPr>
              <a:t>STTPs, </a:t>
            </a:r>
            <a:r>
              <a:rPr sz="1600" b="1" dirty="0">
                <a:solidFill>
                  <a:srgbClr val="000099"/>
                </a:solidFill>
                <a:latin typeface="Calibri"/>
                <a:cs typeface="Calibri"/>
              </a:rPr>
              <a:t> </a:t>
            </a:r>
            <a:r>
              <a:rPr sz="1600" b="1" spc="-5" dirty="0">
                <a:solidFill>
                  <a:srgbClr val="000099"/>
                </a:solidFill>
                <a:latin typeface="Calibri"/>
                <a:cs typeface="Calibri"/>
              </a:rPr>
              <a:t>Seminars, and </a:t>
            </a:r>
            <a:r>
              <a:rPr sz="1600" b="1" spc="-15" dirty="0">
                <a:solidFill>
                  <a:srgbClr val="000099"/>
                </a:solidFill>
                <a:latin typeface="Calibri"/>
                <a:cs typeface="Calibri"/>
              </a:rPr>
              <a:t>Conferences</a:t>
            </a:r>
            <a:endParaRPr sz="1600" dirty="0">
              <a:latin typeface="Calibri"/>
              <a:cs typeface="Calibri"/>
            </a:endParaRPr>
          </a:p>
        </p:txBody>
      </p:sp>
      <p:sp>
        <p:nvSpPr>
          <p:cNvPr id="48" name="object 48"/>
          <p:cNvSpPr txBox="1"/>
          <p:nvPr/>
        </p:nvSpPr>
        <p:spPr>
          <a:xfrm>
            <a:off x="9713214" y="3938778"/>
            <a:ext cx="2300445" cy="2219960"/>
          </a:xfrm>
          <a:prstGeom prst="rect">
            <a:avLst/>
          </a:prstGeom>
        </p:spPr>
        <p:txBody>
          <a:bodyPr vert="horz" wrap="square" lIns="0" tIns="12065" rIns="0" bIns="0" rtlCol="0">
            <a:spAutoFit/>
          </a:bodyPr>
          <a:lstStyle/>
          <a:p>
            <a:pPr marL="184785" marR="252729" indent="-172720">
              <a:lnSpc>
                <a:spcPct val="100000"/>
              </a:lnSpc>
              <a:spcBef>
                <a:spcPts val="95"/>
              </a:spcBef>
              <a:buFont typeface="Arial MT"/>
              <a:buChar char="•"/>
              <a:tabLst>
                <a:tab pos="185420" algn="l"/>
              </a:tabLst>
            </a:pPr>
            <a:r>
              <a:rPr sz="1600" b="1" spc="-10" dirty="0">
                <a:solidFill>
                  <a:srgbClr val="000099"/>
                </a:solidFill>
                <a:latin typeface="Calibri"/>
                <a:cs typeface="Calibri"/>
              </a:rPr>
              <a:t>Subsidized transport </a:t>
            </a:r>
            <a:r>
              <a:rPr sz="1600" b="1" spc="-350" dirty="0">
                <a:solidFill>
                  <a:srgbClr val="000099"/>
                </a:solidFill>
                <a:latin typeface="Calibri"/>
                <a:cs typeface="Calibri"/>
              </a:rPr>
              <a:t> </a:t>
            </a:r>
            <a:r>
              <a:rPr sz="1600" b="1" spc="-5" dirty="0">
                <a:solidFill>
                  <a:srgbClr val="000099"/>
                </a:solidFill>
                <a:latin typeface="Calibri"/>
                <a:cs typeface="Calibri"/>
              </a:rPr>
              <a:t>facility</a:t>
            </a:r>
            <a:r>
              <a:rPr sz="1600" b="1" spc="-20" dirty="0">
                <a:solidFill>
                  <a:srgbClr val="000099"/>
                </a:solidFill>
                <a:latin typeface="Calibri"/>
                <a:cs typeface="Calibri"/>
              </a:rPr>
              <a:t> </a:t>
            </a:r>
            <a:r>
              <a:rPr sz="1600" b="1" spc="-10" dirty="0">
                <a:solidFill>
                  <a:srgbClr val="000099"/>
                </a:solidFill>
                <a:latin typeface="Calibri"/>
                <a:cs typeface="Calibri"/>
              </a:rPr>
              <a:t>(100%)</a:t>
            </a:r>
            <a:endParaRPr sz="1600" dirty="0">
              <a:latin typeface="Calibri"/>
              <a:cs typeface="Calibri"/>
            </a:endParaRPr>
          </a:p>
          <a:p>
            <a:pPr marL="184785" indent="-172720">
              <a:lnSpc>
                <a:spcPct val="100000"/>
              </a:lnSpc>
              <a:buFont typeface="Arial MT"/>
              <a:buChar char="•"/>
              <a:tabLst>
                <a:tab pos="185420" algn="l"/>
              </a:tabLst>
            </a:pPr>
            <a:r>
              <a:rPr sz="1600" b="1" spc="-10" dirty="0">
                <a:solidFill>
                  <a:srgbClr val="000099"/>
                </a:solidFill>
                <a:latin typeface="Calibri"/>
                <a:cs typeface="Calibri"/>
              </a:rPr>
              <a:t>Gratuity(</a:t>
            </a:r>
            <a:r>
              <a:rPr sz="1600" b="1" spc="-10" dirty="0">
                <a:solidFill>
                  <a:srgbClr val="FF0000"/>
                </a:solidFill>
                <a:latin typeface="Calibri"/>
                <a:cs typeface="Calibri"/>
              </a:rPr>
              <a:t>100%</a:t>
            </a:r>
            <a:r>
              <a:rPr sz="1600" b="1" spc="-10" dirty="0">
                <a:solidFill>
                  <a:srgbClr val="000099"/>
                </a:solidFill>
                <a:latin typeface="Calibri"/>
                <a:cs typeface="Calibri"/>
              </a:rPr>
              <a:t>)</a:t>
            </a:r>
            <a:endParaRPr sz="1600" dirty="0">
              <a:latin typeface="Calibri"/>
              <a:cs typeface="Calibri"/>
            </a:endParaRPr>
          </a:p>
          <a:p>
            <a:pPr marL="184785" indent="-172720">
              <a:lnSpc>
                <a:spcPct val="100000"/>
              </a:lnSpc>
              <a:buFont typeface="Arial MT"/>
              <a:buChar char="•"/>
              <a:tabLst>
                <a:tab pos="185420" algn="l"/>
              </a:tabLst>
            </a:pPr>
            <a:r>
              <a:rPr sz="1600" b="1" spc="-10" dirty="0">
                <a:solidFill>
                  <a:srgbClr val="000099"/>
                </a:solidFill>
                <a:latin typeface="Calibri"/>
                <a:cs typeface="Calibri"/>
              </a:rPr>
              <a:t>Group</a:t>
            </a:r>
            <a:r>
              <a:rPr sz="1600" b="1" spc="15" dirty="0">
                <a:solidFill>
                  <a:srgbClr val="000099"/>
                </a:solidFill>
                <a:latin typeface="Calibri"/>
                <a:cs typeface="Calibri"/>
              </a:rPr>
              <a:t> </a:t>
            </a:r>
            <a:r>
              <a:rPr sz="1600" b="1" spc="-10" dirty="0">
                <a:solidFill>
                  <a:srgbClr val="000099"/>
                </a:solidFill>
                <a:latin typeface="Calibri"/>
                <a:cs typeface="Calibri"/>
              </a:rPr>
              <a:t>Insurance(</a:t>
            </a:r>
            <a:r>
              <a:rPr sz="1600" b="1" spc="-10" dirty="0">
                <a:solidFill>
                  <a:srgbClr val="FF0000"/>
                </a:solidFill>
                <a:latin typeface="Calibri"/>
                <a:cs typeface="Calibri"/>
              </a:rPr>
              <a:t>100%</a:t>
            </a:r>
            <a:r>
              <a:rPr sz="1600" b="1" spc="-10" dirty="0">
                <a:solidFill>
                  <a:srgbClr val="000099"/>
                </a:solidFill>
                <a:latin typeface="Calibri"/>
                <a:cs typeface="Calibri"/>
              </a:rPr>
              <a:t>)</a:t>
            </a:r>
            <a:endParaRPr sz="1600" dirty="0">
              <a:latin typeface="Calibri"/>
              <a:cs typeface="Calibri"/>
            </a:endParaRPr>
          </a:p>
          <a:p>
            <a:pPr marL="184785" indent="-172720">
              <a:lnSpc>
                <a:spcPct val="100000"/>
              </a:lnSpc>
              <a:buFont typeface="Arial MT"/>
              <a:buChar char="•"/>
              <a:tabLst>
                <a:tab pos="185420" algn="l"/>
              </a:tabLst>
            </a:pPr>
            <a:r>
              <a:rPr sz="1600" b="1" spc="-5" dirty="0">
                <a:solidFill>
                  <a:srgbClr val="000099"/>
                </a:solidFill>
                <a:latin typeface="Calibri"/>
                <a:cs typeface="Calibri"/>
              </a:rPr>
              <a:t>PF</a:t>
            </a:r>
            <a:endParaRPr sz="1600" dirty="0">
              <a:latin typeface="Calibri"/>
              <a:cs typeface="Calibri"/>
            </a:endParaRPr>
          </a:p>
          <a:p>
            <a:pPr marL="184785" indent="-172720">
              <a:lnSpc>
                <a:spcPct val="100000"/>
              </a:lnSpc>
              <a:buFont typeface="Arial MT"/>
              <a:buChar char="•"/>
              <a:tabLst>
                <a:tab pos="185420" algn="l"/>
              </a:tabLst>
            </a:pPr>
            <a:r>
              <a:rPr sz="1600" b="1" spc="-5" dirty="0">
                <a:solidFill>
                  <a:srgbClr val="000099"/>
                </a:solidFill>
                <a:latin typeface="Calibri"/>
                <a:cs typeface="Calibri"/>
              </a:rPr>
              <a:t>Loan – Society</a:t>
            </a:r>
            <a:r>
              <a:rPr sz="1600" b="1" spc="-10" dirty="0">
                <a:solidFill>
                  <a:srgbClr val="000099"/>
                </a:solidFill>
                <a:latin typeface="Calibri"/>
                <a:cs typeface="Calibri"/>
              </a:rPr>
              <a:t> (100%)</a:t>
            </a:r>
            <a:endParaRPr sz="1600" dirty="0">
              <a:latin typeface="Calibri"/>
              <a:cs typeface="Calibri"/>
            </a:endParaRPr>
          </a:p>
          <a:p>
            <a:pPr marL="184785" indent="-172720">
              <a:lnSpc>
                <a:spcPct val="100000"/>
              </a:lnSpc>
              <a:buFont typeface="Arial MT"/>
              <a:buChar char="•"/>
              <a:tabLst>
                <a:tab pos="185420" algn="l"/>
              </a:tabLst>
            </a:pPr>
            <a:r>
              <a:rPr sz="1600" b="1" spc="-10" dirty="0">
                <a:solidFill>
                  <a:srgbClr val="000099"/>
                </a:solidFill>
                <a:latin typeface="Calibri"/>
                <a:cs typeface="Calibri"/>
              </a:rPr>
              <a:t>Accidental</a:t>
            </a:r>
            <a:r>
              <a:rPr sz="1600" b="1" spc="-20" dirty="0">
                <a:solidFill>
                  <a:srgbClr val="000099"/>
                </a:solidFill>
                <a:latin typeface="Calibri"/>
                <a:cs typeface="Calibri"/>
              </a:rPr>
              <a:t> </a:t>
            </a:r>
            <a:r>
              <a:rPr sz="1600" b="1" spc="-10" dirty="0">
                <a:solidFill>
                  <a:srgbClr val="000099"/>
                </a:solidFill>
                <a:latin typeface="Calibri"/>
                <a:cs typeface="Calibri"/>
              </a:rPr>
              <a:t>Insurance</a:t>
            </a:r>
            <a:endParaRPr sz="1600" dirty="0">
              <a:latin typeface="Calibri"/>
              <a:cs typeface="Calibri"/>
            </a:endParaRPr>
          </a:p>
          <a:p>
            <a:pPr marL="184785" indent="-172720">
              <a:lnSpc>
                <a:spcPct val="100000"/>
              </a:lnSpc>
              <a:buFont typeface="Arial MT"/>
              <a:buChar char="•"/>
              <a:tabLst>
                <a:tab pos="185420" algn="l"/>
              </a:tabLst>
            </a:pPr>
            <a:r>
              <a:rPr sz="1600" b="1" spc="-10" dirty="0">
                <a:solidFill>
                  <a:srgbClr val="000099"/>
                </a:solidFill>
                <a:latin typeface="Calibri"/>
                <a:cs typeface="Calibri"/>
              </a:rPr>
              <a:t>Hostel</a:t>
            </a:r>
            <a:r>
              <a:rPr sz="1600" b="1" spc="-45" dirty="0">
                <a:solidFill>
                  <a:srgbClr val="000099"/>
                </a:solidFill>
                <a:latin typeface="Calibri"/>
                <a:cs typeface="Calibri"/>
              </a:rPr>
              <a:t> </a:t>
            </a:r>
            <a:r>
              <a:rPr sz="1600" b="1" spc="-20" dirty="0">
                <a:solidFill>
                  <a:srgbClr val="000099"/>
                </a:solidFill>
                <a:latin typeface="Calibri"/>
                <a:cs typeface="Calibri"/>
              </a:rPr>
              <a:t>stay</a:t>
            </a:r>
            <a:endParaRPr sz="1600" dirty="0">
              <a:latin typeface="Calibri"/>
              <a:cs typeface="Calibri"/>
            </a:endParaRPr>
          </a:p>
          <a:p>
            <a:pPr marL="184785" indent="-172720">
              <a:lnSpc>
                <a:spcPct val="100000"/>
              </a:lnSpc>
              <a:buFont typeface="Arial MT"/>
              <a:buChar char="•"/>
              <a:tabLst>
                <a:tab pos="185420" algn="l"/>
              </a:tabLst>
            </a:pPr>
            <a:r>
              <a:rPr sz="1600" b="1" spc="-10" dirty="0">
                <a:solidFill>
                  <a:srgbClr val="000099"/>
                </a:solidFill>
                <a:latin typeface="Calibri"/>
                <a:cs typeface="Calibri"/>
              </a:rPr>
              <a:t>ESI</a:t>
            </a:r>
            <a:endParaRPr sz="1600" dirty="0">
              <a:latin typeface="Calibri"/>
              <a:cs typeface="Calibri"/>
            </a:endParaRPr>
          </a:p>
        </p:txBody>
      </p:sp>
      <p:grpSp>
        <p:nvGrpSpPr>
          <p:cNvPr id="49" name="object 49"/>
          <p:cNvGrpSpPr/>
          <p:nvPr/>
        </p:nvGrpSpPr>
        <p:grpSpPr>
          <a:xfrm>
            <a:off x="5878067" y="5109971"/>
            <a:ext cx="3216275" cy="1224280"/>
            <a:chOff x="5878067" y="5109971"/>
            <a:chExt cx="3216275" cy="1224280"/>
          </a:xfrm>
        </p:grpSpPr>
        <p:pic>
          <p:nvPicPr>
            <p:cNvPr id="50" name="object 50"/>
            <p:cNvPicPr/>
            <p:nvPr/>
          </p:nvPicPr>
          <p:blipFill>
            <a:blip r:embed="rId21" cstate="print"/>
            <a:stretch>
              <a:fillRect/>
            </a:stretch>
          </p:blipFill>
          <p:spPr>
            <a:xfrm>
              <a:off x="6655307" y="5111495"/>
              <a:ext cx="199009" cy="163195"/>
            </a:xfrm>
            <a:prstGeom prst="rect">
              <a:avLst/>
            </a:prstGeom>
          </p:spPr>
        </p:pic>
        <p:sp>
          <p:nvSpPr>
            <p:cNvPr id="51" name="object 51"/>
            <p:cNvSpPr/>
            <p:nvPr/>
          </p:nvSpPr>
          <p:spPr>
            <a:xfrm>
              <a:off x="6585203" y="5266943"/>
              <a:ext cx="2508885" cy="655320"/>
            </a:xfrm>
            <a:custGeom>
              <a:avLst/>
              <a:gdLst/>
              <a:ahLst/>
              <a:cxnLst/>
              <a:rect l="l" t="t" r="r" b="b"/>
              <a:pathLst>
                <a:path w="2508884" h="655320">
                  <a:moveTo>
                    <a:pt x="2168779" y="0"/>
                  </a:moveTo>
                  <a:lnTo>
                    <a:pt x="0" y="0"/>
                  </a:lnTo>
                  <a:lnTo>
                    <a:pt x="0" y="655091"/>
                  </a:lnTo>
                  <a:lnTo>
                    <a:pt x="2166874" y="655091"/>
                  </a:lnTo>
                  <a:lnTo>
                    <a:pt x="2202983" y="651254"/>
                  </a:lnTo>
                  <a:lnTo>
                    <a:pt x="2269011" y="622644"/>
                  </a:lnTo>
                  <a:lnTo>
                    <a:pt x="2473579" y="414858"/>
                  </a:lnTo>
                  <a:lnTo>
                    <a:pt x="2499885" y="374240"/>
                  </a:lnTo>
                  <a:lnTo>
                    <a:pt x="2508869" y="327887"/>
                  </a:lnTo>
                  <a:lnTo>
                    <a:pt x="2500493" y="281407"/>
                  </a:lnTo>
                  <a:lnTo>
                    <a:pt x="2474087" y="239648"/>
                  </a:lnTo>
                  <a:lnTo>
                    <a:pt x="2298954" y="56387"/>
                  </a:lnTo>
                  <a:lnTo>
                    <a:pt x="2239152" y="14763"/>
                  </a:lnTo>
                  <a:lnTo>
                    <a:pt x="2168779" y="0"/>
                  </a:lnTo>
                  <a:close/>
                </a:path>
              </a:pathLst>
            </a:custGeom>
            <a:solidFill>
              <a:srgbClr val="A4A4A4"/>
            </a:solidFill>
          </p:spPr>
          <p:txBody>
            <a:bodyPr wrap="square" lIns="0" tIns="0" rIns="0" bIns="0" rtlCol="0"/>
            <a:lstStyle/>
            <a:p>
              <a:endParaRPr/>
            </a:p>
          </p:txBody>
        </p:sp>
        <p:sp>
          <p:nvSpPr>
            <p:cNvPr id="52" name="object 52"/>
            <p:cNvSpPr/>
            <p:nvPr/>
          </p:nvSpPr>
          <p:spPr>
            <a:xfrm>
              <a:off x="5878067" y="5109971"/>
              <a:ext cx="876300" cy="1224280"/>
            </a:xfrm>
            <a:custGeom>
              <a:avLst/>
              <a:gdLst/>
              <a:ahLst/>
              <a:cxnLst/>
              <a:rect l="l" t="t" r="r" b="b"/>
              <a:pathLst>
                <a:path w="876300" h="1224279">
                  <a:moveTo>
                    <a:pt x="876173" y="0"/>
                  </a:moveTo>
                  <a:lnTo>
                    <a:pt x="100076" y="1904"/>
                  </a:lnTo>
                  <a:lnTo>
                    <a:pt x="61132" y="10106"/>
                  </a:lnTo>
                  <a:lnTo>
                    <a:pt x="29321" y="32464"/>
                  </a:lnTo>
                  <a:lnTo>
                    <a:pt x="7868" y="65609"/>
                  </a:lnTo>
                  <a:lnTo>
                    <a:pt x="0" y="106171"/>
                  </a:lnTo>
                  <a:lnTo>
                    <a:pt x="0" y="785228"/>
                  </a:lnTo>
                  <a:lnTo>
                    <a:pt x="4439" y="831960"/>
                  </a:lnTo>
                  <a:lnTo>
                    <a:pt x="17414" y="876477"/>
                  </a:lnTo>
                  <a:lnTo>
                    <a:pt x="38415" y="917537"/>
                  </a:lnTo>
                  <a:lnTo>
                    <a:pt x="66929" y="953896"/>
                  </a:lnTo>
                  <a:lnTo>
                    <a:pt x="284734" y="1180960"/>
                  </a:lnTo>
                  <a:lnTo>
                    <a:pt x="322695" y="1209501"/>
                  </a:lnTo>
                  <a:lnTo>
                    <a:pt x="365741" y="1223772"/>
                  </a:lnTo>
                  <a:lnTo>
                    <a:pt x="410482" y="1223772"/>
                  </a:lnTo>
                  <a:lnTo>
                    <a:pt x="453528" y="1209501"/>
                  </a:lnTo>
                  <a:lnTo>
                    <a:pt x="491490" y="1180960"/>
                  </a:lnTo>
                  <a:lnTo>
                    <a:pt x="709295" y="953896"/>
                  </a:lnTo>
                  <a:lnTo>
                    <a:pt x="738022" y="917141"/>
                  </a:lnTo>
                  <a:lnTo>
                    <a:pt x="759094" y="875606"/>
                  </a:lnTo>
                  <a:lnTo>
                    <a:pt x="771999" y="830572"/>
                  </a:lnTo>
                  <a:lnTo>
                    <a:pt x="776224" y="783323"/>
                  </a:lnTo>
                  <a:lnTo>
                    <a:pt x="776224" y="104266"/>
                  </a:lnTo>
                  <a:lnTo>
                    <a:pt x="784072" y="63704"/>
                  </a:lnTo>
                  <a:lnTo>
                    <a:pt x="805481" y="30559"/>
                  </a:lnTo>
                  <a:lnTo>
                    <a:pt x="837249" y="8201"/>
                  </a:lnTo>
                  <a:lnTo>
                    <a:pt x="876173" y="0"/>
                  </a:lnTo>
                  <a:close/>
                </a:path>
              </a:pathLst>
            </a:custGeom>
            <a:solidFill>
              <a:srgbClr val="7B7B7B"/>
            </a:solidFill>
          </p:spPr>
          <p:txBody>
            <a:bodyPr wrap="square" lIns="0" tIns="0" rIns="0" bIns="0" rtlCol="0"/>
            <a:lstStyle/>
            <a:p>
              <a:endParaRPr/>
            </a:p>
          </p:txBody>
        </p:sp>
        <p:pic>
          <p:nvPicPr>
            <p:cNvPr id="53" name="object 53"/>
            <p:cNvPicPr/>
            <p:nvPr/>
          </p:nvPicPr>
          <p:blipFill>
            <a:blip r:embed="rId22" cstate="print"/>
            <a:stretch>
              <a:fillRect/>
            </a:stretch>
          </p:blipFill>
          <p:spPr>
            <a:xfrm>
              <a:off x="5945123" y="5443727"/>
              <a:ext cx="675106" cy="698004"/>
            </a:xfrm>
            <a:prstGeom prst="rect">
              <a:avLst/>
            </a:prstGeom>
          </p:spPr>
        </p:pic>
        <p:sp>
          <p:nvSpPr>
            <p:cNvPr id="54" name="object 54"/>
            <p:cNvSpPr/>
            <p:nvPr/>
          </p:nvSpPr>
          <p:spPr>
            <a:xfrm>
              <a:off x="5971031" y="5469635"/>
              <a:ext cx="573405" cy="596265"/>
            </a:xfrm>
            <a:custGeom>
              <a:avLst/>
              <a:gdLst/>
              <a:ahLst/>
              <a:cxnLst/>
              <a:rect l="l" t="t" r="r" b="b"/>
              <a:pathLst>
                <a:path w="573404" h="596264">
                  <a:moveTo>
                    <a:pt x="286638" y="0"/>
                  </a:moveTo>
                  <a:lnTo>
                    <a:pt x="240129" y="3899"/>
                  </a:lnTo>
                  <a:lnTo>
                    <a:pt x="196014" y="15190"/>
                  </a:lnTo>
                  <a:lnTo>
                    <a:pt x="154884" y="33257"/>
                  </a:lnTo>
                  <a:lnTo>
                    <a:pt x="117326" y="57487"/>
                  </a:lnTo>
                  <a:lnTo>
                    <a:pt x="83931" y="87268"/>
                  </a:lnTo>
                  <a:lnTo>
                    <a:pt x="55286" y="121984"/>
                  </a:lnTo>
                  <a:lnTo>
                    <a:pt x="31982" y="161023"/>
                  </a:lnTo>
                  <a:lnTo>
                    <a:pt x="14607" y="203772"/>
                  </a:lnTo>
                  <a:lnTo>
                    <a:pt x="3749" y="249616"/>
                  </a:lnTo>
                  <a:lnTo>
                    <a:pt x="0" y="297941"/>
                  </a:lnTo>
                  <a:lnTo>
                    <a:pt x="3749" y="346267"/>
                  </a:lnTo>
                  <a:lnTo>
                    <a:pt x="14607" y="392111"/>
                  </a:lnTo>
                  <a:lnTo>
                    <a:pt x="31982" y="434860"/>
                  </a:lnTo>
                  <a:lnTo>
                    <a:pt x="55286" y="473899"/>
                  </a:lnTo>
                  <a:lnTo>
                    <a:pt x="83931" y="508615"/>
                  </a:lnTo>
                  <a:lnTo>
                    <a:pt x="117326" y="538396"/>
                  </a:lnTo>
                  <a:lnTo>
                    <a:pt x="154884" y="562626"/>
                  </a:lnTo>
                  <a:lnTo>
                    <a:pt x="196014" y="580693"/>
                  </a:lnTo>
                  <a:lnTo>
                    <a:pt x="240129" y="591984"/>
                  </a:lnTo>
                  <a:lnTo>
                    <a:pt x="286638" y="595883"/>
                  </a:lnTo>
                  <a:lnTo>
                    <a:pt x="333114" y="591984"/>
                  </a:lnTo>
                  <a:lnTo>
                    <a:pt x="377201" y="580693"/>
                  </a:lnTo>
                  <a:lnTo>
                    <a:pt x="418310" y="562626"/>
                  </a:lnTo>
                  <a:lnTo>
                    <a:pt x="455851" y="538396"/>
                  </a:lnTo>
                  <a:lnTo>
                    <a:pt x="489235" y="508615"/>
                  </a:lnTo>
                  <a:lnTo>
                    <a:pt x="517872" y="473899"/>
                  </a:lnTo>
                  <a:lnTo>
                    <a:pt x="541172" y="434860"/>
                  </a:lnTo>
                  <a:lnTo>
                    <a:pt x="558544" y="392111"/>
                  </a:lnTo>
                  <a:lnTo>
                    <a:pt x="569401" y="346267"/>
                  </a:lnTo>
                  <a:lnTo>
                    <a:pt x="573150" y="297941"/>
                  </a:lnTo>
                  <a:lnTo>
                    <a:pt x="569401" y="249616"/>
                  </a:lnTo>
                  <a:lnTo>
                    <a:pt x="558544" y="203772"/>
                  </a:lnTo>
                  <a:lnTo>
                    <a:pt x="541172" y="161023"/>
                  </a:lnTo>
                  <a:lnTo>
                    <a:pt x="517872" y="121984"/>
                  </a:lnTo>
                  <a:lnTo>
                    <a:pt x="489235" y="87268"/>
                  </a:lnTo>
                  <a:lnTo>
                    <a:pt x="455851" y="57487"/>
                  </a:lnTo>
                  <a:lnTo>
                    <a:pt x="418310" y="33257"/>
                  </a:lnTo>
                  <a:lnTo>
                    <a:pt x="377201" y="15190"/>
                  </a:lnTo>
                  <a:lnTo>
                    <a:pt x="333114" y="3899"/>
                  </a:lnTo>
                  <a:lnTo>
                    <a:pt x="286638" y="0"/>
                  </a:lnTo>
                  <a:close/>
                </a:path>
              </a:pathLst>
            </a:custGeom>
            <a:solidFill>
              <a:srgbClr val="FFFFFF"/>
            </a:solidFill>
          </p:spPr>
          <p:txBody>
            <a:bodyPr wrap="square" lIns="0" tIns="0" rIns="0" bIns="0" rtlCol="0"/>
            <a:lstStyle/>
            <a:p>
              <a:endParaRPr/>
            </a:p>
          </p:txBody>
        </p:sp>
        <p:pic>
          <p:nvPicPr>
            <p:cNvPr id="55" name="object 55"/>
            <p:cNvPicPr/>
            <p:nvPr/>
          </p:nvPicPr>
          <p:blipFill>
            <a:blip r:embed="rId23" cstate="print"/>
            <a:stretch>
              <a:fillRect/>
            </a:stretch>
          </p:blipFill>
          <p:spPr>
            <a:xfrm>
              <a:off x="7229855" y="5164835"/>
              <a:ext cx="1098042" cy="567689"/>
            </a:xfrm>
            <a:prstGeom prst="rect">
              <a:avLst/>
            </a:prstGeom>
          </p:spPr>
        </p:pic>
        <p:pic>
          <p:nvPicPr>
            <p:cNvPr id="56" name="object 56"/>
            <p:cNvPicPr/>
            <p:nvPr/>
          </p:nvPicPr>
          <p:blipFill>
            <a:blip r:embed="rId24" cstate="print"/>
            <a:stretch>
              <a:fillRect/>
            </a:stretch>
          </p:blipFill>
          <p:spPr>
            <a:xfrm>
              <a:off x="6976871" y="5469635"/>
              <a:ext cx="1604009" cy="567690"/>
            </a:xfrm>
            <a:prstGeom prst="rect">
              <a:avLst/>
            </a:prstGeom>
          </p:spPr>
        </p:pic>
      </p:grpSp>
      <p:sp>
        <p:nvSpPr>
          <p:cNvPr id="57" name="object 57"/>
          <p:cNvSpPr txBox="1"/>
          <p:nvPr/>
        </p:nvSpPr>
        <p:spPr>
          <a:xfrm>
            <a:off x="7125081" y="5227701"/>
            <a:ext cx="1290320" cy="635635"/>
          </a:xfrm>
          <a:prstGeom prst="rect">
            <a:avLst/>
          </a:prstGeom>
        </p:spPr>
        <p:txBody>
          <a:bodyPr vert="horz" wrap="square" lIns="0" tIns="12700" rIns="0" bIns="0" rtlCol="0">
            <a:spAutoFit/>
          </a:bodyPr>
          <a:lstStyle/>
          <a:p>
            <a:pPr marL="12700" marR="5080" indent="252729">
              <a:lnSpc>
                <a:spcPct val="100000"/>
              </a:lnSpc>
              <a:spcBef>
                <a:spcPts val="100"/>
              </a:spcBef>
            </a:pPr>
            <a:r>
              <a:rPr sz="2000" b="1" spc="-5" dirty="0">
                <a:solidFill>
                  <a:srgbClr val="FFFFFF"/>
                </a:solidFill>
                <a:latin typeface="Georgia"/>
                <a:cs typeface="Georgia"/>
              </a:rPr>
              <a:t>Leave </a:t>
            </a:r>
            <a:r>
              <a:rPr sz="2000" b="1" dirty="0">
                <a:solidFill>
                  <a:srgbClr val="FFFFFF"/>
                </a:solidFill>
                <a:latin typeface="Georgia"/>
                <a:cs typeface="Georgia"/>
              </a:rPr>
              <a:t> </a:t>
            </a:r>
            <a:r>
              <a:rPr sz="2000" b="1" spc="-5" dirty="0">
                <a:solidFill>
                  <a:srgbClr val="FFFFFF"/>
                </a:solidFill>
                <a:latin typeface="Georgia"/>
                <a:cs typeface="Georgia"/>
              </a:rPr>
              <a:t>Provision</a:t>
            </a:r>
            <a:endParaRPr sz="2000">
              <a:latin typeface="Georgia"/>
              <a:cs typeface="Georgia"/>
            </a:endParaRPr>
          </a:p>
        </p:txBody>
      </p:sp>
      <p:sp>
        <p:nvSpPr>
          <p:cNvPr id="58" name="object 58"/>
          <p:cNvSpPr txBox="1"/>
          <p:nvPr/>
        </p:nvSpPr>
        <p:spPr>
          <a:xfrm>
            <a:off x="3298188" y="4700724"/>
            <a:ext cx="2376170" cy="1626235"/>
          </a:xfrm>
          <a:prstGeom prst="rect">
            <a:avLst/>
          </a:prstGeom>
        </p:spPr>
        <p:txBody>
          <a:bodyPr vert="horz" wrap="square" lIns="0" tIns="88900" rIns="0" bIns="0" rtlCol="0">
            <a:spAutoFit/>
          </a:bodyPr>
          <a:lstStyle/>
          <a:p>
            <a:pPr marL="184785" indent="-172720">
              <a:lnSpc>
                <a:spcPct val="100000"/>
              </a:lnSpc>
              <a:spcBef>
                <a:spcPts val="700"/>
              </a:spcBef>
              <a:buFont typeface="Arial MT"/>
              <a:buChar char="•"/>
              <a:tabLst>
                <a:tab pos="185420" algn="l"/>
              </a:tabLst>
            </a:pPr>
            <a:r>
              <a:rPr sz="1600" b="1" spc="-10" dirty="0">
                <a:solidFill>
                  <a:srgbClr val="000099"/>
                </a:solidFill>
                <a:latin typeface="Calibri"/>
                <a:cs typeface="Calibri"/>
              </a:rPr>
              <a:t>Maternity</a:t>
            </a:r>
            <a:r>
              <a:rPr sz="1600" b="1" spc="-5" dirty="0">
                <a:solidFill>
                  <a:srgbClr val="000099"/>
                </a:solidFill>
                <a:latin typeface="Calibri"/>
                <a:cs typeface="Calibri"/>
              </a:rPr>
              <a:t> </a:t>
            </a:r>
            <a:r>
              <a:rPr sz="1600" b="1" spc="-10" dirty="0">
                <a:solidFill>
                  <a:srgbClr val="000099"/>
                </a:solidFill>
                <a:latin typeface="Calibri"/>
                <a:cs typeface="Calibri"/>
              </a:rPr>
              <a:t>leave</a:t>
            </a:r>
            <a:r>
              <a:rPr sz="1600" b="1" spc="-45" dirty="0">
                <a:solidFill>
                  <a:srgbClr val="000099"/>
                </a:solidFill>
                <a:latin typeface="Calibri"/>
                <a:cs typeface="Calibri"/>
              </a:rPr>
              <a:t> </a:t>
            </a:r>
            <a:r>
              <a:rPr sz="1600" b="1" spc="-10" dirty="0">
                <a:solidFill>
                  <a:srgbClr val="000099"/>
                </a:solidFill>
                <a:latin typeface="Calibri"/>
                <a:cs typeface="Calibri"/>
              </a:rPr>
              <a:t>(100%,)</a:t>
            </a:r>
            <a:endParaRPr sz="1600" dirty="0">
              <a:latin typeface="Calibri"/>
              <a:cs typeface="Calibri"/>
            </a:endParaRPr>
          </a:p>
          <a:p>
            <a:pPr marL="184785" indent="-172720">
              <a:lnSpc>
                <a:spcPct val="100000"/>
              </a:lnSpc>
              <a:spcBef>
                <a:spcPts val="600"/>
              </a:spcBef>
              <a:buFont typeface="Arial MT"/>
              <a:buChar char="•"/>
              <a:tabLst>
                <a:tab pos="185420" algn="l"/>
              </a:tabLst>
            </a:pPr>
            <a:r>
              <a:rPr sz="1600" b="1" spc="-15" dirty="0">
                <a:solidFill>
                  <a:srgbClr val="000099"/>
                </a:solidFill>
                <a:latin typeface="Calibri"/>
                <a:cs typeface="Calibri"/>
              </a:rPr>
              <a:t>Paternity</a:t>
            </a:r>
            <a:r>
              <a:rPr sz="1600" b="1" spc="-5" dirty="0">
                <a:solidFill>
                  <a:srgbClr val="000099"/>
                </a:solidFill>
                <a:latin typeface="Calibri"/>
                <a:cs typeface="Calibri"/>
              </a:rPr>
              <a:t> </a:t>
            </a:r>
            <a:r>
              <a:rPr sz="1600" b="1" spc="-10" dirty="0">
                <a:solidFill>
                  <a:srgbClr val="000099"/>
                </a:solidFill>
                <a:latin typeface="Calibri"/>
                <a:cs typeface="Calibri"/>
              </a:rPr>
              <a:t>leave</a:t>
            </a:r>
            <a:r>
              <a:rPr sz="1600" b="1" spc="-25" dirty="0">
                <a:solidFill>
                  <a:srgbClr val="000099"/>
                </a:solidFill>
                <a:latin typeface="Calibri"/>
                <a:cs typeface="Calibri"/>
              </a:rPr>
              <a:t> </a:t>
            </a:r>
            <a:r>
              <a:rPr sz="1600" b="1" spc="-10" dirty="0">
                <a:solidFill>
                  <a:srgbClr val="000099"/>
                </a:solidFill>
                <a:latin typeface="Calibri"/>
                <a:cs typeface="Calibri"/>
              </a:rPr>
              <a:t>(100%)</a:t>
            </a:r>
            <a:endParaRPr sz="1600" dirty="0">
              <a:latin typeface="Calibri"/>
              <a:cs typeface="Calibri"/>
            </a:endParaRPr>
          </a:p>
          <a:p>
            <a:pPr marL="184785" indent="-172720">
              <a:lnSpc>
                <a:spcPct val="100000"/>
              </a:lnSpc>
              <a:spcBef>
                <a:spcPts val="600"/>
              </a:spcBef>
              <a:buFont typeface="Arial MT"/>
              <a:buChar char="•"/>
              <a:tabLst>
                <a:tab pos="185420" algn="l"/>
              </a:tabLst>
            </a:pPr>
            <a:r>
              <a:rPr sz="1600" b="1" spc="-5" dirty="0">
                <a:solidFill>
                  <a:srgbClr val="000099"/>
                </a:solidFill>
                <a:latin typeface="Calibri"/>
                <a:cs typeface="Calibri"/>
              </a:rPr>
              <a:t>Study</a:t>
            </a:r>
            <a:r>
              <a:rPr sz="1600" b="1" spc="5" dirty="0">
                <a:solidFill>
                  <a:srgbClr val="000099"/>
                </a:solidFill>
                <a:latin typeface="Calibri"/>
                <a:cs typeface="Calibri"/>
              </a:rPr>
              <a:t> </a:t>
            </a:r>
            <a:r>
              <a:rPr sz="1600" b="1" spc="-10" dirty="0">
                <a:solidFill>
                  <a:srgbClr val="000099"/>
                </a:solidFill>
                <a:latin typeface="Calibri"/>
                <a:cs typeface="Calibri"/>
              </a:rPr>
              <a:t>Leave</a:t>
            </a:r>
            <a:r>
              <a:rPr sz="1600" b="1" spc="-25" dirty="0">
                <a:solidFill>
                  <a:srgbClr val="000099"/>
                </a:solidFill>
                <a:latin typeface="Calibri"/>
                <a:cs typeface="Calibri"/>
              </a:rPr>
              <a:t> </a:t>
            </a:r>
            <a:r>
              <a:rPr sz="1600" b="1" spc="-10" dirty="0">
                <a:solidFill>
                  <a:srgbClr val="000099"/>
                </a:solidFill>
                <a:latin typeface="Calibri"/>
                <a:cs typeface="Calibri"/>
              </a:rPr>
              <a:t>(100%)</a:t>
            </a:r>
            <a:endParaRPr sz="1600" dirty="0">
              <a:latin typeface="Calibri"/>
              <a:cs typeface="Calibri"/>
            </a:endParaRPr>
          </a:p>
          <a:p>
            <a:pPr marL="184785" indent="-172720">
              <a:lnSpc>
                <a:spcPct val="100000"/>
              </a:lnSpc>
              <a:spcBef>
                <a:spcPts val="600"/>
              </a:spcBef>
              <a:buFont typeface="Arial MT"/>
              <a:buChar char="•"/>
              <a:tabLst>
                <a:tab pos="185420" algn="l"/>
              </a:tabLst>
            </a:pPr>
            <a:r>
              <a:rPr sz="1600" b="1" dirty="0">
                <a:solidFill>
                  <a:srgbClr val="000099"/>
                </a:solidFill>
                <a:latin typeface="Calibri"/>
                <a:cs typeface="Calibri"/>
              </a:rPr>
              <a:t>CL,</a:t>
            </a:r>
            <a:r>
              <a:rPr sz="1600" b="1" spc="-10" dirty="0">
                <a:solidFill>
                  <a:srgbClr val="000099"/>
                </a:solidFill>
                <a:latin typeface="Calibri"/>
                <a:cs typeface="Calibri"/>
              </a:rPr>
              <a:t> </a:t>
            </a:r>
            <a:r>
              <a:rPr sz="1600" b="1" spc="5" dirty="0">
                <a:solidFill>
                  <a:srgbClr val="000099"/>
                </a:solidFill>
                <a:latin typeface="Calibri"/>
                <a:cs typeface="Calibri"/>
              </a:rPr>
              <a:t>EL,</a:t>
            </a:r>
            <a:r>
              <a:rPr sz="1600" b="1" spc="-25" dirty="0">
                <a:solidFill>
                  <a:srgbClr val="000099"/>
                </a:solidFill>
                <a:latin typeface="Calibri"/>
                <a:cs typeface="Calibri"/>
              </a:rPr>
              <a:t> </a:t>
            </a:r>
            <a:r>
              <a:rPr sz="1600" b="1" spc="-5" dirty="0">
                <a:solidFill>
                  <a:srgbClr val="000099"/>
                </a:solidFill>
                <a:latin typeface="Calibri"/>
                <a:cs typeface="Calibri"/>
              </a:rPr>
              <a:t>PL</a:t>
            </a:r>
            <a:r>
              <a:rPr sz="1600" b="1" spc="-30" dirty="0">
                <a:solidFill>
                  <a:srgbClr val="000099"/>
                </a:solidFill>
                <a:latin typeface="Calibri"/>
                <a:cs typeface="Calibri"/>
              </a:rPr>
              <a:t> </a:t>
            </a:r>
            <a:r>
              <a:rPr sz="1600" b="1" spc="-5" dirty="0">
                <a:solidFill>
                  <a:srgbClr val="000099"/>
                </a:solidFill>
                <a:latin typeface="Calibri"/>
                <a:cs typeface="Calibri"/>
              </a:rPr>
              <a:t>(</a:t>
            </a:r>
            <a:r>
              <a:rPr sz="1600" b="1" spc="-5" dirty="0">
                <a:solidFill>
                  <a:srgbClr val="0000FF"/>
                </a:solidFill>
                <a:latin typeface="Calibri"/>
                <a:cs typeface="Calibri"/>
              </a:rPr>
              <a:t>100%</a:t>
            </a:r>
            <a:r>
              <a:rPr sz="1600" b="1" spc="-5" dirty="0">
                <a:solidFill>
                  <a:srgbClr val="000099"/>
                </a:solidFill>
                <a:latin typeface="Calibri"/>
                <a:cs typeface="Calibri"/>
              </a:rPr>
              <a:t>)</a:t>
            </a:r>
            <a:endParaRPr sz="1600" dirty="0">
              <a:latin typeface="Calibri"/>
              <a:cs typeface="Calibri"/>
            </a:endParaRPr>
          </a:p>
          <a:p>
            <a:pPr marL="184785" indent="-172720">
              <a:lnSpc>
                <a:spcPct val="100000"/>
              </a:lnSpc>
              <a:spcBef>
                <a:spcPts val="600"/>
              </a:spcBef>
              <a:buFont typeface="Arial MT"/>
              <a:buChar char="•"/>
              <a:tabLst>
                <a:tab pos="185420" algn="l"/>
              </a:tabLst>
            </a:pPr>
            <a:r>
              <a:rPr sz="1600" b="1" spc="-5" dirty="0">
                <a:solidFill>
                  <a:srgbClr val="000099"/>
                </a:solidFill>
                <a:latin typeface="Calibri"/>
                <a:cs typeface="Calibri"/>
              </a:rPr>
              <a:t>Medical</a:t>
            </a:r>
            <a:r>
              <a:rPr sz="1600" b="1" spc="-20" dirty="0">
                <a:solidFill>
                  <a:srgbClr val="000099"/>
                </a:solidFill>
                <a:latin typeface="Calibri"/>
                <a:cs typeface="Calibri"/>
              </a:rPr>
              <a:t> </a:t>
            </a:r>
            <a:r>
              <a:rPr sz="1600" b="1" spc="-10" dirty="0">
                <a:solidFill>
                  <a:srgbClr val="000099"/>
                </a:solidFill>
                <a:latin typeface="Calibri"/>
                <a:cs typeface="Calibri"/>
              </a:rPr>
              <a:t>leave</a:t>
            </a:r>
            <a:r>
              <a:rPr sz="1600" b="1" spc="-30" dirty="0">
                <a:solidFill>
                  <a:srgbClr val="000099"/>
                </a:solidFill>
                <a:latin typeface="Calibri"/>
                <a:cs typeface="Calibri"/>
              </a:rPr>
              <a:t> </a:t>
            </a:r>
            <a:r>
              <a:rPr sz="1600" b="1" spc="-10" dirty="0">
                <a:solidFill>
                  <a:srgbClr val="000099"/>
                </a:solidFill>
                <a:latin typeface="Calibri"/>
                <a:cs typeface="Calibri"/>
              </a:rPr>
              <a:t>(</a:t>
            </a:r>
            <a:r>
              <a:rPr sz="1600" b="1" spc="-10" dirty="0">
                <a:solidFill>
                  <a:srgbClr val="0000FF"/>
                </a:solidFill>
                <a:latin typeface="Calibri"/>
                <a:cs typeface="Calibri"/>
              </a:rPr>
              <a:t>100%)</a:t>
            </a:r>
            <a:endParaRPr sz="1600" dirty="0">
              <a:latin typeface="Calibri"/>
              <a:cs typeface="Calibri"/>
            </a:endParaRPr>
          </a:p>
        </p:txBody>
      </p:sp>
      <p:pic>
        <p:nvPicPr>
          <p:cNvPr id="59" name="object 59"/>
          <p:cNvPicPr/>
          <p:nvPr/>
        </p:nvPicPr>
        <p:blipFill>
          <a:blip r:embed="rId25" cstate="print"/>
          <a:stretch>
            <a:fillRect/>
          </a:stretch>
        </p:blipFill>
        <p:spPr>
          <a:xfrm>
            <a:off x="5999988" y="5551932"/>
            <a:ext cx="501396" cy="524256"/>
          </a:xfrm>
          <a:prstGeom prst="rect">
            <a:avLst/>
          </a:prstGeom>
        </p:spPr>
      </p:pic>
      <p:sp>
        <p:nvSpPr>
          <p:cNvPr id="60" name="object 60"/>
          <p:cNvSpPr txBox="1"/>
          <p:nvPr/>
        </p:nvSpPr>
        <p:spPr>
          <a:xfrm>
            <a:off x="3224022" y="3376041"/>
            <a:ext cx="2626360" cy="755015"/>
          </a:xfrm>
          <a:prstGeom prst="rect">
            <a:avLst/>
          </a:prstGeom>
        </p:spPr>
        <p:txBody>
          <a:bodyPr vert="horz" wrap="square" lIns="0" tIns="12700" rIns="0" bIns="0" rtlCol="0">
            <a:spAutoFit/>
          </a:bodyPr>
          <a:lstStyle/>
          <a:p>
            <a:pPr marL="184785" marR="5080" indent="-172720">
              <a:lnSpc>
                <a:spcPct val="99700"/>
              </a:lnSpc>
              <a:spcBef>
                <a:spcPts val="100"/>
              </a:spcBef>
              <a:buFont typeface="Arial MT"/>
              <a:buChar char="•"/>
              <a:tabLst>
                <a:tab pos="185420" algn="l"/>
              </a:tabLst>
            </a:pPr>
            <a:r>
              <a:rPr sz="1600" b="1" spc="-15" dirty="0">
                <a:solidFill>
                  <a:srgbClr val="000099"/>
                </a:solidFill>
                <a:latin typeface="Calibri"/>
                <a:cs typeface="Calibri"/>
              </a:rPr>
              <a:t>Tuition</a:t>
            </a:r>
            <a:r>
              <a:rPr sz="1600" b="1" spc="-25" dirty="0">
                <a:solidFill>
                  <a:srgbClr val="000099"/>
                </a:solidFill>
                <a:latin typeface="Calibri"/>
                <a:cs typeface="Calibri"/>
              </a:rPr>
              <a:t> </a:t>
            </a:r>
            <a:r>
              <a:rPr sz="1600" b="1" spc="-15" dirty="0">
                <a:solidFill>
                  <a:srgbClr val="000099"/>
                </a:solidFill>
                <a:latin typeface="Calibri"/>
                <a:cs typeface="Calibri"/>
              </a:rPr>
              <a:t>fee</a:t>
            </a:r>
            <a:r>
              <a:rPr sz="1600" b="1" spc="-20" dirty="0">
                <a:solidFill>
                  <a:srgbClr val="000099"/>
                </a:solidFill>
                <a:latin typeface="Calibri"/>
                <a:cs typeface="Calibri"/>
              </a:rPr>
              <a:t> </a:t>
            </a:r>
            <a:r>
              <a:rPr sz="1600" b="1" spc="-5" dirty="0">
                <a:solidFill>
                  <a:srgbClr val="000099"/>
                </a:solidFill>
                <a:latin typeface="Calibri"/>
                <a:cs typeface="Calibri"/>
              </a:rPr>
              <a:t>and</a:t>
            </a:r>
            <a:r>
              <a:rPr sz="1600" b="1" dirty="0">
                <a:solidFill>
                  <a:srgbClr val="000099"/>
                </a:solidFill>
                <a:latin typeface="Calibri"/>
                <a:cs typeface="Calibri"/>
              </a:rPr>
              <a:t> </a:t>
            </a:r>
            <a:r>
              <a:rPr sz="1600" b="1" spc="-20" dirty="0">
                <a:solidFill>
                  <a:srgbClr val="000099"/>
                </a:solidFill>
                <a:latin typeface="Calibri"/>
                <a:cs typeface="Calibri"/>
              </a:rPr>
              <a:t>Transport</a:t>
            </a:r>
            <a:r>
              <a:rPr sz="1600" b="1" spc="5" dirty="0">
                <a:solidFill>
                  <a:srgbClr val="000099"/>
                </a:solidFill>
                <a:latin typeface="Calibri"/>
                <a:cs typeface="Calibri"/>
              </a:rPr>
              <a:t> </a:t>
            </a:r>
            <a:r>
              <a:rPr sz="1600" b="1" spc="-110" dirty="0">
                <a:solidFill>
                  <a:srgbClr val="000099"/>
                </a:solidFill>
                <a:latin typeface="Calibri"/>
                <a:cs typeface="Calibri"/>
              </a:rPr>
              <a:t>fee </a:t>
            </a:r>
            <a:r>
              <a:rPr sz="1600" b="1" spc="-345" dirty="0">
                <a:solidFill>
                  <a:srgbClr val="000099"/>
                </a:solidFill>
                <a:latin typeface="Calibri"/>
                <a:cs typeface="Calibri"/>
              </a:rPr>
              <a:t> </a:t>
            </a:r>
            <a:r>
              <a:rPr sz="1600" b="1" spc="-10" dirty="0">
                <a:solidFill>
                  <a:srgbClr val="000099"/>
                </a:solidFill>
                <a:latin typeface="Calibri"/>
                <a:cs typeface="Calibri"/>
              </a:rPr>
              <a:t>for</a:t>
            </a:r>
            <a:r>
              <a:rPr sz="1600" b="1" spc="10" dirty="0">
                <a:solidFill>
                  <a:srgbClr val="000099"/>
                </a:solidFill>
                <a:latin typeface="Calibri"/>
                <a:cs typeface="Calibri"/>
              </a:rPr>
              <a:t> </a:t>
            </a:r>
            <a:r>
              <a:rPr sz="1600" b="1" spc="-10" dirty="0">
                <a:solidFill>
                  <a:srgbClr val="000099"/>
                </a:solidFill>
                <a:latin typeface="Calibri"/>
                <a:cs typeface="Calibri"/>
              </a:rPr>
              <a:t>the</a:t>
            </a:r>
            <a:r>
              <a:rPr sz="1600" b="1" spc="-5" dirty="0">
                <a:solidFill>
                  <a:srgbClr val="000099"/>
                </a:solidFill>
                <a:latin typeface="Calibri"/>
                <a:cs typeface="Calibri"/>
              </a:rPr>
              <a:t> </a:t>
            </a:r>
            <a:r>
              <a:rPr sz="1600" b="1" spc="-10" dirty="0">
                <a:solidFill>
                  <a:srgbClr val="000099"/>
                </a:solidFill>
                <a:latin typeface="Calibri"/>
                <a:cs typeface="Calibri"/>
              </a:rPr>
              <a:t>children</a:t>
            </a:r>
            <a:r>
              <a:rPr sz="1600" b="1" spc="10" dirty="0">
                <a:solidFill>
                  <a:srgbClr val="000099"/>
                </a:solidFill>
                <a:latin typeface="Calibri"/>
                <a:cs typeface="Calibri"/>
              </a:rPr>
              <a:t> </a:t>
            </a:r>
            <a:r>
              <a:rPr sz="1600" b="1" spc="-5" dirty="0">
                <a:solidFill>
                  <a:srgbClr val="000099"/>
                </a:solidFill>
                <a:latin typeface="Calibri"/>
                <a:cs typeface="Calibri"/>
              </a:rPr>
              <a:t>of</a:t>
            </a:r>
            <a:r>
              <a:rPr sz="1600" b="1" spc="5" dirty="0">
                <a:solidFill>
                  <a:srgbClr val="000099"/>
                </a:solidFill>
                <a:latin typeface="Calibri"/>
                <a:cs typeface="Calibri"/>
              </a:rPr>
              <a:t> </a:t>
            </a:r>
            <a:r>
              <a:rPr sz="1600" b="1" spc="-5" dirty="0">
                <a:solidFill>
                  <a:srgbClr val="000099"/>
                </a:solidFill>
                <a:latin typeface="Calibri"/>
                <a:cs typeface="Calibri"/>
              </a:rPr>
              <a:t>our</a:t>
            </a:r>
            <a:r>
              <a:rPr sz="1600" b="1" spc="20" dirty="0">
                <a:solidFill>
                  <a:srgbClr val="000099"/>
                </a:solidFill>
                <a:latin typeface="Calibri"/>
                <a:cs typeface="Calibri"/>
              </a:rPr>
              <a:t> </a:t>
            </a:r>
            <a:r>
              <a:rPr sz="1600" b="1" spc="-15" dirty="0">
                <a:solidFill>
                  <a:srgbClr val="000099"/>
                </a:solidFill>
                <a:latin typeface="Calibri"/>
                <a:cs typeface="Calibri"/>
              </a:rPr>
              <a:t>staff </a:t>
            </a:r>
            <a:r>
              <a:rPr sz="1600" b="1" spc="-10" dirty="0">
                <a:solidFill>
                  <a:srgbClr val="000099"/>
                </a:solidFill>
                <a:latin typeface="Calibri"/>
                <a:cs typeface="Calibri"/>
              </a:rPr>
              <a:t> (25%)</a:t>
            </a:r>
            <a:endParaRPr sz="1600" dirty="0">
              <a:latin typeface="Calibri"/>
              <a:cs typeface="Calibri"/>
            </a:endParaRPr>
          </a:p>
        </p:txBody>
      </p:sp>
      <p:sp>
        <p:nvSpPr>
          <p:cNvPr id="61" name="object 61"/>
          <p:cNvSpPr txBox="1"/>
          <p:nvPr/>
        </p:nvSpPr>
        <p:spPr>
          <a:xfrm>
            <a:off x="451205" y="1486281"/>
            <a:ext cx="2059939" cy="1977389"/>
          </a:xfrm>
          <a:prstGeom prst="rect">
            <a:avLst/>
          </a:prstGeom>
        </p:spPr>
        <p:txBody>
          <a:bodyPr vert="horz" wrap="square" lIns="0" tIns="13335" rIns="0" bIns="0" rtlCol="0">
            <a:spAutoFit/>
          </a:bodyPr>
          <a:lstStyle/>
          <a:p>
            <a:pPr marL="12065" marR="5080" indent="-1905" algn="ctr">
              <a:lnSpc>
                <a:spcPct val="100000"/>
              </a:lnSpc>
              <a:spcBef>
                <a:spcPts val="105"/>
              </a:spcBef>
            </a:pPr>
            <a:r>
              <a:rPr sz="3200" b="1" spc="90" dirty="0">
                <a:solidFill>
                  <a:schemeClr val="tx1">
                    <a:lumMod val="95000"/>
                    <a:lumOff val="5000"/>
                  </a:schemeClr>
                </a:solidFill>
                <a:latin typeface="Trebuchet MS"/>
                <a:cs typeface="Trebuchet MS"/>
              </a:rPr>
              <a:t>Faculty </a:t>
            </a:r>
            <a:r>
              <a:rPr sz="3200" b="1" spc="95" dirty="0">
                <a:solidFill>
                  <a:schemeClr val="tx1">
                    <a:lumMod val="95000"/>
                    <a:lumOff val="5000"/>
                  </a:schemeClr>
                </a:solidFill>
                <a:latin typeface="Trebuchet MS"/>
                <a:cs typeface="Trebuchet MS"/>
              </a:rPr>
              <a:t> </a:t>
            </a:r>
            <a:r>
              <a:rPr sz="3200" b="1" spc="60" dirty="0">
                <a:solidFill>
                  <a:schemeClr val="tx1">
                    <a:lumMod val="95000"/>
                    <a:lumOff val="5000"/>
                  </a:schemeClr>
                </a:solidFill>
                <a:latin typeface="Trebuchet MS"/>
                <a:cs typeface="Trebuchet MS"/>
              </a:rPr>
              <a:t>Centric </a:t>
            </a:r>
            <a:r>
              <a:rPr sz="3200" b="1" spc="65" dirty="0">
                <a:solidFill>
                  <a:schemeClr val="tx1">
                    <a:lumMod val="95000"/>
                    <a:lumOff val="5000"/>
                  </a:schemeClr>
                </a:solidFill>
                <a:latin typeface="Trebuchet MS"/>
                <a:cs typeface="Trebuchet MS"/>
              </a:rPr>
              <a:t> </a:t>
            </a:r>
            <a:r>
              <a:rPr sz="3200" b="1" spc="90" dirty="0">
                <a:solidFill>
                  <a:schemeClr val="tx1">
                    <a:lumMod val="95000"/>
                    <a:lumOff val="5000"/>
                  </a:schemeClr>
                </a:solidFill>
                <a:latin typeface="Trebuchet MS"/>
                <a:cs typeface="Trebuchet MS"/>
              </a:rPr>
              <a:t>Poli</a:t>
            </a:r>
            <a:r>
              <a:rPr sz="3200" b="1" spc="95" dirty="0">
                <a:solidFill>
                  <a:schemeClr val="tx1">
                    <a:lumMod val="95000"/>
                    <a:lumOff val="5000"/>
                  </a:schemeClr>
                </a:solidFill>
                <a:latin typeface="Trebuchet MS"/>
                <a:cs typeface="Trebuchet MS"/>
              </a:rPr>
              <a:t>c</a:t>
            </a:r>
            <a:r>
              <a:rPr sz="3200" b="1" spc="70" dirty="0">
                <a:solidFill>
                  <a:schemeClr val="tx1">
                    <a:lumMod val="95000"/>
                    <a:lumOff val="5000"/>
                  </a:schemeClr>
                </a:solidFill>
                <a:latin typeface="Trebuchet MS"/>
                <a:cs typeface="Trebuchet MS"/>
              </a:rPr>
              <a:t>ies</a:t>
            </a:r>
            <a:r>
              <a:rPr sz="3200" b="1" spc="-220" dirty="0">
                <a:solidFill>
                  <a:schemeClr val="tx1">
                    <a:lumMod val="95000"/>
                    <a:lumOff val="5000"/>
                  </a:schemeClr>
                </a:solidFill>
                <a:latin typeface="Trebuchet MS"/>
                <a:cs typeface="Trebuchet MS"/>
              </a:rPr>
              <a:t> </a:t>
            </a:r>
            <a:r>
              <a:rPr sz="3200" b="1" spc="45" dirty="0">
                <a:solidFill>
                  <a:schemeClr val="tx1">
                    <a:lumMod val="95000"/>
                    <a:lumOff val="5000"/>
                  </a:schemeClr>
                </a:solidFill>
                <a:latin typeface="Trebuchet MS"/>
                <a:cs typeface="Trebuchet MS"/>
              </a:rPr>
              <a:t>&amp;  </a:t>
            </a:r>
            <a:r>
              <a:rPr sz="3200" b="1" spc="75" dirty="0">
                <a:solidFill>
                  <a:schemeClr val="tx1">
                    <a:lumMod val="95000"/>
                    <a:lumOff val="5000"/>
                  </a:schemeClr>
                </a:solidFill>
                <a:latin typeface="Trebuchet MS"/>
                <a:cs typeface="Trebuchet MS"/>
              </a:rPr>
              <a:t>Uti</a:t>
            </a:r>
            <a:r>
              <a:rPr sz="3200" b="1" spc="40" dirty="0">
                <a:solidFill>
                  <a:schemeClr val="tx1">
                    <a:lumMod val="95000"/>
                    <a:lumOff val="5000"/>
                  </a:schemeClr>
                </a:solidFill>
                <a:latin typeface="Trebuchet MS"/>
                <a:cs typeface="Trebuchet MS"/>
              </a:rPr>
              <a:t>l</a:t>
            </a:r>
            <a:r>
              <a:rPr sz="3200" b="1" spc="15" dirty="0">
                <a:solidFill>
                  <a:schemeClr val="tx1">
                    <a:lumMod val="95000"/>
                    <a:lumOff val="5000"/>
                  </a:schemeClr>
                </a:solidFill>
                <a:latin typeface="Trebuchet MS"/>
                <a:cs typeface="Trebuchet MS"/>
              </a:rPr>
              <a:t>ization</a:t>
            </a:r>
            <a:endParaRPr sz="3200" dirty="0">
              <a:solidFill>
                <a:schemeClr val="tx1">
                  <a:lumMod val="95000"/>
                  <a:lumOff val="5000"/>
                </a:schemeClr>
              </a:solidFill>
              <a:latin typeface="Trebuchet MS"/>
              <a:cs typeface="Trebuchet MS"/>
            </a:endParaRPr>
          </a:p>
        </p:txBody>
      </p:sp>
      <p:sp>
        <p:nvSpPr>
          <p:cNvPr id="62" name="object 14"/>
          <p:cNvSpPr txBox="1"/>
          <p:nvPr/>
        </p:nvSpPr>
        <p:spPr>
          <a:xfrm>
            <a:off x="5029200" y="6660510"/>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0FC557B1-A296-B946-7B93-09813D8773CB}"/>
              </a:ext>
            </a:extLst>
          </p:cNvPr>
          <p:cNvSpPr txBox="1"/>
          <p:nvPr/>
        </p:nvSpPr>
        <p:spPr>
          <a:xfrm>
            <a:off x="0" y="-27384"/>
            <a:ext cx="3188715" cy="6885384"/>
          </a:xfrm>
          <a:prstGeom prst="rect">
            <a:avLst/>
          </a:prstGeom>
          <a:solidFill>
            <a:schemeClr val="accent3">
              <a:lumMod val="60000"/>
              <a:lumOff val="40000"/>
            </a:schemeClr>
          </a:solidFill>
        </p:spPr>
        <p:txBody>
          <a:bodyPr wrap="square" rtlCol="0">
            <a:spAutoFit/>
          </a:bodyPr>
          <a:lstStyle/>
          <a:p>
            <a:endParaRPr lang="en-IN" dirty="0"/>
          </a:p>
        </p:txBody>
      </p:sp>
      <p:sp>
        <p:nvSpPr>
          <p:cNvPr id="2" name="object 2"/>
          <p:cNvSpPr/>
          <p:nvPr/>
        </p:nvSpPr>
        <p:spPr>
          <a:xfrm>
            <a:off x="3835908" y="1016508"/>
            <a:ext cx="76200" cy="82550"/>
          </a:xfrm>
          <a:custGeom>
            <a:avLst/>
            <a:gdLst/>
            <a:ahLst/>
            <a:cxnLst/>
            <a:rect l="l" t="t" r="r" b="b"/>
            <a:pathLst>
              <a:path w="76200" h="82550">
                <a:moveTo>
                  <a:pt x="76200" y="0"/>
                </a:moveTo>
                <a:lnTo>
                  <a:pt x="0" y="0"/>
                </a:lnTo>
                <a:lnTo>
                  <a:pt x="76200" y="82295"/>
                </a:lnTo>
                <a:lnTo>
                  <a:pt x="76200" y="0"/>
                </a:lnTo>
                <a:close/>
              </a:path>
            </a:pathLst>
          </a:custGeom>
          <a:solidFill>
            <a:srgbClr val="171717"/>
          </a:solidFill>
        </p:spPr>
        <p:txBody>
          <a:bodyPr wrap="square" lIns="0" tIns="0" rIns="0" bIns="0" rtlCol="0"/>
          <a:lstStyle/>
          <a:p>
            <a:endParaRPr/>
          </a:p>
        </p:txBody>
      </p:sp>
      <p:grpSp>
        <p:nvGrpSpPr>
          <p:cNvPr id="3" name="object 3"/>
          <p:cNvGrpSpPr/>
          <p:nvPr/>
        </p:nvGrpSpPr>
        <p:grpSpPr>
          <a:xfrm>
            <a:off x="3835908" y="300227"/>
            <a:ext cx="1412875" cy="2190115"/>
            <a:chOff x="3835908" y="300227"/>
            <a:chExt cx="1412875" cy="2190115"/>
          </a:xfrm>
        </p:grpSpPr>
        <p:sp>
          <p:nvSpPr>
            <p:cNvPr id="4" name="object 4"/>
            <p:cNvSpPr/>
            <p:nvPr/>
          </p:nvSpPr>
          <p:spPr>
            <a:xfrm>
              <a:off x="5172456" y="1016508"/>
              <a:ext cx="76200" cy="82550"/>
            </a:xfrm>
            <a:custGeom>
              <a:avLst/>
              <a:gdLst/>
              <a:ahLst/>
              <a:cxnLst/>
              <a:rect l="l" t="t" r="r" b="b"/>
              <a:pathLst>
                <a:path w="76200" h="82550">
                  <a:moveTo>
                    <a:pt x="76200" y="0"/>
                  </a:moveTo>
                  <a:lnTo>
                    <a:pt x="0" y="0"/>
                  </a:lnTo>
                  <a:lnTo>
                    <a:pt x="0" y="82295"/>
                  </a:lnTo>
                  <a:lnTo>
                    <a:pt x="76200" y="0"/>
                  </a:lnTo>
                  <a:close/>
                </a:path>
              </a:pathLst>
            </a:custGeom>
            <a:solidFill>
              <a:srgbClr val="171717"/>
            </a:solidFill>
          </p:spPr>
          <p:txBody>
            <a:bodyPr wrap="square" lIns="0" tIns="0" rIns="0" bIns="0" rtlCol="0"/>
            <a:lstStyle/>
            <a:p>
              <a:endParaRPr/>
            </a:p>
          </p:txBody>
        </p:sp>
        <p:pic>
          <p:nvPicPr>
            <p:cNvPr id="5" name="object 5"/>
            <p:cNvPicPr/>
            <p:nvPr/>
          </p:nvPicPr>
          <p:blipFill>
            <a:blip r:embed="rId3" cstate="print"/>
            <a:stretch>
              <a:fillRect/>
            </a:stretch>
          </p:blipFill>
          <p:spPr>
            <a:xfrm>
              <a:off x="3910584" y="300227"/>
              <a:ext cx="1261871" cy="2189988"/>
            </a:xfrm>
            <a:prstGeom prst="rect">
              <a:avLst/>
            </a:prstGeom>
          </p:spPr>
        </p:pic>
        <p:sp>
          <p:nvSpPr>
            <p:cNvPr id="6" name="object 6"/>
            <p:cNvSpPr/>
            <p:nvPr/>
          </p:nvSpPr>
          <p:spPr>
            <a:xfrm>
              <a:off x="3835908" y="501395"/>
              <a:ext cx="1412875" cy="515620"/>
            </a:xfrm>
            <a:custGeom>
              <a:avLst/>
              <a:gdLst/>
              <a:ahLst/>
              <a:cxnLst/>
              <a:rect l="l" t="t" r="r" b="b"/>
              <a:pathLst>
                <a:path w="1412875" h="515619">
                  <a:moveTo>
                    <a:pt x="1412748" y="0"/>
                  </a:moveTo>
                  <a:lnTo>
                    <a:pt x="0" y="0"/>
                  </a:lnTo>
                  <a:lnTo>
                    <a:pt x="0" y="515112"/>
                  </a:lnTo>
                  <a:lnTo>
                    <a:pt x="1412748" y="515112"/>
                  </a:lnTo>
                  <a:lnTo>
                    <a:pt x="1412748" y="0"/>
                  </a:lnTo>
                  <a:close/>
                </a:path>
              </a:pathLst>
            </a:custGeom>
            <a:solidFill>
              <a:srgbClr val="FFFFFF"/>
            </a:solidFill>
          </p:spPr>
          <p:txBody>
            <a:bodyPr wrap="square" lIns="0" tIns="0" rIns="0" bIns="0" rtlCol="0"/>
            <a:lstStyle/>
            <a:p>
              <a:endParaRPr/>
            </a:p>
          </p:txBody>
        </p:sp>
      </p:grpSp>
      <p:sp>
        <p:nvSpPr>
          <p:cNvPr id="7" name="object 7"/>
          <p:cNvSpPr txBox="1"/>
          <p:nvPr/>
        </p:nvSpPr>
        <p:spPr>
          <a:xfrm>
            <a:off x="4370959" y="537413"/>
            <a:ext cx="342900" cy="402590"/>
          </a:xfrm>
          <a:prstGeom prst="rect">
            <a:avLst/>
          </a:prstGeom>
        </p:spPr>
        <p:txBody>
          <a:bodyPr vert="horz" wrap="square" lIns="0" tIns="15875" rIns="0" bIns="0" rtlCol="0">
            <a:spAutoFit/>
          </a:bodyPr>
          <a:lstStyle/>
          <a:p>
            <a:pPr marL="12700">
              <a:lnSpc>
                <a:spcPct val="100000"/>
              </a:lnSpc>
              <a:spcBef>
                <a:spcPts val="125"/>
              </a:spcBef>
            </a:pPr>
            <a:r>
              <a:rPr sz="2450" b="1" dirty="0">
                <a:solidFill>
                  <a:srgbClr val="7E5F00"/>
                </a:solidFill>
                <a:latin typeface="Calibri"/>
                <a:cs typeface="Calibri"/>
              </a:rPr>
              <a:t>01</a:t>
            </a:r>
            <a:endParaRPr sz="2450">
              <a:latin typeface="Calibri"/>
              <a:cs typeface="Calibri"/>
            </a:endParaRPr>
          </a:p>
        </p:txBody>
      </p:sp>
      <p:grpSp>
        <p:nvGrpSpPr>
          <p:cNvPr id="8" name="object 8"/>
          <p:cNvGrpSpPr/>
          <p:nvPr/>
        </p:nvGrpSpPr>
        <p:grpSpPr>
          <a:xfrm>
            <a:off x="5370576" y="300227"/>
            <a:ext cx="1412875" cy="2190115"/>
            <a:chOff x="5370576" y="300227"/>
            <a:chExt cx="1412875" cy="2190115"/>
          </a:xfrm>
        </p:grpSpPr>
        <p:sp>
          <p:nvSpPr>
            <p:cNvPr id="9" name="object 9"/>
            <p:cNvSpPr/>
            <p:nvPr/>
          </p:nvSpPr>
          <p:spPr>
            <a:xfrm>
              <a:off x="5370576" y="1016507"/>
              <a:ext cx="1412875" cy="81280"/>
            </a:xfrm>
            <a:custGeom>
              <a:avLst/>
              <a:gdLst/>
              <a:ahLst/>
              <a:cxnLst/>
              <a:rect l="l" t="t" r="r" b="b"/>
              <a:pathLst>
                <a:path w="1412875" h="81280">
                  <a:moveTo>
                    <a:pt x="74676" y="0"/>
                  </a:moveTo>
                  <a:lnTo>
                    <a:pt x="0" y="0"/>
                  </a:lnTo>
                  <a:lnTo>
                    <a:pt x="74676" y="80772"/>
                  </a:lnTo>
                  <a:lnTo>
                    <a:pt x="74676" y="0"/>
                  </a:lnTo>
                  <a:close/>
                </a:path>
                <a:path w="1412875" h="81280">
                  <a:moveTo>
                    <a:pt x="1412748" y="0"/>
                  </a:moveTo>
                  <a:lnTo>
                    <a:pt x="1336548" y="0"/>
                  </a:lnTo>
                  <a:lnTo>
                    <a:pt x="1336548" y="80772"/>
                  </a:lnTo>
                  <a:lnTo>
                    <a:pt x="1412748" y="0"/>
                  </a:lnTo>
                  <a:close/>
                </a:path>
              </a:pathLst>
            </a:custGeom>
            <a:solidFill>
              <a:srgbClr val="843B0C"/>
            </a:solidFill>
          </p:spPr>
          <p:txBody>
            <a:bodyPr wrap="square" lIns="0" tIns="0" rIns="0" bIns="0" rtlCol="0"/>
            <a:lstStyle/>
            <a:p>
              <a:endParaRPr/>
            </a:p>
          </p:txBody>
        </p:sp>
        <p:pic>
          <p:nvPicPr>
            <p:cNvPr id="10" name="object 10"/>
            <p:cNvPicPr/>
            <p:nvPr/>
          </p:nvPicPr>
          <p:blipFill>
            <a:blip r:embed="rId4" cstate="print"/>
            <a:stretch>
              <a:fillRect/>
            </a:stretch>
          </p:blipFill>
          <p:spPr>
            <a:xfrm>
              <a:off x="5445252" y="300227"/>
              <a:ext cx="1261872" cy="2189988"/>
            </a:xfrm>
            <a:prstGeom prst="rect">
              <a:avLst/>
            </a:prstGeom>
          </p:spPr>
        </p:pic>
        <p:sp>
          <p:nvSpPr>
            <p:cNvPr id="11" name="object 11"/>
            <p:cNvSpPr/>
            <p:nvPr/>
          </p:nvSpPr>
          <p:spPr>
            <a:xfrm>
              <a:off x="5370576" y="501395"/>
              <a:ext cx="1412875" cy="515620"/>
            </a:xfrm>
            <a:custGeom>
              <a:avLst/>
              <a:gdLst/>
              <a:ahLst/>
              <a:cxnLst/>
              <a:rect l="l" t="t" r="r" b="b"/>
              <a:pathLst>
                <a:path w="1412875" h="515619">
                  <a:moveTo>
                    <a:pt x="1412748" y="0"/>
                  </a:moveTo>
                  <a:lnTo>
                    <a:pt x="0" y="0"/>
                  </a:lnTo>
                  <a:lnTo>
                    <a:pt x="0" y="515112"/>
                  </a:lnTo>
                  <a:lnTo>
                    <a:pt x="1412748" y="515112"/>
                  </a:lnTo>
                  <a:lnTo>
                    <a:pt x="1412748"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5906261" y="537413"/>
            <a:ext cx="342900" cy="402590"/>
          </a:xfrm>
          <a:prstGeom prst="rect">
            <a:avLst/>
          </a:prstGeom>
        </p:spPr>
        <p:txBody>
          <a:bodyPr vert="horz" wrap="square" lIns="0" tIns="15875" rIns="0" bIns="0" rtlCol="0">
            <a:spAutoFit/>
          </a:bodyPr>
          <a:lstStyle/>
          <a:p>
            <a:pPr marL="12700">
              <a:lnSpc>
                <a:spcPct val="100000"/>
              </a:lnSpc>
              <a:spcBef>
                <a:spcPts val="125"/>
              </a:spcBef>
            </a:pPr>
            <a:r>
              <a:rPr sz="2450" b="1" dirty="0">
                <a:solidFill>
                  <a:srgbClr val="843B0C"/>
                </a:solidFill>
                <a:latin typeface="Calibri"/>
                <a:cs typeface="Calibri"/>
              </a:rPr>
              <a:t>02</a:t>
            </a:r>
            <a:endParaRPr sz="2450">
              <a:latin typeface="Calibri"/>
              <a:cs typeface="Calibri"/>
            </a:endParaRPr>
          </a:p>
        </p:txBody>
      </p:sp>
      <p:grpSp>
        <p:nvGrpSpPr>
          <p:cNvPr id="13" name="object 13"/>
          <p:cNvGrpSpPr/>
          <p:nvPr/>
        </p:nvGrpSpPr>
        <p:grpSpPr>
          <a:xfrm>
            <a:off x="6899147" y="300227"/>
            <a:ext cx="1423670" cy="2190115"/>
            <a:chOff x="6899147" y="300227"/>
            <a:chExt cx="1423670" cy="2190115"/>
          </a:xfrm>
        </p:grpSpPr>
        <p:sp>
          <p:nvSpPr>
            <p:cNvPr id="14" name="object 14"/>
            <p:cNvSpPr/>
            <p:nvPr/>
          </p:nvSpPr>
          <p:spPr>
            <a:xfrm>
              <a:off x="6899148" y="1016507"/>
              <a:ext cx="1414780" cy="81280"/>
            </a:xfrm>
            <a:custGeom>
              <a:avLst/>
              <a:gdLst/>
              <a:ahLst/>
              <a:cxnLst/>
              <a:rect l="l" t="t" r="r" b="b"/>
              <a:pathLst>
                <a:path w="1414779" h="81280">
                  <a:moveTo>
                    <a:pt x="76200" y="0"/>
                  </a:moveTo>
                  <a:lnTo>
                    <a:pt x="0" y="0"/>
                  </a:lnTo>
                  <a:lnTo>
                    <a:pt x="76200" y="80772"/>
                  </a:lnTo>
                  <a:lnTo>
                    <a:pt x="76200" y="0"/>
                  </a:lnTo>
                  <a:close/>
                </a:path>
                <a:path w="1414779" h="81280">
                  <a:moveTo>
                    <a:pt x="1414272" y="0"/>
                  </a:moveTo>
                  <a:lnTo>
                    <a:pt x="1338072" y="0"/>
                  </a:lnTo>
                  <a:lnTo>
                    <a:pt x="1338072" y="80772"/>
                  </a:lnTo>
                  <a:lnTo>
                    <a:pt x="1414272" y="0"/>
                  </a:lnTo>
                  <a:close/>
                </a:path>
              </a:pathLst>
            </a:custGeom>
            <a:solidFill>
              <a:srgbClr val="1F4E79"/>
            </a:solidFill>
          </p:spPr>
          <p:txBody>
            <a:bodyPr wrap="square" lIns="0" tIns="0" rIns="0" bIns="0" rtlCol="0"/>
            <a:lstStyle/>
            <a:p>
              <a:endParaRPr/>
            </a:p>
          </p:txBody>
        </p:sp>
        <p:pic>
          <p:nvPicPr>
            <p:cNvPr id="15" name="object 15"/>
            <p:cNvPicPr/>
            <p:nvPr/>
          </p:nvPicPr>
          <p:blipFill>
            <a:blip r:embed="rId5" cstate="print"/>
            <a:stretch>
              <a:fillRect/>
            </a:stretch>
          </p:blipFill>
          <p:spPr>
            <a:xfrm>
              <a:off x="6975347" y="300227"/>
              <a:ext cx="1261872" cy="2189988"/>
            </a:xfrm>
            <a:prstGeom prst="rect">
              <a:avLst/>
            </a:prstGeom>
          </p:spPr>
        </p:pic>
        <p:sp>
          <p:nvSpPr>
            <p:cNvPr id="16" name="object 16"/>
            <p:cNvSpPr/>
            <p:nvPr/>
          </p:nvSpPr>
          <p:spPr>
            <a:xfrm>
              <a:off x="6909815" y="501395"/>
              <a:ext cx="1412875" cy="515620"/>
            </a:xfrm>
            <a:custGeom>
              <a:avLst/>
              <a:gdLst/>
              <a:ahLst/>
              <a:cxnLst/>
              <a:rect l="l" t="t" r="r" b="b"/>
              <a:pathLst>
                <a:path w="1412875" h="515619">
                  <a:moveTo>
                    <a:pt x="1412748" y="0"/>
                  </a:moveTo>
                  <a:lnTo>
                    <a:pt x="0" y="0"/>
                  </a:lnTo>
                  <a:lnTo>
                    <a:pt x="0" y="515112"/>
                  </a:lnTo>
                  <a:lnTo>
                    <a:pt x="1412748" y="515112"/>
                  </a:lnTo>
                  <a:lnTo>
                    <a:pt x="1412748"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7446391" y="537413"/>
            <a:ext cx="342900" cy="402590"/>
          </a:xfrm>
          <a:prstGeom prst="rect">
            <a:avLst/>
          </a:prstGeom>
        </p:spPr>
        <p:txBody>
          <a:bodyPr vert="horz" wrap="square" lIns="0" tIns="15875" rIns="0" bIns="0" rtlCol="0">
            <a:spAutoFit/>
          </a:bodyPr>
          <a:lstStyle/>
          <a:p>
            <a:pPr marL="12700">
              <a:lnSpc>
                <a:spcPct val="100000"/>
              </a:lnSpc>
              <a:spcBef>
                <a:spcPts val="125"/>
              </a:spcBef>
            </a:pPr>
            <a:r>
              <a:rPr sz="2450" b="1" dirty="0">
                <a:solidFill>
                  <a:srgbClr val="1F4E79"/>
                </a:solidFill>
                <a:latin typeface="Calibri"/>
                <a:cs typeface="Calibri"/>
              </a:rPr>
              <a:t>03</a:t>
            </a:r>
            <a:endParaRPr sz="2450">
              <a:latin typeface="Calibri"/>
              <a:cs typeface="Calibri"/>
            </a:endParaRPr>
          </a:p>
        </p:txBody>
      </p:sp>
      <p:grpSp>
        <p:nvGrpSpPr>
          <p:cNvPr id="18" name="object 18"/>
          <p:cNvGrpSpPr/>
          <p:nvPr/>
        </p:nvGrpSpPr>
        <p:grpSpPr>
          <a:xfrm>
            <a:off x="8439911" y="300227"/>
            <a:ext cx="1414780" cy="2190115"/>
            <a:chOff x="8439911" y="300227"/>
            <a:chExt cx="1414780" cy="2190115"/>
          </a:xfrm>
        </p:grpSpPr>
        <p:sp>
          <p:nvSpPr>
            <p:cNvPr id="19" name="object 19"/>
            <p:cNvSpPr/>
            <p:nvPr/>
          </p:nvSpPr>
          <p:spPr>
            <a:xfrm>
              <a:off x="8439912" y="1016507"/>
              <a:ext cx="1412875" cy="81280"/>
            </a:xfrm>
            <a:custGeom>
              <a:avLst/>
              <a:gdLst/>
              <a:ahLst/>
              <a:cxnLst/>
              <a:rect l="l" t="t" r="r" b="b"/>
              <a:pathLst>
                <a:path w="1412875" h="81280">
                  <a:moveTo>
                    <a:pt x="76200" y="0"/>
                  </a:moveTo>
                  <a:lnTo>
                    <a:pt x="0" y="0"/>
                  </a:lnTo>
                  <a:lnTo>
                    <a:pt x="76200" y="80772"/>
                  </a:lnTo>
                  <a:lnTo>
                    <a:pt x="76200" y="0"/>
                  </a:lnTo>
                  <a:close/>
                </a:path>
                <a:path w="1412875" h="81280">
                  <a:moveTo>
                    <a:pt x="1412748" y="0"/>
                  </a:moveTo>
                  <a:lnTo>
                    <a:pt x="1336548" y="0"/>
                  </a:lnTo>
                  <a:lnTo>
                    <a:pt x="1336548" y="80772"/>
                  </a:lnTo>
                  <a:lnTo>
                    <a:pt x="1412748" y="0"/>
                  </a:lnTo>
                  <a:close/>
                </a:path>
              </a:pathLst>
            </a:custGeom>
            <a:solidFill>
              <a:srgbClr val="525252"/>
            </a:solidFill>
          </p:spPr>
          <p:txBody>
            <a:bodyPr wrap="square" lIns="0" tIns="0" rIns="0" bIns="0" rtlCol="0"/>
            <a:lstStyle/>
            <a:p>
              <a:endParaRPr/>
            </a:p>
          </p:txBody>
        </p:sp>
        <p:pic>
          <p:nvPicPr>
            <p:cNvPr id="20" name="object 20"/>
            <p:cNvPicPr/>
            <p:nvPr/>
          </p:nvPicPr>
          <p:blipFill>
            <a:blip r:embed="rId6" cstate="print"/>
            <a:stretch>
              <a:fillRect/>
            </a:stretch>
          </p:blipFill>
          <p:spPr>
            <a:xfrm>
              <a:off x="8516111" y="300227"/>
              <a:ext cx="1260348" cy="2189988"/>
            </a:xfrm>
            <a:prstGeom prst="rect">
              <a:avLst/>
            </a:prstGeom>
          </p:spPr>
        </p:pic>
        <p:sp>
          <p:nvSpPr>
            <p:cNvPr id="21" name="object 21"/>
            <p:cNvSpPr/>
            <p:nvPr/>
          </p:nvSpPr>
          <p:spPr>
            <a:xfrm>
              <a:off x="8439911" y="501395"/>
              <a:ext cx="1414780" cy="515620"/>
            </a:xfrm>
            <a:custGeom>
              <a:avLst/>
              <a:gdLst/>
              <a:ahLst/>
              <a:cxnLst/>
              <a:rect l="l" t="t" r="r" b="b"/>
              <a:pathLst>
                <a:path w="1414779" h="515619">
                  <a:moveTo>
                    <a:pt x="1414272" y="0"/>
                  </a:moveTo>
                  <a:lnTo>
                    <a:pt x="0" y="0"/>
                  </a:lnTo>
                  <a:lnTo>
                    <a:pt x="0" y="515112"/>
                  </a:lnTo>
                  <a:lnTo>
                    <a:pt x="1414272" y="515112"/>
                  </a:lnTo>
                  <a:lnTo>
                    <a:pt x="1414272" y="0"/>
                  </a:lnTo>
                  <a:close/>
                </a:path>
              </a:pathLst>
            </a:custGeom>
            <a:solidFill>
              <a:srgbClr val="FFFFFF"/>
            </a:solidFill>
          </p:spPr>
          <p:txBody>
            <a:bodyPr wrap="square" lIns="0" tIns="0" rIns="0" bIns="0" rtlCol="0"/>
            <a:lstStyle/>
            <a:p>
              <a:endParaRPr/>
            </a:p>
          </p:txBody>
        </p:sp>
      </p:grpSp>
      <p:sp>
        <p:nvSpPr>
          <p:cNvPr id="22" name="object 22"/>
          <p:cNvSpPr txBox="1"/>
          <p:nvPr/>
        </p:nvSpPr>
        <p:spPr>
          <a:xfrm>
            <a:off x="8975217" y="537413"/>
            <a:ext cx="342900" cy="402590"/>
          </a:xfrm>
          <a:prstGeom prst="rect">
            <a:avLst/>
          </a:prstGeom>
        </p:spPr>
        <p:txBody>
          <a:bodyPr vert="horz" wrap="square" lIns="0" tIns="15875" rIns="0" bIns="0" rtlCol="0">
            <a:spAutoFit/>
          </a:bodyPr>
          <a:lstStyle/>
          <a:p>
            <a:pPr marL="12700">
              <a:lnSpc>
                <a:spcPct val="100000"/>
              </a:lnSpc>
              <a:spcBef>
                <a:spcPts val="125"/>
              </a:spcBef>
            </a:pPr>
            <a:r>
              <a:rPr sz="2450" b="1" dirty="0">
                <a:solidFill>
                  <a:srgbClr val="525252"/>
                </a:solidFill>
                <a:latin typeface="Calibri"/>
                <a:cs typeface="Calibri"/>
              </a:rPr>
              <a:t>04</a:t>
            </a:r>
            <a:endParaRPr sz="2450">
              <a:latin typeface="Calibri"/>
              <a:cs typeface="Calibri"/>
            </a:endParaRPr>
          </a:p>
        </p:txBody>
      </p:sp>
      <p:grpSp>
        <p:nvGrpSpPr>
          <p:cNvPr id="23" name="object 23"/>
          <p:cNvGrpSpPr/>
          <p:nvPr/>
        </p:nvGrpSpPr>
        <p:grpSpPr>
          <a:xfrm>
            <a:off x="9965435" y="300227"/>
            <a:ext cx="1414780" cy="2190115"/>
            <a:chOff x="9965435" y="300227"/>
            <a:chExt cx="1414780" cy="2190115"/>
          </a:xfrm>
        </p:grpSpPr>
        <p:sp>
          <p:nvSpPr>
            <p:cNvPr id="24" name="object 24"/>
            <p:cNvSpPr/>
            <p:nvPr/>
          </p:nvSpPr>
          <p:spPr>
            <a:xfrm>
              <a:off x="9965436" y="1016507"/>
              <a:ext cx="1412875" cy="81280"/>
            </a:xfrm>
            <a:custGeom>
              <a:avLst/>
              <a:gdLst/>
              <a:ahLst/>
              <a:cxnLst/>
              <a:rect l="l" t="t" r="r" b="b"/>
              <a:pathLst>
                <a:path w="1412875" h="81280">
                  <a:moveTo>
                    <a:pt x="76200" y="0"/>
                  </a:moveTo>
                  <a:lnTo>
                    <a:pt x="0" y="0"/>
                  </a:lnTo>
                  <a:lnTo>
                    <a:pt x="76200" y="80772"/>
                  </a:lnTo>
                  <a:lnTo>
                    <a:pt x="76200" y="0"/>
                  </a:lnTo>
                  <a:close/>
                </a:path>
                <a:path w="1412875" h="81280">
                  <a:moveTo>
                    <a:pt x="1412748" y="0"/>
                  </a:moveTo>
                  <a:lnTo>
                    <a:pt x="1336548" y="0"/>
                  </a:lnTo>
                  <a:lnTo>
                    <a:pt x="1336548" y="80772"/>
                  </a:lnTo>
                  <a:lnTo>
                    <a:pt x="1412748" y="0"/>
                  </a:lnTo>
                  <a:close/>
                </a:path>
              </a:pathLst>
            </a:custGeom>
            <a:solidFill>
              <a:srgbClr val="1F3863"/>
            </a:solidFill>
          </p:spPr>
          <p:txBody>
            <a:bodyPr wrap="square" lIns="0" tIns="0" rIns="0" bIns="0" rtlCol="0"/>
            <a:lstStyle/>
            <a:p>
              <a:endParaRPr/>
            </a:p>
          </p:txBody>
        </p:sp>
        <p:pic>
          <p:nvPicPr>
            <p:cNvPr id="25" name="object 25"/>
            <p:cNvPicPr/>
            <p:nvPr/>
          </p:nvPicPr>
          <p:blipFill>
            <a:blip r:embed="rId7" cstate="print"/>
            <a:stretch>
              <a:fillRect/>
            </a:stretch>
          </p:blipFill>
          <p:spPr>
            <a:xfrm>
              <a:off x="10041635" y="300227"/>
              <a:ext cx="1260348" cy="2189988"/>
            </a:xfrm>
            <a:prstGeom prst="rect">
              <a:avLst/>
            </a:prstGeom>
          </p:spPr>
        </p:pic>
        <p:sp>
          <p:nvSpPr>
            <p:cNvPr id="26" name="object 26"/>
            <p:cNvSpPr/>
            <p:nvPr/>
          </p:nvSpPr>
          <p:spPr>
            <a:xfrm>
              <a:off x="9965435" y="501395"/>
              <a:ext cx="1414780" cy="515620"/>
            </a:xfrm>
            <a:custGeom>
              <a:avLst/>
              <a:gdLst/>
              <a:ahLst/>
              <a:cxnLst/>
              <a:rect l="l" t="t" r="r" b="b"/>
              <a:pathLst>
                <a:path w="1414779" h="515619">
                  <a:moveTo>
                    <a:pt x="1414272" y="0"/>
                  </a:moveTo>
                  <a:lnTo>
                    <a:pt x="0" y="0"/>
                  </a:lnTo>
                  <a:lnTo>
                    <a:pt x="0" y="515112"/>
                  </a:lnTo>
                  <a:lnTo>
                    <a:pt x="1414272" y="515112"/>
                  </a:lnTo>
                  <a:lnTo>
                    <a:pt x="1414272" y="0"/>
                  </a:lnTo>
                  <a:close/>
                </a:path>
              </a:pathLst>
            </a:custGeom>
            <a:solidFill>
              <a:srgbClr val="FFFFFF"/>
            </a:solidFill>
          </p:spPr>
          <p:txBody>
            <a:bodyPr wrap="square" lIns="0" tIns="0" rIns="0" bIns="0" rtlCol="0"/>
            <a:lstStyle/>
            <a:p>
              <a:endParaRPr/>
            </a:p>
          </p:txBody>
        </p:sp>
      </p:grpSp>
      <p:sp>
        <p:nvSpPr>
          <p:cNvPr id="27" name="object 27"/>
          <p:cNvSpPr txBox="1"/>
          <p:nvPr/>
        </p:nvSpPr>
        <p:spPr>
          <a:xfrm>
            <a:off x="10501121" y="537413"/>
            <a:ext cx="342900" cy="402590"/>
          </a:xfrm>
          <a:prstGeom prst="rect">
            <a:avLst/>
          </a:prstGeom>
        </p:spPr>
        <p:txBody>
          <a:bodyPr vert="horz" wrap="square" lIns="0" tIns="15875" rIns="0" bIns="0" rtlCol="0">
            <a:spAutoFit/>
          </a:bodyPr>
          <a:lstStyle/>
          <a:p>
            <a:pPr marL="12700">
              <a:lnSpc>
                <a:spcPct val="100000"/>
              </a:lnSpc>
              <a:spcBef>
                <a:spcPts val="125"/>
              </a:spcBef>
            </a:pPr>
            <a:r>
              <a:rPr sz="2450" b="1" dirty="0">
                <a:solidFill>
                  <a:srgbClr val="1F3863"/>
                </a:solidFill>
                <a:latin typeface="Calibri"/>
                <a:cs typeface="Calibri"/>
              </a:rPr>
              <a:t>05</a:t>
            </a:r>
            <a:endParaRPr sz="2450">
              <a:latin typeface="Calibri"/>
              <a:cs typeface="Calibri"/>
            </a:endParaRPr>
          </a:p>
        </p:txBody>
      </p:sp>
      <p:sp>
        <p:nvSpPr>
          <p:cNvPr id="28" name="object 28"/>
          <p:cNvSpPr txBox="1"/>
          <p:nvPr/>
        </p:nvSpPr>
        <p:spPr>
          <a:xfrm>
            <a:off x="3965828" y="2654300"/>
            <a:ext cx="115062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Calibri"/>
                <a:cs typeface="Calibri"/>
              </a:rPr>
              <a:t>Recognition</a:t>
            </a:r>
            <a:endParaRPr sz="1800">
              <a:latin typeface="Calibri"/>
              <a:cs typeface="Calibri"/>
            </a:endParaRPr>
          </a:p>
        </p:txBody>
      </p:sp>
      <p:sp>
        <p:nvSpPr>
          <p:cNvPr id="29" name="object 29"/>
          <p:cNvSpPr txBox="1"/>
          <p:nvPr/>
        </p:nvSpPr>
        <p:spPr>
          <a:xfrm>
            <a:off x="3528821" y="3109975"/>
            <a:ext cx="1531620" cy="612347"/>
          </a:xfrm>
          <a:prstGeom prst="rect">
            <a:avLst/>
          </a:prstGeom>
        </p:spPr>
        <p:txBody>
          <a:bodyPr vert="horz" wrap="square" lIns="0" tIns="12065" rIns="0" bIns="0" rtlCol="0">
            <a:spAutoFit/>
          </a:bodyPr>
          <a:lstStyle/>
          <a:p>
            <a:pPr marL="299085" marR="182245" indent="-287020">
              <a:lnSpc>
                <a:spcPct val="100000"/>
              </a:lnSpc>
              <a:spcBef>
                <a:spcPts val="600"/>
              </a:spcBef>
              <a:buClr>
                <a:srgbClr val="000099"/>
              </a:buClr>
              <a:buFont typeface="Arial MT"/>
              <a:buChar char="•"/>
              <a:tabLst>
                <a:tab pos="299085" algn="l"/>
                <a:tab pos="299720" algn="l"/>
              </a:tabLst>
            </a:pPr>
            <a:r>
              <a:rPr sz="1300" b="1" u="sng" spc="-10" dirty="0">
                <a:solidFill>
                  <a:srgbClr val="0462C1"/>
                </a:solidFill>
                <a:uFill>
                  <a:solidFill>
                    <a:srgbClr val="0462C1"/>
                  </a:solidFill>
                </a:uFill>
                <a:latin typeface="Calibri"/>
                <a:cs typeface="Calibri"/>
              </a:rPr>
              <a:t>Membership </a:t>
            </a:r>
            <a:r>
              <a:rPr sz="1300" b="1" u="sng" spc="-5" dirty="0">
                <a:solidFill>
                  <a:srgbClr val="0462C1"/>
                </a:solidFill>
                <a:uFill>
                  <a:solidFill>
                    <a:srgbClr val="0462C1"/>
                  </a:solidFill>
                </a:uFill>
                <a:latin typeface="Calibri"/>
                <a:cs typeface="Calibri"/>
              </a:rPr>
              <a:t>in </a:t>
            </a:r>
            <a:r>
              <a:rPr sz="1300" b="1" spc="-280" dirty="0">
                <a:solidFill>
                  <a:srgbClr val="0462C1"/>
                </a:solidFill>
                <a:latin typeface="Calibri"/>
                <a:cs typeface="Calibri"/>
              </a:rPr>
              <a:t> </a:t>
            </a:r>
            <a:r>
              <a:rPr sz="1300" b="1" u="sng" spc="-10" dirty="0">
                <a:solidFill>
                  <a:srgbClr val="0462C1"/>
                </a:solidFill>
                <a:uFill>
                  <a:solidFill>
                    <a:srgbClr val="0462C1"/>
                  </a:solidFill>
                </a:uFill>
                <a:latin typeface="Calibri"/>
                <a:cs typeface="Calibri"/>
              </a:rPr>
              <a:t>Professional </a:t>
            </a:r>
            <a:r>
              <a:rPr sz="1300" b="1" spc="-5" dirty="0">
                <a:solidFill>
                  <a:srgbClr val="0462C1"/>
                </a:solidFill>
                <a:latin typeface="Calibri"/>
                <a:cs typeface="Calibri"/>
              </a:rPr>
              <a:t> </a:t>
            </a:r>
            <a:r>
              <a:rPr sz="1300" b="1" u="sng" spc="-10" dirty="0">
                <a:solidFill>
                  <a:srgbClr val="0462C1"/>
                </a:solidFill>
                <a:uFill>
                  <a:solidFill>
                    <a:srgbClr val="0462C1"/>
                  </a:solidFill>
                </a:uFill>
                <a:latin typeface="Calibri"/>
                <a:cs typeface="Calibri"/>
              </a:rPr>
              <a:t>Societies</a:t>
            </a:r>
            <a:endParaRPr sz="1300" dirty="0">
              <a:latin typeface="Calibri"/>
              <a:cs typeface="Calibri"/>
            </a:endParaRPr>
          </a:p>
        </p:txBody>
      </p:sp>
      <p:sp>
        <p:nvSpPr>
          <p:cNvPr id="30" name="object 30"/>
          <p:cNvSpPr txBox="1"/>
          <p:nvPr/>
        </p:nvSpPr>
        <p:spPr>
          <a:xfrm>
            <a:off x="5295138" y="2583561"/>
            <a:ext cx="1526540" cy="2263775"/>
          </a:xfrm>
          <a:prstGeom prst="rect">
            <a:avLst/>
          </a:prstGeom>
        </p:spPr>
        <p:txBody>
          <a:bodyPr vert="horz" wrap="square" lIns="0" tIns="12065" rIns="0" bIns="0" rtlCol="0">
            <a:spAutoFit/>
          </a:bodyPr>
          <a:lstStyle/>
          <a:p>
            <a:pPr marL="449580">
              <a:lnSpc>
                <a:spcPct val="100000"/>
              </a:lnSpc>
              <a:spcBef>
                <a:spcPts val="95"/>
              </a:spcBef>
            </a:pPr>
            <a:r>
              <a:rPr sz="1600" b="1" spc="-5" dirty="0">
                <a:solidFill>
                  <a:srgbClr val="FF0000"/>
                </a:solidFill>
                <a:latin typeface="Calibri"/>
                <a:cs typeface="Calibri"/>
              </a:rPr>
              <a:t>Financial</a:t>
            </a:r>
            <a:endParaRPr sz="1600" dirty="0">
              <a:latin typeface="Calibri"/>
              <a:cs typeface="Calibri"/>
            </a:endParaRPr>
          </a:p>
          <a:p>
            <a:pPr marL="382270">
              <a:lnSpc>
                <a:spcPct val="100000"/>
              </a:lnSpc>
              <a:spcBef>
                <a:spcPts val="10"/>
              </a:spcBef>
            </a:pPr>
            <a:r>
              <a:rPr sz="1600" b="1" spc="-5" dirty="0">
                <a:solidFill>
                  <a:srgbClr val="FF0000"/>
                </a:solidFill>
                <a:latin typeface="Calibri"/>
                <a:cs typeface="Calibri"/>
              </a:rPr>
              <a:t>Assistance</a:t>
            </a:r>
            <a:endParaRPr sz="1600" dirty="0">
              <a:latin typeface="Calibri"/>
              <a:cs typeface="Calibri"/>
            </a:endParaRPr>
          </a:p>
          <a:p>
            <a:pPr marL="186690" indent="-173990">
              <a:lnSpc>
                <a:spcPct val="100000"/>
              </a:lnSpc>
              <a:spcBef>
                <a:spcPts val="450"/>
              </a:spcBef>
              <a:buFont typeface="Arial MT"/>
              <a:buChar char="•"/>
              <a:tabLst>
                <a:tab pos="186690" algn="l"/>
              </a:tabLst>
            </a:pPr>
            <a:r>
              <a:rPr sz="1300" b="1" spc="-10" dirty="0">
                <a:solidFill>
                  <a:srgbClr val="000099"/>
                </a:solidFill>
                <a:latin typeface="Calibri"/>
                <a:cs typeface="Calibri"/>
              </a:rPr>
              <a:t>Industrial</a:t>
            </a:r>
            <a:r>
              <a:rPr sz="1300" b="1" spc="15" dirty="0">
                <a:solidFill>
                  <a:srgbClr val="000099"/>
                </a:solidFill>
                <a:latin typeface="Calibri"/>
                <a:cs typeface="Calibri"/>
              </a:rPr>
              <a:t> </a:t>
            </a:r>
            <a:r>
              <a:rPr sz="1300" b="1" spc="-10" dirty="0">
                <a:solidFill>
                  <a:srgbClr val="000099"/>
                </a:solidFill>
                <a:latin typeface="Calibri"/>
                <a:cs typeface="Calibri"/>
              </a:rPr>
              <a:t>trips</a:t>
            </a:r>
            <a:r>
              <a:rPr sz="1300" b="1" spc="10" dirty="0">
                <a:solidFill>
                  <a:srgbClr val="000099"/>
                </a:solidFill>
                <a:latin typeface="Calibri"/>
                <a:cs typeface="Calibri"/>
              </a:rPr>
              <a:t> </a:t>
            </a:r>
            <a:r>
              <a:rPr sz="1300" b="1" dirty="0">
                <a:solidFill>
                  <a:srgbClr val="000099"/>
                </a:solidFill>
                <a:latin typeface="Calibri"/>
                <a:cs typeface="Calibri"/>
              </a:rPr>
              <a:t>(</a:t>
            </a:r>
            <a:r>
              <a:rPr lang="en-IN" sz="1300" b="1" dirty="0">
                <a:solidFill>
                  <a:srgbClr val="FF0000"/>
                </a:solidFill>
                <a:latin typeface="Calibri"/>
                <a:cs typeface="Calibri"/>
              </a:rPr>
              <a:t>4</a:t>
            </a:r>
            <a:r>
              <a:rPr sz="1300" b="1" dirty="0">
                <a:solidFill>
                  <a:srgbClr val="000099"/>
                </a:solidFill>
                <a:latin typeface="Calibri"/>
                <a:cs typeface="Calibri"/>
              </a:rPr>
              <a:t>)</a:t>
            </a:r>
            <a:endParaRPr sz="1300" dirty="0">
              <a:latin typeface="Calibri"/>
              <a:cs typeface="Calibri"/>
            </a:endParaRPr>
          </a:p>
          <a:p>
            <a:pPr marL="186055" marR="167005" indent="-173990">
              <a:lnSpc>
                <a:spcPct val="100000"/>
              </a:lnSpc>
              <a:spcBef>
                <a:spcPts val="605"/>
              </a:spcBef>
              <a:buFont typeface="Arial MT"/>
              <a:buChar char="•"/>
              <a:tabLst>
                <a:tab pos="186690" algn="l"/>
              </a:tabLst>
            </a:pPr>
            <a:r>
              <a:rPr sz="1300" b="1" spc="-5" dirty="0">
                <a:solidFill>
                  <a:srgbClr val="000099"/>
                </a:solidFill>
                <a:latin typeface="Calibri"/>
                <a:cs typeface="Calibri"/>
              </a:rPr>
              <a:t>Sports</a:t>
            </a:r>
            <a:r>
              <a:rPr sz="1300" b="1" spc="-30" dirty="0">
                <a:solidFill>
                  <a:srgbClr val="000099"/>
                </a:solidFill>
                <a:latin typeface="Calibri"/>
                <a:cs typeface="Calibri"/>
              </a:rPr>
              <a:t> </a:t>
            </a:r>
            <a:r>
              <a:rPr sz="1300" b="1" spc="-5" dirty="0">
                <a:solidFill>
                  <a:srgbClr val="000099"/>
                </a:solidFill>
                <a:latin typeface="Calibri"/>
                <a:cs typeface="Calibri"/>
              </a:rPr>
              <a:t>&amp;</a:t>
            </a:r>
            <a:r>
              <a:rPr sz="1300" b="1" spc="-40" dirty="0">
                <a:solidFill>
                  <a:srgbClr val="000099"/>
                </a:solidFill>
                <a:latin typeface="Calibri"/>
                <a:cs typeface="Calibri"/>
              </a:rPr>
              <a:t> </a:t>
            </a:r>
            <a:r>
              <a:rPr sz="1300" b="1" spc="-10" dirty="0">
                <a:solidFill>
                  <a:srgbClr val="000099"/>
                </a:solidFill>
                <a:latin typeface="Calibri"/>
                <a:cs typeface="Calibri"/>
              </a:rPr>
              <a:t>Cultural </a:t>
            </a:r>
            <a:r>
              <a:rPr sz="1300" b="1" spc="-280" dirty="0">
                <a:solidFill>
                  <a:srgbClr val="000099"/>
                </a:solidFill>
                <a:latin typeface="Calibri"/>
                <a:cs typeface="Calibri"/>
              </a:rPr>
              <a:t> </a:t>
            </a:r>
            <a:r>
              <a:rPr sz="1300" b="1" spc="-10" dirty="0">
                <a:solidFill>
                  <a:srgbClr val="000099"/>
                </a:solidFill>
                <a:latin typeface="Calibri"/>
                <a:cs typeface="Calibri"/>
              </a:rPr>
              <a:t>Activities</a:t>
            </a:r>
            <a:r>
              <a:rPr sz="1300" b="1" spc="25" dirty="0">
                <a:solidFill>
                  <a:srgbClr val="000099"/>
                </a:solidFill>
                <a:latin typeface="Calibri"/>
                <a:cs typeface="Calibri"/>
              </a:rPr>
              <a:t> </a:t>
            </a:r>
            <a:r>
              <a:rPr sz="1300" b="1" dirty="0">
                <a:solidFill>
                  <a:srgbClr val="000099"/>
                </a:solidFill>
                <a:latin typeface="Calibri"/>
                <a:cs typeface="Calibri"/>
              </a:rPr>
              <a:t>(</a:t>
            </a:r>
            <a:r>
              <a:rPr lang="en-IN" sz="1300" b="1" dirty="0">
                <a:solidFill>
                  <a:srgbClr val="FF0000"/>
                </a:solidFill>
                <a:latin typeface="Calibri"/>
                <a:cs typeface="Calibri"/>
              </a:rPr>
              <a:t>1</a:t>
            </a:r>
            <a:r>
              <a:rPr sz="1300" b="1" dirty="0">
                <a:solidFill>
                  <a:srgbClr val="000099"/>
                </a:solidFill>
                <a:latin typeface="Calibri"/>
                <a:cs typeface="Calibri"/>
              </a:rPr>
              <a:t>)</a:t>
            </a:r>
            <a:endParaRPr sz="1300" dirty="0">
              <a:latin typeface="Calibri"/>
              <a:cs typeface="Calibri"/>
            </a:endParaRPr>
          </a:p>
          <a:p>
            <a:pPr marL="186690" indent="-173990">
              <a:lnSpc>
                <a:spcPct val="100000"/>
              </a:lnSpc>
              <a:spcBef>
                <a:spcPts val="600"/>
              </a:spcBef>
              <a:buFont typeface="Arial MT"/>
              <a:buChar char="•"/>
              <a:tabLst>
                <a:tab pos="186690" algn="l"/>
              </a:tabLst>
            </a:pPr>
            <a:r>
              <a:rPr sz="1300" b="1" spc="-10" dirty="0">
                <a:solidFill>
                  <a:srgbClr val="000099"/>
                </a:solidFill>
                <a:latin typeface="Calibri"/>
                <a:cs typeface="Calibri"/>
              </a:rPr>
              <a:t>Merit</a:t>
            </a:r>
            <a:r>
              <a:rPr sz="1300" b="1" spc="-5" dirty="0">
                <a:solidFill>
                  <a:srgbClr val="000099"/>
                </a:solidFill>
                <a:latin typeface="Calibri"/>
                <a:cs typeface="Calibri"/>
              </a:rPr>
              <a:t> </a:t>
            </a:r>
            <a:r>
              <a:rPr sz="1300" b="1" spc="-10" dirty="0">
                <a:solidFill>
                  <a:srgbClr val="000099"/>
                </a:solidFill>
                <a:latin typeface="Calibri"/>
                <a:cs typeface="Calibri"/>
              </a:rPr>
              <a:t>Scholarships</a:t>
            </a:r>
            <a:endParaRPr sz="1300" dirty="0">
              <a:latin typeface="Calibri"/>
              <a:cs typeface="Calibri"/>
            </a:endParaRPr>
          </a:p>
          <a:p>
            <a:pPr marL="186055" marR="5080" indent="-173990">
              <a:lnSpc>
                <a:spcPct val="100000"/>
              </a:lnSpc>
              <a:spcBef>
                <a:spcPts val="600"/>
              </a:spcBef>
              <a:buFont typeface="Arial MT"/>
              <a:buChar char="•"/>
              <a:tabLst>
                <a:tab pos="186690" algn="l"/>
              </a:tabLst>
            </a:pPr>
            <a:r>
              <a:rPr sz="1300" b="1" spc="-5" dirty="0">
                <a:solidFill>
                  <a:srgbClr val="000099"/>
                </a:solidFill>
                <a:latin typeface="Calibri"/>
                <a:cs typeface="Calibri"/>
              </a:rPr>
              <a:t>Publishing </a:t>
            </a:r>
            <a:r>
              <a:rPr sz="1300" b="1" spc="-15" dirty="0">
                <a:solidFill>
                  <a:srgbClr val="000099"/>
                </a:solidFill>
                <a:latin typeface="Calibri"/>
                <a:cs typeface="Calibri"/>
              </a:rPr>
              <a:t>research </a:t>
            </a:r>
            <a:r>
              <a:rPr sz="1300" b="1" spc="-280" dirty="0">
                <a:solidFill>
                  <a:srgbClr val="000099"/>
                </a:solidFill>
                <a:latin typeface="Calibri"/>
                <a:cs typeface="Calibri"/>
              </a:rPr>
              <a:t> </a:t>
            </a:r>
            <a:r>
              <a:rPr sz="1300" b="1" spc="-10" dirty="0">
                <a:solidFill>
                  <a:srgbClr val="000099"/>
                </a:solidFill>
                <a:latin typeface="Calibri"/>
                <a:cs typeface="Calibri"/>
              </a:rPr>
              <a:t>papers</a:t>
            </a:r>
            <a:endParaRPr sz="1300" dirty="0">
              <a:latin typeface="Calibri"/>
              <a:cs typeface="Calibri"/>
            </a:endParaRPr>
          </a:p>
          <a:p>
            <a:pPr marL="186690" indent="-173990">
              <a:lnSpc>
                <a:spcPct val="100000"/>
              </a:lnSpc>
              <a:spcBef>
                <a:spcPts val="600"/>
              </a:spcBef>
              <a:buFont typeface="Arial MT"/>
              <a:buChar char="•"/>
              <a:tabLst>
                <a:tab pos="186690" algn="l"/>
              </a:tabLst>
            </a:pPr>
            <a:r>
              <a:rPr sz="1300" b="1" spc="-10" dirty="0">
                <a:solidFill>
                  <a:srgbClr val="000099"/>
                </a:solidFill>
                <a:latin typeface="Calibri"/>
                <a:cs typeface="Calibri"/>
              </a:rPr>
              <a:t>Innovative</a:t>
            </a:r>
            <a:r>
              <a:rPr sz="1300" b="1" spc="-15" dirty="0">
                <a:solidFill>
                  <a:srgbClr val="000099"/>
                </a:solidFill>
                <a:latin typeface="Calibri"/>
                <a:cs typeface="Calibri"/>
              </a:rPr>
              <a:t> </a:t>
            </a:r>
            <a:r>
              <a:rPr sz="1300" b="1" spc="-10" dirty="0">
                <a:solidFill>
                  <a:srgbClr val="000099"/>
                </a:solidFill>
                <a:latin typeface="Calibri"/>
                <a:cs typeface="Calibri"/>
              </a:rPr>
              <a:t>Projects</a:t>
            </a:r>
            <a:endParaRPr sz="1300" dirty="0">
              <a:latin typeface="Calibri"/>
              <a:cs typeface="Calibri"/>
            </a:endParaRPr>
          </a:p>
        </p:txBody>
      </p:sp>
      <p:sp>
        <p:nvSpPr>
          <p:cNvPr id="31" name="object 31"/>
          <p:cNvSpPr txBox="1"/>
          <p:nvPr/>
        </p:nvSpPr>
        <p:spPr>
          <a:xfrm>
            <a:off x="7229602" y="2634487"/>
            <a:ext cx="75184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0000"/>
                </a:solidFill>
                <a:latin typeface="Calibri"/>
                <a:cs typeface="Calibri"/>
              </a:rPr>
              <a:t>Facilities</a:t>
            </a:r>
            <a:endParaRPr sz="1600">
              <a:latin typeface="Calibri"/>
              <a:cs typeface="Calibri"/>
            </a:endParaRPr>
          </a:p>
        </p:txBody>
      </p:sp>
      <p:sp>
        <p:nvSpPr>
          <p:cNvPr id="32" name="object 32"/>
          <p:cNvSpPr txBox="1"/>
          <p:nvPr/>
        </p:nvSpPr>
        <p:spPr>
          <a:xfrm>
            <a:off x="6955917" y="3027679"/>
            <a:ext cx="1378585" cy="817880"/>
          </a:xfrm>
          <a:prstGeom prst="rect">
            <a:avLst/>
          </a:prstGeom>
        </p:spPr>
        <p:txBody>
          <a:bodyPr vert="horz" wrap="square" lIns="0" tIns="12065" rIns="0" bIns="0" rtlCol="0">
            <a:spAutoFit/>
          </a:bodyPr>
          <a:lstStyle/>
          <a:p>
            <a:pPr marL="184785" marR="86360" indent="-172720">
              <a:lnSpc>
                <a:spcPct val="100000"/>
              </a:lnSpc>
              <a:spcBef>
                <a:spcPts val="95"/>
              </a:spcBef>
              <a:buFont typeface="Arial MT"/>
              <a:buChar char="•"/>
              <a:tabLst>
                <a:tab pos="185420" algn="l"/>
              </a:tabLst>
            </a:pPr>
            <a:r>
              <a:rPr sz="1300" b="1" spc="-5" dirty="0">
                <a:solidFill>
                  <a:srgbClr val="000099"/>
                </a:solidFill>
                <a:latin typeface="Calibri"/>
                <a:cs typeface="Calibri"/>
              </a:rPr>
              <a:t>R&amp;D</a:t>
            </a:r>
            <a:r>
              <a:rPr sz="1300" b="1" spc="5" dirty="0">
                <a:solidFill>
                  <a:srgbClr val="000099"/>
                </a:solidFill>
                <a:latin typeface="Calibri"/>
                <a:cs typeface="Calibri"/>
              </a:rPr>
              <a:t> </a:t>
            </a:r>
            <a:r>
              <a:rPr sz="1300" b="1" spc="-15" dirty="0">
                <a:solidFill>
                  <a:srgbClr val="000099"/>
                </a:solidFill>
                <a:latin typeface="Calibri"/>
                <a:cs typeface="Calibri"/>
              </a:rPr>
              <a:t>Centre</a:t>
            </a:r>
            <a:r>
              <a:rPr sz="1300" b="1" spc="10" dirty="0">
                <a:solidFill>
                  <a:srgbClr val="000099"/>
                </a:solidFill>
                <a:latin typeface="Calibri"/>
                <a:cs typeface="Calibri"/>
              </a:rPr>
              <a:t> </a:t>
            </a:r>
            <a:r>
              <a:rPr sz="1300" b="1" spc="-5" dirty="0">
                <a:solidFill>
                  <a:srgbClr val="000099"/>
                </a:solidFill>
                <a:latin typeface="Calibri"/>
                <a:cs typeface="Calibri"/>
              </a:rPr>
              <a:t>– </a:t>
            </a:r>
            <a:r>
              <a:rPr sz="1300" b="1" dirty="0">
                <a:solidFill>
                  <a:srgbClr val="000099"/>
                </a:solidFill>
                <a:latin typeface="Calibri"/>
                <a:cs typeface="Calibri"/>
              </a:rPr>
              <a:t> </a:t>
            </a:r>
            <a:r>
              <a:rPr sz="1300" b="1" spc="-10" dirty="0">
                <a:solidFill>
                  <a:srgbClr val="000099"/>
                </a:solidFill>
                <a:latin typeface="Calibri"/>
                <a:cs typeface="Calibri"/>
              </a:rPr>
              <a:t>Reseach Culture </a:t>
            </a:r>
            <a:r>
              <a:rPr sz="1300" b="1" spc="-285" dirty="0">
                <a:solidFill>
                  <a:srgbClr val="000099"/>
                </a:solidFill>
                <a:latin typeface="Calibri"/>
                <a:cs typeface="Calibri"/>
              </a:rPr>
              <a:t> </a:t>
            </a:r>
            <a:r>
              <a:rPr sz="1300" b="1" spc="-5" dirty="0">
                <a:solidFill>
                  <a:srgbClr val="000099"/>
                </a:solidFill>
                <a:latin typeface="Calibri"/>
                <a:cs typeface="Calibri"/>
              </a:rPr>
              <a:t>(</a:t>
            </a:r>
            <a:r>
              <a:rPr lang="en-IN" sz="1300" b="1" spc="-5" dirty="0">
                <a:solidFill>
                  <a:srgbClr val="FF0000"/>
                </a:solidFill>
                <a:latin typeface="Calibri"/>
                <a:cs typeface="Calibri"/>
              </a:rPr>
              <a:t>485</a:t>
            </a:r>
            <a:r>
              <a:rPr sz="1300" b="1" spc="-5" dirty="0">
                <a:solidFill>
                  <a:srgbClr val="FF0000"/>
                </a:solidFill>
                <a:latin typeface="Calibri"/>
                <a:cs typeface="Calibri"/>
              </a:rPr>
              <a:t> Lakhs</a:t>
            </a:r>
            <a:r>
              <a:rPr sz="1300" b="1" spc="-5" dirty="0">
                <a:solidFill>
                  <a:srgbClr val="000099"/>
                </a:solidFill>
                <a:latin typeface="Calibri"/>
                <a:cs typeface="Calibri"/>
              </a:rPr>
              <a:t>)</a:t>
            </a:r>
            <a:endParaRPr sz="1300" dirty="0">
              <a:latin typeface="Calibri"/>
              <a:cs typeface="Calibri"/>
            </a:endParaRPr>
          </a:p>
          <a:p>
            <a:pPr marL="184785" indent="-172720">
              <a:lnSpc>
                <a:spcPct val="100000"/>
              </a:lnSpc>
              <a:buFont typeface="Arial MT"/>
              <a:buChar char="•"/>
              <a:tabLst>
                <a:tab pos="185420" algn="l"/>
              </a:tabLst>
            </a:pPr>
            <a:r>
              <a:rPr sz="1300" b="1" spc="-5" dirty="0">
                <a:solidFill>
                  <a:srgbClr val="000099"/>
                </a:solidFill>
                <a:latin typeface="Calibri"/>
                <a:cs typeface="Calibri"/>
              </a:rPr>
              <a:t>MoUs </a:t>
            </a:r>
            <a:r>
              <a:rPr sz="1300" b="1" spc="-10" dirty="0">
                <a:solidFill>
                  <a:srgbClr val="000099"/>
                </a:solidFill>
                <a:latin typeface="Calibri"/>
                <a:cs typeface="Calibri"/>
              </a:rPr>
              <a:t>with</a:t>
            </a:r>
            <a:r>
              <a:rPr sz="1300" b="1" dirty="0">
                <a:solidFill>
                  <a:srgbClr val="000099"/>
                </a:solidFill>
                <a:latin typeface="Calibri"/>
                <a:cs typeface="Calibri"/>
              </a:rPr>
              <a:t> </a:t>
            </a:r>
            <a:r>
              <a:rPr sz="1300" b="1" spc="-5" dirty="0">
                <a:solidFill>
                  <a:srgbClr val="000099"/>
                </a:solidFill>
                <a:latin typeface="Calibri"/>
                <a:cs typeface="Calibri"/>
              </a:rPr>
              <a:t>R</a:t>
            </a:r>
            <a:r>
              <a:rPr sz="1300" b="1" spc="-15" dirty="0">
                <a:solidFill>
                  <a:srgbClr val="000099"/>
                </a:solidFill>
                <a:latin typeface="Calibri"/>
                <a:cs typeface="Calibri"/>
              </a:rPr>
              <a:t> </a:t>
            </a:r>
            <a:r>
              <a:rPr sz="1300" b="1" spc="-5" dirty="0">
                <a:solidFill>
                  <a:srgbClr val="000099"/>
                </a:solidFill>
                <a:latin typeface="Calibri"/>
                <a:cs typeface="Calibri"/>
              </a:rPr>
              <a:t>&amp;</a:t>
            </a:r>
            <a:r>
              <a:rPr sz="1300" b="1" spc="-15" dirty="0">
                <a:solidFill>
                  <a:srgbClr val="000099"/>
                </a:solidFill>
                <a:latin typeface="Calibri"/>
                <a:cs typeface="Calibri"/>
              </a:rPr>
              <a:t> </a:t>
            </a:r>
            <a:r>
              <a:rPr sz="1300" b="1" spc="-5" dirty="0">
                <a:solidFill>
                  <a:srgbClr val="000099"/>
                </a:solidFill>
                <a:latin typeface="Calibri"/>
                <a:cs typeface="Calibri"/>
              </a:rPr>
              <a:t>D</a:t>
            </a:r>
            <a:endParaRPr sz="1300" dirty="0">
              <a:latin typeface="Calibri"/>
              <a:cs typeface="Calibri"/>
            </a:endParaRPr>
          </a:p>
        </p:txBody>
      </p:sp>
      <p:sp>
        <p:nvSpPr>
          <p:cNvPr id="33" name="object 33"/>
          <p:cNvSpPr txBox="1"/>
          <p:nvPr/>
        </p:nvSpPr>
        <p:spPr>
          <a:xfrm>
            <a:off x="7128129" y="3820159"/>
            <a:ext cx="999490" cy="223520"/>
          </a:xfrm>
          <a:prstGeom prst="rect">
            <a:avLst/>
          </a:prstGeom>
        </p:spPr>
        <p:txBody>
          <a:bodyPr vert="horz" wrap="square" lIns="0" tIns="12065" rIns="0" bIns="0" rtlCol="0">
            <a:spAutoFit/>
          </a:bodyPr>
          <a:lstStyle/>
          <a:p>
            <a:pPr marL="12700">
              <a:lnSpc>
                <a:spcPct val="100000"/>
              </a:lnSpc>
              <a:spcBef>
                <a:spcPts val="95"/>
              </a:spcBef>
            </a:pPr>
            <a:r>
              <a:rPr sz="1300" b="1" spc="-5" dirty="0">
                <a:solidFill>
                  <a:srgbClr val="000099"/>
                </a:solidFill>
                <a:latin typeface="Calibri"/>
                <a:cs typeface="Calibri"/>
              </a:rPr>
              <a:t>and</a:t>
            </a:r>
            <a:r>
              <a:rPr sz="1300" b="1" spc="-50" dirty="0">
                <a:solidFill>
                  <a:srgbClr val="000099"/>
                </a:solidFill>
                <a:latin typeface="Calibri"/>
                <a:cs typeface="Calibri"/>
              </a:rPr>
              <a:t> </a:t>
            </a:r>
            <a:r>
              <a:rPr sz="1300" b="1" spc="-5" dirty="0">
                <a:solidFill>
                  <a:srgbClr val="000099"/>
                </a:solidFill>
                <a:latin typeface="Calibri"/>
                <a:cs typeface="Calibri"/>
              </a:rPr>
              <a:t>Industries</a:t>
            </a:r>
            <a:endParaRPr sz="1300">
              <a:latin typeface="Calibri"/>
              <a:cs typeface="Calibri"/>
            </a:endParaRPr>
          </a:p>
        </p:txBody>
      </p:sp>
      <p:sp>
        <p:nvSpPr>
          <p:cNvPr id="34" name="object 34"/>
          <p:cNvSpPr txBox="1"/>
          <p:nvPr/>
        </p:nvSpPr>
        <p:spPr>
          <a:xfrm>
            <a:off x="8478773" y="2611373"/>
            <a:ext cx="1440815"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0000"/>
                </a:solidFill>
                <a:latin typeface="Calibri"/>
                <a:cs typeface="Calibri"/>
              </a:rPr>
              <a:t>Digital</a:t>
            </a:r>
            <a:r>
              <a:rPr sz="1600" b="1" spc="-40" dirty="0">
                <a:solidFill>
                  <a:srgbClr val="FF0000"/>
                </a:solidFill>
                <a:latin typeface="Calibri"/>
                <a:cs typeface="Calibri"/>
              </a:rPr>
              <a:t> </a:t>
            </a:r>
            <a:r>
              <a:rPr sz="1600" b="1" spc="-10" dirty="0">
                <a:solidFill>
                  <a:srgbClr val="FF0000"/>
                </a:solidFill>
                <a:latin typeface="Calibri"/>
                <a:cs typeface="Calibri"/>
              </a:rPr>
              <a:t>Initiatives</a:t>
            </a:r>
            <a:endParaRPr sz="1600">
              <a:latin typeface="Calibri"/>
              <a:cs typeface="Calibri"/>
            </a:endParaRPr>
          </a:p>
        </p:txBody>
      </p:sp>
      <p:sp>
        <p:nvSpPr>
          <p:cNvPr id="35" name="object 35"/>
          <p:cNvSpPr txBox="1"/>
          <p:nvPr/>
        </p:nvSpPr>
        <p:spPr>
          <a:xfrm>
            <a:off x="6917817" y="4024376"/>
            <a:ext cx="1684020" cy="817880"/>
          </a:xfrm>
          <a:prstGeom prst="rect">
            <a:avLst/>
          </a:prstGeom>
        </p:spPr>
        <p:txBody>
          <a:bodyPr vert="horz" wrap="square" lIns="0" tIns="12065" rIns="0" bIns="0" rtlCol="0">
            <a:spAutoFit/>
          </a:bodyPr>
          <a:lstStyle/>
          <a:p>
            <a:pPr marL="222885" indent="-172720">
              <a:lnSpc>
                <a:spcPct val="100000"/>
              </a:lnSpc>
              <a:spcBef>
                <a:spcPts val="95"/>
              </a:spcBef>
              <a:buFont typeface="Arial MT"/>
              <a:buChar char="•"/>
              <a:tabLst>
                <a:tab pos="223520" algn="l"/>
              </a:tabLst>
            </a:pPr>
            <a:r>
              <a:rPr sz="1300" b="1" spc="-20" dirty="0">
                <a:solidFill>
                  <a:srgbClr val="000099"/>
                </a:solidFill>
                <a:latin typeface="Cambria"/>
                <a:cs typeface="Cambria"/>
              </a:rPr>
              <a:t>C</a:t>
            </a:r>
            <a:r>
              <a:rPr sz="1300" b="1" spc="-15" dirty="0">
                <a:solidFill>
                  <a:srgbClr val="000099"/>
                </a:solidFill>
                <a:latin typeface="Cambria"/>
                <a:cs typeface="Cambria"/>
              </a:rPr>
              <a:t>o</a:t>
            </a:r>
            <a:r>
              <a:rPr sz="1300" b="1" spc="-10" dirty="0">
                <a:solidFill>
                  <a:srgbClr val="000099"/>
                </a:solidFill>
                <a:latin typeface="Cambria"/>
                <a:cs typeface="Cambria"/>
              </a:rPr>
              <a:t>E</a:t>
            </a:r>
            <a:r>
              <a:rPr sz="1300" b="1" spc="-5" dirty="0">
                <a:solidFill>
                  <a:srgbClr val="000099"/>
                </a:solidFill>
                <a:latin typeface="Cambria"/>
                <a:cs typeface="Cambria"/>
              </a:rPr>
              <a:t>s</a:t>
            </a:r>
            <a:r>
              <a:rPr sz="1300" b="1" spc="-10" dirty="0">
                <a:solidFill>
                  <a:srgbClr val="000099"/>
                </a:solidFill>
                <a:latin typeface="Cambria"/>
                <a:cs typeface="Cambria"/>
              </a:rPr>
              <a:t>:</a:t>
            </a:r>
            <a:r>
              <a:rPr sz="1200" b="1" spc="-5" dirty="0">
                <a:solidFill>
                  <a:srgbClr val="000099"/>
                </a:solidFill>
                <a:latin typeface="Cambria"/>
                <a:cs typeface="Cambria"/>
              </a:rPr>
              <a:t>S</a:t>
            </a:r>
            <a:r>
              <a:rPr sz="1200" b="1" dirty="0">
                <a:solidFill>
                  <a:srgbClr val="000099"/>
                </a:solidFill>
                <a:latin typeface="Cambria"/>
                <a:cs typeface="Cambria"/>
              </a:rPr>
              <a:t>k</a:t>
            </a:r>
            <a:r>
              <a:rPr sz="1200" b="1" spc="-10" dirty="0">
                <a:solidFill>
                  <a:srgbClr val="000099"/>
                </a:solidFill>
                <a:latin typeface="Cambria"/>
                <a:cs typeface="Cambria"/>
              </a:rPr>
              <a:t>i</a:t>
            </a:r>
            <a:r>
              <a:rPr sz="1200" b="1" spc="-5" dirty="0">
                <a:solidFill>
                  <a:srgbClr val="000099"/>
                </a:solidFill>
                <a:latin typeface="Cambria"/>
                <a:cs typeface="Cambria"/>
              </a:rPr>
              <a:t>l</a:t>
            </a:r>
            <a:r>
              <a:rPr sz="1200" b="1" dirty="0">
                <a:solidFill>
                  <a:srgbClr val="000099"/>
                </a:solidFill>
                <a:latin typeface="Cambria"/>
                <a:cs typeface="Cambria"/>
              </a:rPr>
              <a:t>l</a:t>
            </a:r>
            <a:r>
              <a:rPr sz="1200" b="1" spc="35" dirty="0">
                <a:solidFill>
                  <a:srgbClr val="000099"/>
                </a:solidFill>
                <a:latin typeface="Cambria"/>
                <a:cs typeface="Cambria"/>
              </a:rPr>
              <a:t> </a:t>
            </a:r>
            <a:r>
              <a:rPr sz="1200" b="1" dirty="0">
                <a:solidFill>
                  <a:srgbClr val="000099"/>
                </a:solidFill>
                <a:latin typeface="Cambria"/>
                <a:cs typeface="Cambria"/>
              </a:rPr>
              <a:t>La</a:t>
            </a:r>
            <a:r>
              <a:rPr sz="1200" b="1" spc="-5" dirty="0">
                <a:solidFill>
                  <a:srgbClr val="000099"/>
                </a:solidFill>
                <a:latin typeface="Cambria"/>
                <a:cs typeface="Cambria"/>
              </a:rPr>
              <a:t>b&amp;N</a:t>
            </a:r>
            <a:r>
              <a:rPr sz="1200" b="1" dirty="0">
                <a:solidFill>
                  <a:srgbClr val="000099"/>
                </a:solidFill>
                <a:latin typeface="Cambria"/>
                <a:cs typeface="Cambria"/>
              </a:rPr>
              <a:t>T</a:t>
            </a:r>
            <a:r>
              <a:rPr sz="1200" b="1" spc="-110" dirty="0">
                <a:solidFill>
                  <a:srgbClr val="000099"/>
                </a:solidFill>
                <a:latin typeface="Cambria"/>
                <a:cs typeface="Cambria"/>
              </a:rPr>
              <a:t> </a:t>
            </a:r>
            <a:r>
              <a:rPr sz="1950" spc="-7" baseline="21367" dirty="0">
                <a:solidFill>
                  <a:srgbClr val="000099"/>
                </a:solidFill>
                <a:latin typeface="Arial MT"/>
                <a:cs typeface="Arial MT"/>
              </a:rPr>
              <a:t>•</a:t>
            </a:r>
            <a:endParaRPr sz="1950" baseline="21367">
              <a:latin typeface="Arial MT"/>
              <a:cs typeface="Arial MT"/>
            </a:endParaRPr>
          </a:p>
          <a:p>
            <a:pPr marL="222885" indent="-172720">
              <a:lnSpc>
                <a:spcPct val="100000"/>
              </a:lnSpc>
              <a:buFont typeface="Arial MT"/>
              <a:buChar char="•"/>
              <a:tabLst>
                <a:tab pos="223520" algn="l"/>
              </a:tabLst>
            </a:pPr>
            <a:r>
              <a:rPr sz="1300" b="1" spc="-15" dirty="0">
                <a:solidFill>
                  <a:srgbClr val="000099"/>
                </a:solidFill>
                <a:latin typeface="Cambria"/>
                <a:cs typeface="Cambria"/>
              </a:rPr>
              <a:t>Grievance</a:t>
            </a:r>
            <a:r>
              <a:rPr sz="1300" b="1" spc="-10" dirty="0">
                <a:solidFill>
                  <a:srgbClr val="000099"/>
                </a:solidFill>
                <a:latin typeface="Cambria"/>
                <a:cs typeface="Cambria"/>
              </a:rPr>
              <a:t> Cell</a:t>
            </a:r>
            <a:endParaRPr sz="1300">
              <a:latin typeface="Cambria"/>
              <a:cs typeface="Cambria"/>
            </a:endParaRPr>
          </a:p>
          <a:p>
            <a:pPr marL="222885" indent="-172720">
              <a:lnSpc>
                <a:spcPct val="100000"/>
              </a:lnSpc>
              <a:buFont typeface="Arial MT"/>
              <a:buChar char="•"/>
              <a:tabLst>
                <a:tab pos="223520" algn="l"/>
              </a:tabLst>
            </a:pPr>
            <a:r>
              <a:rPr sz="1300" b="1" spc="-10" dirty="0">
                <a:solidFill>
                  <a:srgbClr val="000099"/>
                </a:solidFill>
                <a:latin typeface="Cambria"/>
                <a:cs typeface="Cambria"/>
              </a:rPr>
              <a:t>NSS</a:t>
            </a:r>
            <a:r>
              <a:rPr sz="1300" b="1" spc="-20" dirty="0">
                <a:solidFill>
                  <a:srgbClr val="000099"/>
                </a:solidFill>
                <a:latin typeface="Cambria"/>
                <a:cs typeface="Cambria"/>
              </a:rPr>
              <a:t> </a:t>
            </a:r>
            <a:r>
              <a:rPr sz="1300" b="1" spc="-5" dirty="0">
                <a:solidFill>
                  <a:srgbClr val="000099"/>
                </a:solidFill>
                <a:latin typeface="Cambria"/>
                <a:cs typeface="Cambria"/>
              </a:rPr>
              <a:t>&amp;</a:t>
            </a:r>
            <a:r>
              <a:rPr sz="1300" b="1" spc="-30" dirty="0">
                <a:solidFill>
                  <a:srgbClr val="000099"/>
                </a:solidFill>
                <a:latin typeface="Cambria"/>
                <a:cs typeface="Cambria"/>
              </a:rPr>
              <a:t> </a:t>
            </a:r>
            <a:r>
              <a:rPr sz="1300" b="1" spc="-15" dirty="0">
                <a:solidFill>
                  <a:srgbClr val="000099"/>
                </a:solidFill>
                <a:latin typeface="Cambria"/>
                <a:cs typeface="Cambria"/>
              </a:rPr>
              <a:t>NCC</a:t>
            </a:r>
            <a:endParaRPr sz="1300">
              <a:latin typeface="Cambria"/>
              <a:cs typeface="Cambria"/>
            </a:endParaRPr>
          </a:p>
          <a:p>
            <a:pPr marL="222885" indent="-172720">
              <a:lnSpc>
                <a:spcPct val="100000"/>
              </a:lnSpc>
              <a:buFont typeface="Arial MT"/>
              <a:buChar char="•"/>
              <a:tabLst>
                <a:tab pos="223520" algn="l"/>
              </a:tabLst>
            </a:pPr>
            <a:r>
              <a:rPr sz="1300" b="1" spc="-5" dirty="0">
                <a:solidFill>
                  <a:srgbClr val="000099"/>
                </a:solidFill>
                <a:latin typeface="Cambria"/>
                <a:cs typeface="Cambria"/>
              </a:rPr>
              <a:t>a-Hub</a:t>
            </a:r>
            <a:endParaRPr sz="1300">
              <a:latin typeface="Cambria"/>
              <a:cs typeface="Cambria"/>
            </a:endParaRPr>
          </a:p>
        </p:txBody>
      </p:sp>
      <p:sp>
        <p:nvSpPr>
          <p:cNvPr id="36" name="object 36"/>
          <p:cNvSpPr txBox="1"/>
          <p:nvPr/>
        </p:nvSpPr>
        <p:spPr>
          <a:xfrm>
            <a:off x="8467725" y="3017900"/>
            <a:ext cx="1664970" cy="3256915"/>
          </a:xfrm>
          <a:prstGeom prst="rect">
            <a:avLst/>
          </a:prstGeom>
        </p:spPr>
        <p:txBody>
          <a:bodyPr vert="horz" wrap="square" lIns="0" tIns="12065" rIns="0" bIns="0" rtlCol="0">
            <a:spAutoFit/>
          </a:bodyPr>
          <a:lstStyle/>
          <a:p>
            <a:pPr marL="184785" marR="29845" indent="-172720" algn="just">
              <a:lnSpc>
                <a:spcPct val="100000"/>
              </a:lnSpc>
              <a:spcBef>
                <a:spcPts val="95"/>
              </a:spcBef>
              <a:buFont typeface="Arial MT"/>
              <a:buChar char="•"/>
              <a:tabLst>
                <a:tab pos="185420" algn="l"/>
              </a:tabLst>
            </a:pPr>
            <a:r>
              <a:rPr sz="1300" b="1" spc="-25" dirty="0">
                <a:solidFill>
                  <a:srgbClr val="000099"/>
                </a:solidFill>
                <a:latin typeface="Calibri"/>
                <a:cs typeface="Calibri"/>
              </a:rPr>
              <a:t>Web </a:t>
            </a:r>
            <a:r>
              <a:rPr sz="1300" b="1" spc="-5" dirty="0">
                <a:solidFill>
                  <a:srgbClr val="000099"/>
                </a:solidFill>
                <a:latin typeface="Calibri"/>
                <a:cs typeface="Calibri"/>
              </a:rPr>
              <a:t>based </a:t>
            </a:r>
            <a:r>
              <a:rPr sz="1300" b="1" spc="-10" dirty="0">
                <a:solidFill>
                  <a:srgbClr val="000099"/>
                </a:solidFill>
                <a:latin typeface="Calibri"/>
                <a:cs typeface="Calibri"/>
              </a:rPr>
              <a:t>Students’ </a:t>
            </a:r>
            <a:r>
              <a:rPr sz="1300" b="1" spc="-280" dirty="0">
                <a:solidFill>
                  <a:srgbClr val="000099"/>
                </a:solidFill>
                <a:latin typeface="Calibri"/>
                <a:cs typeface="Calibri"/>
              </a:rPr>
              <a:t> </a:t>
            </a:r>
            <a:r>
              <a:rPr sz="1300" b="1" spc="-10" dirty="0">
                <a:solidFill>
                  <a:srgbClr val="000099"/>
                </a:solidFill>
                <a:latin typeface="Calibri"/>
                <a:cs typeface="Calibri"/>
              </a:rPr>
              <a:t>Management </a:t>
            </a:r>
            <a:r>
              <a:rPr sz="1300" b="1" spc="-20" dirty="0">
                <a:solidFill>
                  <a:srgbClr val="000099"/>
                </a:solidFill>
                <a:latin typeface="Calibri"/>
                <a:cs typeface="Calibri"/>
              </a:rPr>
              <a:t>System </a:t>
            </a:r>
            <a:r>
              <a:rPr sz="1300" b="1" spc="-280" dirty="0">
                <a:solidFill>
                  <a:srgbClr val="000099"/>
                </a:solidFill>
                <a:latin typeface="Calibri"/>
                <a:cs typeface="Calibri"/>
              </a:rPr>
              <a:t> </a:t>
            </a:r>
            <a:r>
              <a:rPr sz="1300" b="1" spc="-5" dirty="0">
                <a:solidFill>
                  <a:srgbClr val="000099"/>
                </a:solidFill>
                <a:latin typeface="Calibri"/>
                <a:cs typeface="Calibri"/>
              </a:rPr>
              <a:t>(ERP)</a:t>
            </a:r>
            <a:endParaRPr sz="1300">
              <a:latin typeface="Calibri"/>
              <a:cs typeface="Calibri"/>
            </a:endParaRPr>
          </a:p>
          <a:p>
            <a:pPr marL="186055" indent="-173990">
              <a:lnSpc>
                <a:spcPct val="100000"/>
              </a:lnSpc>
              <a:spcBef>
                <a:spcPts val="605"/>
              </a:spcBef>
              <a:buFont typeface="Arial MT"/>
              <a:buChar char="•"/>
              <a:tabLst>
                <a:tab pos="186690" algn="l"/>
              </a:tabLst>
            </a:pPr>
            <a:r>
              <a:rPr sz="1300" b="1" spc="-10" dirty="0">
                <a:solidFill>
                  <a:srgbClr val="000099"/>
                </a:solidFill>
                <a:latin typeface="Calibri"/>
                <a:cs typeface="Calibri"/>
              </a:rPr>
              <a:t>Course </a:t>
            </a:r>
            <a:r>
              <a:rPr sz="1300" b="1" spc="-15" dirty="0">
                <a:solidFill>
                  <a:srgbClr val="000099"/>
                </a:solidFill>
                <a:latin typeface="Calibri"/>
                <a:cs typeface="Calibri"/>
              </a:rPr>
              <a:t>Registration</a:t>
            </a:r>
            <a:endParaRPr sz="1300">
              <a:latin typeface="Calibri"/>
              <a:cs typeface="Calibri"/>
            </a:endParaRPr>
          </a:p>
          <a:p>
            <a:pPr marL="186055" marR="65405">
              <a:lnSpc>
                <a:spcPct val="100000"/>
              </a:lnSpc>
              <a:spcBef>
                <a:spcPts val="600"/>
              </a:spcBef>
            </a:pPr>
            <a:r>
              <a:rPr sz="1300" b="1" spc="-15" dirty="0">
                <a:solidFill>
                  <a:srgbClr val="000099"/>
                </a:solidFill>
                <a:latin typeface="Calibri"/>
                <a:cs typeface="Calibri"/>
              </a:rPr>
              <a:t>Attendance</a:t>
            </a:r>
            <a:r>
              <a:rPr sz="1300" b="1" spc="5" dirty="0">
                <a:solidFill>
                  <a:srgbClr val="000099"/>
                </a:solidFill>
                <a:latin typeface="Calibri"/>
                <a:cs typeface="Calibri"/>
              </a:rPr>
              <a:t> </a:t>
            </a:r>
            <a:r>
              <a:rPr sz="1300" b="1" spc="-5" dirty="0">
                <a:solidFill>
                  <a:srgbClr val="000099"/>
                </a:solidFill>
                <a:latin typeface="Calibri"/>
                <a:cs typeface="Calibri"/>
              </a:rPr>
              <a:t>&amp;</a:t>
            </a:r>
            <a:r>
              <a:rPr sz="1300" b="1" spc="-25" dirty="0">
                <a:solidFill>
                  <a:srgbClr val="000099"/>
                </a:solidFill>
                <a:latin typeface="Calibri"/>
                <a:cs typeface="Calibri"/>
              </a:rPr>
              <a:t> </a:t>
            </a:r>
            <a:r>
              <a:rPr sz="1300" b="1" spc="-10" dirty="0">
                <a:solidFill>
                  <a:srgbClr val="000099"/>
                </a:solidFill>
                <a:latin typeface="Calibri"/>
                <a:cs typeface="Calibri"/>
              </a:rPr>
              <a:t>Marks </a:t>
            </a:r>
            <a:r>
              <a:rPr sz="1300" b="1" spc="-280" dirty="0">
                <a:solidFill>
                  <a:srgbClr val="000099"/>
                </a:solidFill>
                <a:latin typeface="Calibri"/>
                <a:cs typeface="Calibri"/>
              </a:rPr>
              <a:t> </a:t>
            </a:r>
            <a:r>
              <a:rPr sz="1300" b="1" spc="-10" dirty="0">
                <a:solidFill>
                  <a:srgbClr val="000099"/>
                </a:solidFill>
                <a:latin typeface="Calibri"/>
                <a:cs typeface="Calibri"/>
              </a:rPr>
              <a:t>Entry</a:t>
            </a:r>
            <a:endParaRPr sz="1300">
              <a:latin typeface="Calibri"/>
              <a:cs typeface="Calibri"/>
            </a:endParaRPr>
          </a:p>
          <a:p>
            <a:pPr marL="186055" marR="93345" indent="-173990">
              <a:lnSpc>
                <a:spcPct val="100000"/>
              </a:lnSpc>
              <a:spcBef>
                <a:spcPts val="600"/>
              </a:spcBef>
              <a:buClr>
                <a:srgbClr val="000099"/>
              </a:buClr>
              <a:buFont typeface="Arial MT"/>
              <a:buChar char="•"/>
              <a:tabLst>
                <a:tab pos="186690" algn="l"/>
              </a:tabLst>
            </a:pPr>
            <a:r>
              <a:rPr sz="1300" b="1" u="sng" spc="-5" dirty="0">
                <a:solidFill>
                  <a:srgbClr val="0462C1"/>
                </a:solidFill>
                <a:uFill>
                  <a:solidFill>
                    <a:srgbClr val="0462C1"/>
                  </a:solidFill>
                </a:uFill>
                <a:latin typeface="Calibri"/>
                <a:cs typeface="Calibri"/>
              </a:rPr>
              <a:t>OBE</a:t>
            </a:r>
            <a:r>
              <a:rPr sz="1300" b="1" spc="-5" dirty="0">
                <a:solidFill>
                  <a:srgbClr val="0462C1"/>
                </a:solidFill>
                <a:latin typeface="Calibri"/>
                <a:cs typeface="Calibri"/>
              </a:rPr>
              <a:t> </a:t>
            </a:r>
            <a:r>
              <a:rPr sz="1300" b="1" spc="-5" dirty="0">
                <a:solidFill>
                  <a:srgbClr val="000099"/>
                </a:solidFill>
                <a:latin typeface="Calibri"/>
                <a:cs typeface="Calibri"/>
              </a:rPr>
              <a:t>Analysis, </a:t>
            </a:r>
            <a:r>
              <a:rPr sz="1300" b="1" dirty="0">
                <a:solidFill>
                  <a:srgbClr val="000099"/>
                </a:solidFill>
                <a:latin typeface="Calibri"/>
                <a:cs typeface="Calibri"/>
              </a:rPr>
              <a:t> </a:t>
            </a:r>
            <a:r>
              <a:rPr sz="1300" b="1" spc="-10" dirty="0">
                <a:solidFill>
                  <a:srgbClr val="000099"/>
                </a:solidFill>
                <a:latin typeface="Calibri"/>
                <a:cs typeface="Calibri"/>
              </a:rPr>
              <a:t>Examination </a:t>
            </a:r>
            <a:r>
              <a:rPr sz="1300" b="1" spc="-5" dirty="0">
                <a:solidFill>
                  <a:srgbClr val="000099"/>
                </a:solidFill>
                <a:latin typeface="Calibri"/>
                <a:cs typeface="Calibri"/>
              </a:rPr>
              <a:t> </a:t>
            </a:r>
            <a:r>
              <a:rPr sz="1300" b="1" spc="-10" dirty="0">
                <a:solidFill>
                  <a:srgbClr val="000099"/>
                </a:solidFill>
                <a:latin typeface="Calibri"/>
                <a:cs typeface="Calibri"/>
              </a:rPr>
              <a:t>Automation</a:t>
            </a:r>
            <a:r>
              <a:rPr sz="1300" b="1" dirty="0">
                <a:solidFill>
                  <a:srgbClr val="000099"/>
                </a:solidFill>
                <a:latin typeface="Calibri"/>
                <a:cs typeface="Calibri"/>
              </a:rPr>
              <a:t> </a:t>
            </a:r>
            <a:r>
              <a:rPr sz="1300" b="1" spc="-10" dirty="0">
                <a:solidFill>
                  <a:srgbClr val="000099"/>
                </a:solidFill>
                <a:latin typeface="Calibri"/>
                <a:cs typeface="Calibri"/>
              </a:rPr>
              <a:t>Process</a:t>
            </a:r>
            <a:endParaRPr sz="1300">
              <a:latin typeface="Calibri"/>
              <a:cs typeface="Calibri"/>
            </a:endParaRPr>
          </a:p>
          <a:p>
            <a:pPr marL="186055" marR="232410" indent="-173990">
              <a:lnSpc>
                <a:spcPct val="100000"/>
              </a:lnSpc>
              <a:spcBef>
                <a:spcPts val="600"/>
              </a:spcBef>
              <a:buFont typeface="Arial MT"/>
              <a:buChar char="•"/>
              <a:tabLst>
                <a:tab pos="186690" algn="l"/>
              </a:tabLst>
            </a:pPr>
            <a:r>
              <a:rPr sz="1300" b="1" spc="-10" dirty="0">
                <a:solidFill>
                  <a:srgbClr val="000099"/>
                </a:solidFill>
                <a:latin typeface="Calibri"/>
                <a:cs typeface="Calibri"/>
              </a:rPr>
              <a:t>Announcement</a:t>
            </a:r>
            <a:r>
              <a:rPr sz="1300" b="1" spc="20" dirty="0">
                <a:solidFill>
                  <a:srgbClr val="000099"/>
                </a:solidFill>
                <a:latin typeface="Calibri"/>
                <a:cs typeface="Calibri"/>
              </a:rPr>
              <a:t> </a:t>
            </a:r>
            <a:r>
              <a:rPr sz="1300" b="1" spc="-5" dirty="0">
                <a:solidFill>
                  <a:srgbClr val="000099"/>
                </a:solidFill>
                <a:latin typeface="Calibri"/>
                <a:cs typeface="Calibri"/>
              </a:rPr>
              <a:t>of </a:t>
            </a:r>
            <a:r>
              <a:rPr sz="1300" b="1" spc="-280" dirty="0">
                <a:solidFill>
                  <a:srgbClr val="000099"/>
                </a:solidFill>
                <a:latin typeface="Calibri"/>
                <a:cs typeface="Calibri"/>
              </a:rPr>
              <a:t> </a:t>
            </a:r>
            <a:r>
              <a:rPr sz="1300" b="1" spc="-10" dirty="0">
                <a:solidFill>
                  <a:srgbClr val="000099"/>
                </a:solidFill>
                <a:latin typeface="Calibri"/>
                <a:cs typeface="Calibri"/>
              </a:rPr>
              <a:t>Results</a:t>
            </a:r>
            <a:r>
              <a:rPr sz="1300" b="1" spc="5" dirty="0">
                <a:solidFill>
                  <a:srgbClr val="000099"/>
                </a:solidFill>
                <a:latin typeface="Calibri"/>
                <a:cs typeface="Calibri"/>
              </a:rPr>
              <a:t> </a:t>
            </a:r>
            <a:r>
              <a:rPr sz="1300" b="1" spc="-5" dirty="0">
                <a:solidFill>
                  <a:srgbClr val="000099"/>
                </a:solidFill>
                <a:latin typeface="Calibri"/>
                <a:cs typeface="Calibri"/>
              </a:rPr>
              <a:t>in</a:t>
            </a:r>
            <a:r>
              <a:rPr sz="1300" b="1" spc="10" dirty="0">
                <a:solidFill>
                  <a:srgbClr val="000099"/>
                </a:solidFill>
                <a:latin typeface="Calibri"/>
                <a:cs typeface="Calibri"/>
              </a:rPr>
              <a:t> </a:t>
            </a:r>
            <a:r>
              <a:rPr sz="1300" b="1" spc="-10" dirty="0">
                <a:solidFill>
                  <a:srgbClr val="000099"/>
                </a:solidFill>
                <a:latin typeface="Calibri"/>
                <a:cs typeface="Calibri"/>
              </a:rPr>
              <a:t>time</a:t>
            </a:r>
            <a:endParaRPr sz="1300">
              <a:latin typeface="Calibri"/>
              <a:cs typeface="Calibri"/>
            </a:endParaRPr>
          </a:p>
          <a:p>
            <a:pPr marL="186055" indent="-173990">
              <a:lnSpc>
                <a:spcPct val="100000"/>
              </a:lnSpc>
              <a:spcBef>
                <a:spcPts val="600"/>
              </a:spcBef>
              <a:buFont typeface="Arial MT"/>
              <a:buChar char="•"/>
              <a:tabLst>
                <a:tab pos="186690" algn="l"/>
              </a:tabLst>
            </a:pPr>
            <a:r>
              <a:rPr sz="1300" b="1" spc="-10" dirty="0">
                <a:solidFill>
                  <a:srgbClr val="000099"/>
                </a:solidFill>
                <a:latin typeface="Calibri"/>
                <a:cs typeface="Calibri"/>
              </a:rPr>
              <a:t>Progress</a:t>
            </a:r>
            <a:r>
              <a:rPr sz="1300" b="1" spc="-20" dirty="0">
                <a:solidFill>
                  <a:srgbClr val="000099"/>
                </a:solidFill>
                <a:latin typeface="Calibri"/>
                <a:cs typeface="Calibri"/>
              </a:rPr>
              <a:t> </a:t>
            </a:r>
            <a:r>
              <a:rPr sz="1300" b="1" spc="-10" dirty="0">
                <a:solidFill>
                  <a:srgbClr val="000099"/>
                </a:solidFill>
                <a:latin typeface="Calibri"/>
                <a:cs typeface="Calibri"/>
              </a:rPr>
              <a:t>Reports</a:t>
            </a:r>
            <a:endParaRPr sz="1300">
              <a:latin typeface="Calibri"/>
              <a:cs typeface="Calibri"/>
            </a:endParaRPr>
          </a:p>
          <a:p>
            <a:pPr marL="186055" marR="5080" indent="-173990">
              <a:lnSpc>
                <a:spcPct val="100000"/>
              </a:lnSpc>
              <a:spcBef>
                <a:spcPts val="600"/>
              </a:spcBef>
              <a:buFont typeface="Arial MT"/>
              <a:buChar char="•"/>
              <a:tabLst>
                <a:tab pos="186690" algn="l"/>
              </a:tabLst>
            </a:pPr>
            <a:r>
              <a:rPr sz="1300" b="1" spc="-10" dirty="0">
                <a:solidFill>
                  <a:srgbClr val="000099"/>
                </a:solidFill>
                <a:latin typeface="Calibri"/>
                <a:cs typeface="Calibri"/>
              </a:rPr>
              <a:t>Feedback</a:t>
            </a:r>
            <a:r>
              <a:rPr sz="1300" b="1" dirty="0">
                <a:solidFill>
                  <a:srgbClr val="000099"/>
                </a:solidFill>
                <a:latin typeface="Calibri"/>
                <a:cs typeface="Calibri"/>
              </a:rPr>
              <a:t> </a:t>
            </a:r>
            <a:r>
              <a:rPr sz="1300" b="1" spc="-5" dirty="0">
                <a:solidFill>
                  <a:srgbClr val="000099"/>
                </a:solidFill>
                <a:latin typeface="Calibri"/>
                <a:cs typeface="Calibri"/>
              </a:rPr>
              <a:t>and </a:t>
            </a:r>
            <a:r>
              <a:rPr sz="1300" b="1" spc="-15" dirty="0">
                <a:solidFill>
                  <a:srgbClr val="000099"/>
                </a:solidFill>
                <a:latin typeface="Calibri"/>
                <a:cs typeface="Calibri"/>
              </a:rPr>
              <a:t>Faculty </a:t>
            </a:r>
            <a:r>
              <a:rPr sz="1300" b="1" spc="-275" dirty="0">
                <a:solidFill>
                  <a:srgbClr val="000099"/>
                </a:solidFill>
                <a:latin typeface="Calibri"/>
                <a:cs typeface="Calibri"/>
              </a:rPr>
              <a:t> </a:t>
            </a:r>
            <a:r>
              <a:rPr sz="1300" b="1" spc="-10" dirty="0">
                <a:solidFill>
                  <a:srgbClr val="000099"/>
                </a:solidFill>
                <a:latin typeface="Calibri"/>
                <a:cs typeface="Calibri"/>
              </a:rPr>
              <a:t>Appraisal</a:t>
            </a:r>
            <a:endParaRPr sz="1300">
              <a:latin typeface="Calibri"/>
              <a:cs typeface="Calibri"/>
            </a:endParaRPr>
          </a:p>
        </p:txBody>
      </p:sp>
      <p:sp>
        <p:nvSpPr>
          <p:cNvPr id="37" name="object 37"/>
          <p:cNvSpPr txBox="1"/>
          <p:nvPr/>
        </p:nvSpPr>
        <p:spPr>
          <a:xfrm>
            <a:off x="10367009" y="2539364"/>
            <a:ext cx="1644650" cy="2005036"/>
          </a:xfrm>
          <a:prstGeom prst="rect">
            <a:avLst/>
          </a:prstGeom>
        </p:spPr>
        <p:txBody>
          <a:bodyPr vert="horz" wrap="square" lIns="0" tIns="12065" rIns="0" bIns="0" rtlCol="0">
            <a:spAutoFit/>
          </a:bodyPr>
          <a:lstStyle/>
          <a:p>
            <a:pPr marL="191135" marR="417195" indent="15240">
              <a:lnSpc>
                <a:spcPct val="100000"/>
              </a:lnSpc>
              <a:spcBef>
                <a:spcPts val="95"/>
              </a:spcBef>
            </a:pPr>
            <a:r>
              <a:rPr sz="1600" b="1" spc="-20" dirty="0">
                <a:solidFill>
                  <a:srgbClr val="FF0000"/>
                </a:solidFill>
                <a:latin typeface="Cambria"/>
                <a:cs typeface="Cambria"/>
              </a:rPr>
              <a:t>Training </a:t>
            </a:r>
            <a:r>
              <a:rPr sz="1600" b="1" spc="-5" dirty="0">
                <a:solidFill>
                  <a:srgbClr val="FF0000"/>
                </a:solidFill>
                <a:latin typeface="Cambria"/>
                <a:cs typeface="Cambria"/>
              </a:rPr>
              <a:t>&amp; </a:t>
            </a:r>
            <a:r>
              <a:rPr sz="1600" b="1" spc="-340" dirty="0">
                <a:solidFill>
                  <a:srgbClr val="FF0000"/>
                </a:solidFill>
                <a:latin typeface="Cambria"/>
                <a:cs typeface="Cambria"/>
              </a:rPr>
              <a:t> </a:t>
            </a:r>
            <a:r>
              <a:rPr sz="1600" b="1" spc="-20" dirty="0">
                <a:solidFill>
                  <a:srgbClr val="FF0000"/>
                </a:solidFill>
                <a:latin typeface="Cambria"/>
                <a:cs typeface="Cambria"/>
              </a:rPr>
              <a:t>C</a:t>
            </a:r>
            <a:r>
              <a:rPr sz="1600" b="1" spc="-10" dirty="0">
                <a:solidFill>
                  <a:srgbClr val="FF0000"/>
                </a:solidFill>
                <a:latin typeface="Cambria"/>
                <a:cs typeface="Cambria"/>
              </a:rPr>
              <a:t>ou</a:t>
            </a:r>
            <a:r>
              <a:rPr sz="1600" b="1" spc="-15" dirty="0">
                <a:solidFill>
                  <a:srgbClr val="FF0000"/>
                </a:solidFill>
                <a:latin typeface="Cambria"/>
                <a:cs typeface="Cambria"/>
              </a:rPr>
              <a:t>n</a:t>
            </a:r>
            <a:r>
              <a:rPr sz="1600" b="1" spc="-5" dirty="0">
                <a:solidFill>
                  <a:srgbClr val="FF0000"/>
                </a:solidFill>
                <a:latin typeface="Cambria"/>
                <a:cs typeface="Cambria"/>
              </a:rPr>
              <a:t>sel</a:t>
            </a:r>
            <a:r>
              <a:rPr sz="1600" b="1" dirty="0">
                <a:solidFill>
                  <a:srgbClr val="FF0000"/>
                </a:solidFill>
                <a:latin typeface="Cambria"/>
                <a:cs typeface="Cambria"/>
              </a:rPr>
              <a:t>i</a:t>
            </a:r>
            <a:r>
              <a:rPr sz="1600" b="1" spc="-5" dirty="0">
                <a:solidFill>
                  <a:srgbClr val="FF0000"/>
                </a:solidFill>
                <a:latin typeface="Cambria"/>
                <a:cs typeface="Cambria"/>
              </a:rPr>
              <a:t>ng</a:t>
            </a:r>
            <a:endParaRPr sz="1600" dirty="0">
              <a:latin typeface="Cambria"/>
              <a:cs typeface="Cambria"/>
            </a:endParaRPr>
          </a:p>
          <a:p>
            <a:pPr marL="184785" indent="-172720">
              <a:lnSpc>
                <a:spcPct val="100000"/>
              </a:lnSpc>
              <a:spcBef>
                <a:spcPts val="1220"/>
              </a:spcBef>
              <a:buFont typeface="Arial MT"/>
              <a:buChar char="•"/>
              <a:tabLst>
                <a:tab pos="185420" algn="l"/>
              </a:tabLst>
            </a:pPr>
            <a:r>
              <a:rPr sz="1250" b="1" spc="-10" dirty="0">
                <a:solidFill>
                  <a:srgbClr val="000099"/>
                </a:solidFill>
                <a:latin typeface="Cambria"/>
                <a:cs typeface="Cambria"/>
              </a:rPr>
              <a:t>Career</a:t>
            </a:r>
            <a:r>
              <a:rPr sz="1250" b="1" spc="-35" dirty="0">
                <a:solidFill>
                  <a:srgbClr val="000099"/>
                </a:solidFill>
                <a:latin typeface="Cambria"/>
                <a:cs typeface="Cambria"/>
              </a:rPr>
              <a:t> </a:t>
            </a:r>
            <a:r>
              <a:rPr sz="1250" b="1" spc="-5" dirty="0">
                <a:solidFill>
                  <a:srgbClr val="000099"/>
                </a:solidFill>
                <a:latin typeface="Cambria"/>
                <a:cs typeface="Cambria"/>
              </a:rPr>
              <a:t>Guidance</a:t>
            </a:r>
            <a:endParaRPr sz="1250" dirty="0">
              <a:latin typeface="Cambria"/>
              <a:cs typeface="Cambria"/>
            </a:endParaRPr>
          </a:p>
          <a:p>
            <a:pPr marL="184785" indent="-172720">
              <a:lnSpc>
                <a:spcPct val="100000"/>
              </a:lnSpc>
              <a:buFont typeface="Arial MT"/>
              <a:buChar char="•"/>
              <a:tabLst>
                <a:tab pos="185420" algn="l"/>
              </a:tabLst>
            </a:pPr>
            <a:r>
              <a:rPr sz="1250" b="1" spc="-15" dirty="0">
                <a:solidFill>
                  <a:srgbClr val="000099"/>
                </a:solidFill>
                <a:latin typeface="Cambria"/>
                <a:cs typeface="Cambria"/>
              </a:rPr>
              <a:t>Training</a:t>
            </a:r>
            <a:r>
              <a:rPr sz="1250" b="1" spc="-45" dirty="0">
                <a:solidFill>
                  <a:srgbClr val="000099"/>
                </a:solidFill>
                <a:latin typeface="Cambria"/>
                <a:cs typeface="Cambria"/>
              </a:rPr>
              <a:t> </a:t>
            </a:r>
            <a:r>
              <a:rPr sz="1250" b="1" dirty="0">
                <a:solidFill>
                  <a:srgbClr val="000099"/>
                </a:solidFill>
                <a:latin typeface="Cambria"/>
                <a:cs typeface="Cambria"/>
              </a:rPr>
              <a:t>&amp;</a:t>
            </a:r>
            <a:endParaRPr sz="1250" dirty="0">
              <a:latin typeface="Cambria"/>
              <a:cs typeface="Cambria"/>
            </a:endParaRPr>
          </a:p>
          <a:p>
            <a:pPr marL="184785">
              <a:lnSpc>
                <a:spcPct val="100000"/>
              </a:lnSpc>
            </a:pPr>
            <a:r>
              <a:rPr sz="1250" b="1" spc="-5" dirty="0">
                <a:solidFill>
                  <a:srgbClr val="000099"/>
                </a:solidFill>
                <a:latin typeface="Cambria"/>
                <a:cs typeface="Cambria"/>
              </a:rPr>
              <a:t>Placement</a:t>
            </a:r>
            <a:endParaRPr sz="1250" dirty="0">
              <a:latin typeface="Cambria"/>
              <a:cs typeface="Cambria"/>
            </a:endParaRPr>
          </a:p>
          <a:p>
            <a:pPr marL="184785" marR="612775" indent="-172720">
              <a:lnSpc>
                <a:spcPct val="100000"/>
              </a:lnSpc>
              <a:buFont typeface="Arial MT"/>
              <a:buChar char="•"/>
              <a:tabLst>
                <a:tab pos="185420" algn="l"/>
              </a:tabLst>
            </a:pPr>
            <a:r>
              <a:rPr sz="1250" b="1" spc="-10" dirty="0">
                <a:solidFill>
                  <a:srgbClr val="000099"/>
                </a:solidFill>
                <a:latin typeface="Cambria"/>
                <a:cs typeface="Cambria"/>
              </a:rPr>
              <a:t>Self-Study </a:t>
            </a:r>
            <a:r>
              <a:rPr sz="1250" b="1" spc="-5" dirty="0">
                <a:solidFill>
                  <a:srgbClr val="000099"/>
                </a:solidFill>
                <a:latin typeface="Cambria"/>
                <a:cs typeface="Cambria"/>
              </a:rPr>
              <a:t> </a:t>
            </a:r>
            <a:r>
              <a:rPr sz="1250" b="1" spc="-15" dirty="0">
                <a:solidFill>
                  <a:srgbClr val="000099"/>
                </a:solidFill>
                <a:latin typeface="Cambria"/>
                <a:cs typeface="Cambria"/>
              </a:rPr>
              <a:t>C</a:t>
            </a:r>
            <a:r>
              <a:rPr sz="1250" b="1" spc="-10" dirty="0">
                <a:solidFill>
                  <a:srgbClr val="000099"/>
                </a:solidFill>
                <a:latin typeface="Cambria"/>
                <a:cs typeface="Cambria"/>
              </a:rPr>
              <a:t>omponent</a:t>
            </a:r>
            <a:endParaRPr sz="1250" dirty="0">
              <a:latin typeface="Cambria"/>
              <a:cs typeface="Cambria"/>
            </a:endParaRPr>
          </a:p>
          <a:p>
            <a:pPr marL="184785" indent="-172720">
              <a:lnSpc>
                <a:spcPct val="100000"/>
              </a:lnSpc>
              <a:buFont typeface="Arial MT"/>
              <a:buChar char="•"/>
              <a:tabLst>
                <a:tab pos="185420" algn="l"/>
              </a:tabLst>
            </a:pPr>
            <a:r>
              <a:rPr sz="1250" b="1" spc="-5" dirty="0">
                <a:solidFill>
                  <a:srgbClr val="000099"/>
                </a:solidFill>
                <a:latin typeface="Cambria"/>
                <a:cs typeface="Cambria"/>
              </a:rPr>
              <a:t>NPTEL</a:t>
            </a:r>
            <a:r>
              <a:rPr sz="1250" b="1" spc="-20" dirty="0">
                <a:solidFill>
                  <a:srgbClr val="000099"/>
                </a:solidFill>
                <a:latin typeface="Cambria"/>
                <a:cs typeface="Cambria"/>
              </a:rPr>
              <a:t> </a:t>
            </a:r>
            <a:r>
              <a:rPr sz="1250" b="1" spc="-5" dirty="0">
                <a:solidFill>
                  <a:srgbClr val="000099"/>
                </a:solidFill>
                <a:latin typeface="Cambria"/>
                <a:cs typeface="Cambria"/>
              </a:rPr>
              <a:t>and</a:t>
            </a:r>
            <a:r>
              <a:rPr sz="1250" b="1" spc="-20" dirty="0">
                <a:solidFill>
                  <a:srgbClr val="000099"/>
                </a:solidFill>
                <a:latin typeface="Cambria"/>
                <a:cs typeface="Cambria"/>
              </a:rPr>
              <a:t> </a:t>
            </a:r>
            <a:r>
              <a:rPr sz="1250" b="1" spc="-5" dirty="0">
                <a:solidFill>
                  <a:srgbClr val="000099"/>
                </a:solidFill>
                <a:latin typeface="Cambria"/>
                <a:cs typeface="Cambria"/>
              </a:rPr>
              <a:t>MOOCs</a:t>
            </a:r>
            <a:endParaRPr sz="1250" dirty="0">
              <a:latin typeface="Cambria"/>
              <a:cs typeface="Cambria"/>
            </a:endParaRPr>
          </a:p>
          <a:p>
            <a:pPr marL="184785" indent="-172720">
              <a:lnSpc>
                <a:spcPct val="100000"/>
              </a:lnSpc>
              <a:buFont typeface="Arial MT"/>
              <a:buChar char="•"/>
              <a:tabLst>
                <a:tab pos="185420" algn="l"/>
              </a:tabLst>
            </a:pPr>
            <a:r>
              <a:rPr sz="1250" b="1" spc="-5" dirty="0">
                <a:solidFill>
                  <a:srgbClr val="000099"/>
                </a:solidFill>
                <a:latin typeface="Cambria"/>
                <a:cs typeface="Cambria"/>
              </a:rPr>
              <a:t>Internships</a:t>
            </a:r>
            <a:r>
              <a:rPr sz="1250" b="1" spc="-50" dirty="0">
                <a:solidFill>
                  <a:srgbClr val="000099"/>
                </a:solidFill>
                <a:latin typeface="Cambria"/>
                <a:cs typeface="Cambria"/>
              </a:rPr>
              <a:t> </a:t>
            </a:r>
            <a:r>
              <a:rPr sz="1250" b="1" spc="-5" dirty="0">
                <a:solidFill>
                  <a:srgbClr val="000099"/>
                </a:solidFill>
                <a:latin typeface="Cambria"/>
                <a:cs typeface="Cambria"/>
              </a:rPr>
              <a:t>(100%)</a:t>
            </a:r>
          </a:p>
        </p:txBody>
      </p:sp>
      <p:sp>
        <p:nvSpPr>
          <p:cNvPr id="38" name="object 38"/>
          <p:cNvSpPr txBox="1"/>
          <p:nvPr/>
        </p:nvSpPr>
        <p:spPr>
          <a:xfrm>
            <a:off x="451205" y="1486281"/>
            <a:ext cx="2059939" cy="1977389"/>
          </a:xfrm>
          <a:prstGeom prst="rect">
            <a:avLst/>
          </a:prstGeom>
        </p:spPr>
        <p:txBody>
          <a:bodyPr vert="horz" wrap="square" lIns="0" tIns="13335" rIns="0" bIns="0" rtlCol="0">
            <a:spAutoFit/>
          </a:bodyPr>
          <a:lstStyle/>
          <a:p>
            <a:pPr marL="12065" marR="5080" indent="-3175" algn="ctr">
              <a:lnSpc>
                <a:spcPct val="100000"/>
              </a:lnSpc>
              <a:spcBef>
                <a:spcPts val="105"/>
              </a:spcBef>
            </a:pPr>
            <a:r>
              <a:rPr sz="3200" b="1" spc="125" dirty="0">
                <a:solidFill>
                  <a:schemeClr val="accent4">
                    <a:lumMod val="50000"/>
                  </a:schemeClr>
                </a:solidFill>
                <a:latin typeface="Trebuchet MS"/>
                <a:cs typeface="Trebuchet MS"/>
              </a:rPr>
              <a:t>Student </a:t>
            </a:r>
            <a:r>
              <a:rPr sz="3200" b="1" spc="130" dirty="0">
                <a:solidFill>
                  <a:schemeClr val="accent4">
                    <a:lumMod val="50000"/>
                  </a:schemeClr>
                </a:solidFill>
                <a:latin typeface="Trebuchet MS"/>
                <a:cs typeface="Trebuchet MS"/>
              </a:rPr>
              <a:t> </a:t>
            </a:r>
            <a:r>
              <a:rPr sz="3200" b="1" spc="60" dirty="0">
                <a:solidFill>
                  <a:schemeClr val="accent4">
                    <a:lumMod val="50000"/>
                  </a:schemeClr>
                </a:solidFill>
                <a:latin typeface="Trebuchet MS"/>
                <a:cs typeface="Trebuchet MS"/>
              </a:rPr>
              <a:t>Centric </a:t>
            </a:r>
            <a:r>
              <a:rPr sz="3200" b="1" spc="65" dirty="0">
                <a:solidFill>
                  <a:schemeClr val="accent4">
                    <a:lumMod val="50000"/>
                  </a:schemeClr>
                </a:solidFill>
                <a:latin typeface="Trebuchet MS"/>
                <a:cs typeface="Trebuchet MS"/>
              </a:rPr>
              <a:t> </a:t>
            </a:r>
            <a:r>
              <a:rPr sz="3200" b="1" spc="90" dirty="0">
                <a:solidFill>
                  <a:schemeClr val="accent4">
                    <a:lumMod val="50000"/>
                  </a:schemeClr>
                </a:solidFill>
                <a:latin typeface="Trebuchet MS"/>
                <a:cs typeface="Trebuchet MS"/>
              </a:rPr>
              <a:t>Poli</a:t>
            </a:r>
            <a:r>
              <a:rPr sz="3200" b="1" spc="95" dirty="0">
                <a:solidFill>
                  <a:schemeClr val="accent4">
                    <a:lumMod val="50000"/>
                  </a:schemeClr>
                </a:solidFill>
                <a:latin typeface="Trebuchet MS"/>
                <a:cs typeface="Trebuchet MS"/>
              </a:rPr>
              <a:t>c</a:t>
            </a:r>
            <a:r>
              <a:rPr sz="3200" b="1" spc="70" dirty="0">
                <a:solidFill>
                  <a:schemeClr val="accent4">
                    <a:lumMod val="50000"/>
                  </a:schemeClr>
                </a:solidFill>
                <a:latin typeface="Trebuchet MS"/>
                <a:cs typeface="Trebuchet MS"/>
              </a:rPr>
              <a:t>ies</a:t>
            </a:r>
            <a:r>
              <a:rPr sz="3200" b="1" spc="-220" dirty="0">
                <a:solidFill>
                  <a:schemeClr val="accent4">
                    <a:lumMod val="50000"/>
                  </a:schemeClr>
                </a:solidFill>
                <a:latin typeface="Trebuchet MS"/>
                <a:cs typeface="Trebuchet MS"/>
              </a:rPr>
              <a:t> </a:t>
            </a:r>
            <a:r>
              <a:rPr sz="3200" b="1" spc="45" dirty="0">
                <a:solidFill>
                  <a:schemeClr val="accent4">
                    <a:lumMod val="50000"/>
                  </a:schemeClr>
                </a:solidFill>
                <a:latin typeface="Trebuchet MS"/>
                <a:cs typeface="Trebuchet MS"/>
              </a:rPr>
              <a:t>&amp;  </a:t>
            </a:r>
            <a:r>
              <a:rPr sz="3200" b="1" spc="75" dirty="0">
                <a:solidFill>
                  <a:schemeClr val="accent4">
                    <a:lumMod val="50000"/>
                  </a:schemeClr>
                </a:solidFill>
                <a:latin typeface="Trebuchet MS"/>
                <a:cs typeface="Trebuchet MS"/>
              </a:rPr>
              <a:t>Uti</a:t>
            </a:r>
            <a:r>
              <a:rPr sz="3200" b="1" spc="40" dirty="0">
                <a:solidFill>
                  <a:schemeClr val="accent4">
                    <a:lumMod val="50000"/>
                  </a:schemeClr>
                </a:solidFill>
                <a:latin typeface="Trebuchet MS"/>
                <a:cs typeface="Trebuchet MS"/>
              </a:rPr>
              <a:t>l</a:t>
            </a:r>
            <a:r>
              <a:rPr sz="3200" b="1" spc="15" dirty="0">
                <a:solidFill>
                  <a:schemeClr val="accent4">
                    <a:lumMod val="50000"/>
                  </a:schemeClr>
                </a:solidFill>
                <a:latin typeface="Trebuchet MS"/>
                <a:cs typeface="Trebuchet MS"/>
              </a:rPr>
              <a:t>ization</a:t>
            </a:r>
            <a:endParaRPr sz="3200" dirty="0">
              <a:solidFill>
                <a:schemeClr val="accent4">
                  <a:lumMod val="50000"/>
                </a:schemeClr>
              </a:solidFill>
              <a:latin typeface="Trebuchet MS"/>
              <a:cs typeface="Trebuchet MS"/>
            </a:endParaRPr>
          </a:p>
        </p:txBody>
      </p:sp>
      <p:pic>
        <p:nvPicPr>
          <p:cNvPr id="39" name="object 39"/>
          <p:cNvPicPr/>
          <p:nvPr/>
        </p:nvPicPr>
        <p:blipFill>
          <a:blip r:embed="rId8" cstate="print"/>
          <a:stretch>
            <a:fillRect/>
          </a:stretch>
        </p:blipFill>
        <p:spPr>
          <a:xfrm>
            <a:off x="7142988" y="1239011"/>
            <a:ext cx="913638" cy="540258"/>
          </a:xfrm>
          <a:prstGeom prst="rect">
            <a:avLst/>
          </a:prstGeom>
        </p:spPr>
      </p:pic>
      <p:pic>
        <p:nvPicPr>
          <p:cNvPr id="40" name="object 40"/>
          <p:cNvPicPr/>
          <p:nvPr/>
        </p:nvPicPr>
        <p:blipFill>
          <a:blip r:embed="rId9" cstate="print"/>
          <a:stretch>
            <a:fillRect/>
          </a:stretch>
        </p:blipFill>
        <p:spPr>
          <a:xfrm>
            <a:off x="8714231" y="1127760"/>
            <a:ext cx="858774" cy="823722"/>
          </a:xfrm>
          <a:prstGeom prst="rect">
            <a:avLst/>
          </a:prstGeom>
        </p:spPr>
      </p:pic>
      <p:pic>
        <p:nvPicPr>
          <p:cNvPr id="41" name="object 41"/>
          <p:cNvPicPr/>
          <p:nvPr/>
        </p:nvPicPr>
        <p:blipFill>
          <a:blip r:embed="rId10" cstate="print"/>
          <a:stretch>
            <a:fillRect/>
          </a:stretch>
        </p:blipFill>
        <p:spPr>
          <a:xfrm>
            <a:off x="10143743" y="1210055"/>
            <a:ext cx="1021842" cy="657606"/>
          </a:xfrm>
          <a:prstGeom prst="rect">
            <a:avLst/>
          </a:prstGeom>
        </p:spPr>
      </p:pic>
      <p:grpSp>
        <p:nvGrpSpPr>
          <p:cNvPr id="42" name="object 42"/>
          <p:cNvGrpSpPr/>
          <p:nvPr/>
        </p:nvGrpSpPr>
        <p:grpSpPr>
          <a:xfrm>
            <a:off x="3758184" y="929639"/>
            <a:ext cx="2788285" cy="1225550"/>
            <a:chOff x="3758184" y="929639"/>
            <a:chExt cx="2788285" cy="1225550"/>
          </a:xfrm>
        </p:grpSpPr>
        <p:pic>
          <p:nvPicPr>
            <p:cNvPr id="43" name="object 43"/>
            <p:cNvPicPr/>
            <p:nvPr/>
          </p:nvPicPr>
          <p:blipFill>
            <a:blip r:embed="rId11" cstate="print"/>
            <a:stretch>
              <a:fillRect/>
            </a:stretch>
          </p:blipFill>
          <p:spPr>
            <a:xfrm>
              <a:off x="3758184" y="929639"/>
              <a:ext cx="1722247" cy="1225296"/>
            </a:xfrm>
            <a:prstGeom prst="rect">
              <a:avLst/>
            </a:prstGeom>
          </p:spPr>
        </p:pic>
        <p:pic>
          <p:nvPicPr>
            <p:cNvPr id="44" name="object 44"/>
            <p:cNvPicPr/>
            <p:nvPr/>
          </p:nvPicPr>
          <p:blipFill>
            <a:blip r:embed="rId12" cstate="print"/>
            <a:stretch>
              <a:fillRect/>
            </a:stretch>
          </p:blipFill>
          <p:spPr>
            <a:xfrm>
              <a:off x="3953256" y="1124711"/>
              <a:ext cx="1152144" cy="655320"/>
            </a:xfrm>
            <a:prstGeom prst="rect">
              <a:avLst/>
            </a:prstGeom>
          </p:spPr>
        </p:pic>
        <p:pic>
          <p:nvPicPr>
            <p:cNvPr id="45" name="object 45"/>
            <p:cNvPicPr/>
            <p:nvPr/>
          </p:nvPicPr>
          <p:blipFill>
            <a:blip r:embed="rId13" cstate="print"/>
            <a:stretch>
              <a:fillRect/>
            </a:stretch>
          </p:blipFill>
          <p:spPr>
            <a:xfrm>
              <a:off x="5643372" y="1184147"/>
              <a:ext cx="902970" cy="651510"/>
            </a:xfrm>
            <a:prstGeom prst="rect">
              <a:avLst/>
            </a:prstGeom>
          </p:spPr>
        </p:pic>
      </p:grpSp>
      <p:sp>
        <p:nvSpPr>
          <p:cNvPr id="46" name="object 14"/>
          <p:cNvSpPr txBox="1"/>
          <p:nvPr/>
        </p:nvSpPr>
        <p:spPr>
          <a:xfrm>
            <a:off x="5334000" y="6660510"/>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pic>
        <p:nvPicPr>
          <p:cNvPr id="51" name="object 6">
            <a:extLst>
              <a:ext uri="{FF2B5EF4-FFF2-40B4-BE49-F238E27FC236}">
                <a16:creationId xmlns:a16="http://schemas.microsoft.com/office/drawing/2014/main" id="{9B5F5313-9AE8-7611-690C-E766561229E2}"/>
              </a:ext>
            </a:extLst>
          </p:cNvPr>
          <p:cNvPicPr/>
          <p:nvPr/>
        </p:nvPicPr>
        <p:blipFill>
          <a:blip r:embed="rId14" cstate="print"/>
          <a:stretch>
            <a:fillRect/>
          </a:stretch>
        </p:blipFill>
        <p:spPr>
          <a:xfrm>
            <a:off x="1016508" y="5614415"/>
            <a:ext cx="975360" cy="10073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5552" y="621791"/>
            <a:ext cx="6407150" cy="3115310"/>
            <a:chOff x="225552" y="621791"/>
            <a:chExt cx="6407150" cy="3115310"/>
          </a:xfrm>
        </p:grpSpPr>
        <p:sp>
          <p:nvSpPr>
            <p:cNvPr id="3" name="object 3"/>
            <p:cNvSpPr/>
            <p:nvPr/>
          </p:nvSpPr>
          <p:spPr>
            <a:xfrm>
              <a:off x="809243" y="621791"/>
              <a:ext cx="934719" cy="70485"/>
            </a:xfrm>
            <a:custGeom>
              <a:avLst/>
              <a:gdLst/>
              <a:ahLst/>
              <a:cxnLst/>
              <a:rect l="l" t="t" r="r" b="b"/>
              <a:pathLst>
                <a:path w="934719" h="70484">
                  <a:moveTo>
                    <a:pt x="934212" y="0"/>
                  </a:moveTo>
                  <a:lnTo>
                    <a:pt x="0" y="0"/>
                  </a:lnTo>
                  <a:lnTo>
                    <a:pt x="0" y="70103"/>
                  </a:lnTo>
                  <a:lnTo>
                    <a:pt x="934212" y="70103"/>
                  </a:lnTo>
                  <a:lnTo>
                    <a:pt x="934212" y="0"/>
                  </a:lnTo>
                  <a:close/>
                </a:path>
              </a:pathLst>
            </a:custGeom>
            <a:solidFill>
              <a:srgbClr val="F7F8F9"/>
            </a:solidFill>
          </p:spPr>
          <p:txBody>
            <a:bodyPr wrap="square" lIns="0" tIns="0" rIns="0" bIns="0" rtlCol="0"/>
            <a:lstStyle/>
            <a:p>
              <a:endParaRPr/>
            </a:p>
          </p:txBody>
        </p:sp>
        <p:pic>
          <p:nvPicPr>
            <p:cNvPr id="4" name="object 4"/>
            <p:cNvPicPr/>
            <p:nvPr/>
          </p:nvPicPr>
          <p:blipFill>
            <a:blip r:embed="rId3" cstate="print"/>
            <a:stretch>
              <a:fillRect/>
            </a:stretch>
          </p:blipFill>
          <p:spPr>
            <a:xfrm>
              <a:off x="225552" y="684275"/>
              <a:ext cx="6406896" cy="3052572"/>
            </a:xfrm>
            <a:prstGeom prst="rect">
              <a:avLst/>
            </a:prstGeom>
          </p:spPr>
        </p:pic>
      </p:grpSp>
      <p:sp>
        <p:nvSpPr>
          <p:cNvPr id="5" name="object 5"/>
          <p:cNvSpPr txBox="1">
            <a:spLocks noGrp="1"/>
          </p:cNvSpPr>
          <p:nvPr>
            <p:ph type="title"/>
          </p:nvPr>
        </p:nvSpPr>
        <p:spPr>
          <a:xfrm>
            <a:off x="157073" y="0"/>
            <a:ext cx="1204658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C00000"/>
                </a:solidFill>
                <a:latin typeface="Calibri"/>
                <a:cs typeface="Calibri"/>
              </a:rPr>
              <a:t>CUR</a:t>
            </a:r>
            <a:r>
              <a:rPr sz="3600" spc="-5" dirty="0">
                <a:solidFill>
                  <a:srgbClr val="C00000"/>
                </a:solidFill>
                <a:uFill>
                  <a:solidFill>
                    <a:srgbClr val="5B9BD4"/>
                  </a:solidFill>
                </a:uFill>
                <a:latin typeface="Calibri"/>
                <a:cs typeface="Calibri"/>
              </a:rPr>
              <a:t>RICU</a:t>
            </a:r>
            <a:r>
              <a:rPr sz="3600" spc="-5" dirty="0">
                <a:solidFill>
                  <a:srgbClr val="C00000"/>
                </a:solidFill>
                <a:latin typeface="Calibri"/>
                <a:cs typeface="Calibri"/>
              </a:rPr>
              <a:t>LAR</a:t>
            </a:r>
            <a:r>
              <a:rPr sz="3600" spc="-20" dirty="0">
                <a:solidFill>
                  <a:srgbClr val="C00000"/>
                </a:solidFill>
                <a:latin typeface="Calibri"/>
                <a:cs typeface="Calibri"/>
              </a:rPr>
              <a:t> </a:t>
            </a:r>
            <a:r>
              <a:rPr sz="3600" dirty="0">
                <a:solidFill>
                  <a:srgbClr val="C00000"/>
                </a:solidFill>
                <a:latin typeface="Calibri"/>
                <a:cs typeface="Calibri"/>
              </a:rPr>
              <a:t>ASPECTS:</a:t>
            </a:r>
            <a:r>
              <a:rPr sz="3600" spc="-10" dirty="0">
                <a:solidFill>
                  <a:srgbClr val="C00000"/>
                </a:solidFill>
                <a:latin typeface="Calibri"/>
                <a:cs typeface="Calibri"/>
              </a:rPr>
              <a:t> </a:t>
            </a:r>
            <a:r>
              <a:rPr sz="2400" spc="-5" dirty="0">
                <a:solidFill>
                  <a:srgbClr val="2B2B2B"/>
                </a:solidFill>
                <a:latin typeface="Arial"/>
                <a:cs typeface="Arial"/>
              </a:rPr>
              <a:t>CURRICULUM</a:t>
            </a:r>
            <a:r>
              <a:rPr sz="2400" spc="55" dirty="0">
                <a:solidFill>
                  <a:srgbClr val="2B2B2B"/>
                </a:solidFill>
                <a:latin typeface="Arial"/>
                <a:cs typeface="Arial"/>
              </a:rPr>
              <a:t> </a:t>
            </a:r>
            <a:r>
              <a:rPr sz="2400" spc="-5" dirty="0">
                <a:solidFill>
                  <a:srgbClr val="2B2B2B"/>
                </a:solidFill>
                <a:latin typeface="Arial"/>
                <a:cs typeface="Arial"/>
              </a:rPr>
              <a:t>DESIGN &amp;</a:t>
            </a:r>
            <a:r>
              <a:rPr sz="2400" dirty="0">
                <a:solidFill>
                  <a:srgbClr val="2B2B2B"/>
                </a:solidFill>
                <a:latin typeface="Arial"/>
                <a:cs typeface="Arial"/>
              </a:rPr>
              <a:t> </a:t>
            </a:r>
            <a:r>
              <a:rPr sz="2400" spc="-5" dirty="0">
                <a:solidFill>
                  <a:srgbClr val="00AFEF"/>
                </a:solidFill>
                <a:latin typeface="Arial"/>
                <a:cs typeface="Arial"/>
              </a:rPr>
              <a:t>DEVELOPMENT</a:t>
            </a:r>
            <a:r>
              <a:rPr sz="2400" spc="10" dirty="0">
                <a:solidFill>
                  <a:srgbClr val="00AFEF"/>
                </a:solidFill>
                <a:latin typeface="Arial"/>
                <a:cs typeface="Arial"/>
              </a:rPr>
              <a:t> </a:t>
            </a:r>
            <a:r>
              <a:rPr sz="2400" spc="-5" dirty="0">
                <a:solidFill>
                  <a:srgbClr val="00AFEF"/>
                </a:solidFill>
                <a:latin typeface="Arial"/>
                <a:cs typeface="Arial"/>
              </a:rPr>
              <a:t>PROCESS</a:t>
            </a:r>
            <a:endParaRPr sz="2400" dirty="0">
              <a:latin typeface="Arial"/>
              <a:cs typeface="Arial"/>
            </a:endParaRPr>
          </a:p>
        </p:txBody>
      </p:sp>
      <p:sp>
        <p:nvSpPr>
          <p:cNvPr id="6" name="object 6"/>
          <p:cNvSpPr txBox="1"/>
          <p:nvPr/>
        </p:nvSpPr>
        <p:spPr>
          <a:xfrm>
            <a:off x="2579370" y="759537"/>
            <a:ext cx="1654810" cy="779780"/>
          </a:xfrm>
          <a:prstGeom prst="rect">
            <a:avLst/>
          </a:prstGeom>
        </p:spPr>
        <p:txBody>
          <a:bodyPr vert="horz" wrap="square" lIns="0" tIns="95885" rIns="0" bIns="0" rtlCol="0">
            <a:spAutoFit/>
          </a:bodyPr>
          <a:lstStyle/>
          <a:p>
            <a:pPr algn="ctr">
              <a:lnSpc>
                <a:spcPct val="100000"/>
              </a:lnSpc>
              <a:spcBef>
                <a:spcPts val="755"/>
              </a:spcBef>
            </a:pPr>
            <a:r>
              <a:rPr sz="1100" b="1" spc="-90" dirty="0">
                <a:solidFill>
                  <a:srgbClr val="0033CC"/>
                </a:solidFill>
                <a:latin typeface="Verdana"/>
                <a:cs typeface="Verdana"/>
              </a:rPr>
              <a:t>AIC</a:t>
            </a:r>
            <a:r>
              <a:rPr sz="1100" b="1" spc="-290" dirty="0">
                <a:solidFill>
                  <a:srgbClr val="0033CC"/>
                </a:solidFill>
                <a:latin typeface="Verdana"/>
                <a:cs typeface="Verdana"/>
              </a:rPr>
              <a:t>T</a:t>
            </a:r>
            <a:r>
              <a:rPr sz="1100" b="1" spc="-180" dirty="0">
                <a:solidFill>
                  <a:srgbClr val="0033CC"/>
                </a:solidFill>
                <a:latin typeface="Verdana"/>
                <a:cs typeface="Verdana"/>
              </a:rPr>
              <a:t>E</a:t>
            </a:r>
            <a:r>
              <a:rPr sz="1100" b="1" spc="-75" dirty="0">
                <a:solidFill>
                  <a:srgbClr val="0033CC"/>
                </a:solidFill>
                <a:latin typeface="Verdana"/>
                <a:cs typeface="Verdana"/>
              </a:rPr>
              <a:t> </a:t>
            </a:r>
            <a:r>
              <a:rPr sz="1100" b="1" spc="-50" dirty="0">
                <a:solidFill>
                  <a:srgbClr val="0033CC"/>
                </a:solidFill>
                <a:latin typeface="Verdana"/>
                <a:cs typeface="Verdana"/>
              </a:rPr>
              <a:t>Mo</a:t>
            </a:r>
            <a:r>
              <a:rPr sz="1100" b="1" spc="-45" dirty="0">
                <a:solidFill>
                  <a:srgbClr val="0033CC"/>
                </a:solidFill>
                <a:latin typeface="Verdana"/>
                <a:cs typeface="Verdana"/>
              </a:rPr>
              <a:t>d</a:t>
            </a:r>
            <a:r>
              <a:rPr sz="1100" b="1" spc="-95" dirty="0">
                <a:solidFill>
                  <a:srgbClr val="0033CC"/>
                </a:solidFill>
                <a:latin typeface="Verdana"/>
                <a:cs typeface="Verdana"/>
              </a:rPr>
              <a:t>e</a:t>
            </a:r>
            <a:r>
              <a:rPr sz="1100" b="1" spc="-50" dirty="0">
                <a:solidFill>
                  <a:srgbClr val="0033CC"/>
                </a:solidFill>
                <a:latin typeface="Verdana"/>
                <a:cs typeface="Verdana"/>
              </a:rPr>
              <a:t>l</a:t>
            </a:r>
            <a:r>
              <a:rPr sz="1100" b="1" spc="-105" dirty="0">
                <a:solidFill>
                  <a:srgbClr val="0033CC"/>
                </a:solidFill>
                <a:latin typeface="Verdana"/>
                <a:cs typeface="Verdana"/>
              </a:rPr>
              <a:t> </a:t>
            </a:r>
            <a:r>
              <a:rPr sz="1100" b="1" spc="-95" dirty="0">
                <a:solidFill>
                  <a:srgbClr val="0033CC"/>
                </a:solidFill>
                <a:latin typeface="Verdana"/>
                <a:cs typeface="Verdana"/>
              </a:rPr>
              <a:t>Cu</a:t>
            </a:r>
            <a:r>
              <a:rPr sz="1100" b="1" spc="-70" dirty="0">
                <a:solidFill>
                  <a:srgbClr val="0033CC"/>
                </a:solidFill>
                <a:latin typeface="Verdana"/>
                <a:cs typeface="Verdana"/>
              </a:rPr>
              <a:t>r</a:t>
            </a:r>
            <a:r>
              <a:rPr sz="1100" b="1" spc="-204" dirty="0">
                <a:solidFill>
                  <a:srgbClr val="0033CC"/>
                </a:solidFill>
                <a:latin typeface="Verdana"/>
                <a:cs typeface="Verdana"/>
              </a:rPr>
              <a:t>r</a:t>
            </a:r>
            <a:r>
              <a:rPr sz="1100" b="1" spc="-75" dirty="0">
                <a:solidFill>
                  <a:srgbClr val="0033CC"/>
                </a:solidFill>
                <a:latin typeface="Verdana"/>
                <a:cs typeface="Verdana"/>
              </a:rPr>
              <a:t>icul</a:t>
            </a:r>
            <a:r>
              <a:rPr sz="1100" b="1" spc="-120" dirty="0">
                <a:solidFill>
                  <a:srgbClr val="0033CC"/>
                </a:solidFill>
                <a:latin typeface="Verdana"/>
                <a:cs typeface="Verdana"/>
              </a:rPr>
              <a:t>u</a:t>
            </a:r>
            <a:r>
              <a:rPr sz="1100" b="1" spc="-130" dirty="0">
                <a:solidFill>
                  <a:srgbClr val="0033CC"/>
                </a:solidFill>
                <a:latin typeface="Verdana"/>
                <a:cs typeface="Verdana"/>
              </a:rPr>
              <a:t>m</a:t>
            </a:r>
            <a:endParaRPr sz="1100">
              <a:latin typeface="Verdana"/>
              <a:cs typeface="Verdana"/>
            </a:endParaRPr>
          </a:p>
          <a:p>
            <a:pPr algn="ctr">
              <a:lnSpc>
                <a:spcPct val="100000"/>
              </a:lnSpc>
              <a:spcBef>
                <a:spcPts val="660"/>
              </a:spcBef>
            </a:pPr>
            <a:r>
              <a:rPr sz="1100" b="1" spc="-35" dirty="0">
                <a:solidFill>
                  <a:srgbClr val="0033CC"/>
                </a:solidFill>
                <a:latin typeface="Verdana"/>
                <a:cs typeface="Verdana"/>
              </a:rPr>
              <a:t>UGC</a:t>
            </a:r>
            <a:endParaRPr sz="1100">
              <a:latin typeface="Verdana"/>
              <a:cs typeface="Verdana"/>
            </a:endParaRPr>
          </a:p>
          <a:p>
            <a:pPr algn="ctr">
              <a:lnSpc>
                <a:spcPct val="100000"/>
              </a:lnSpc>
              <a:spcBef>
                <a:spcPts val="660"/>
              </a:spcBef>
            </a:pPr>
            <a:r>
              <a:rPr sz="1100" b="1" spc="-160" dirty="0">
                <a:solidFill>
                  <a:srgbClr val="0033CC"/>
                </a:solidFill>
                <a:latin typeface="Verdana"/>
                <a:cs typeface="Verdana"/>
              </a:rPr>
              <a:t>NEP</a:t>
            </a:r>
            <a:r>
              <a:rPr sz="1100" b="1" spc="-70" dirty="0">
                <a:solidFill>
                  <a:srgbClr val="0033CC"/>
                </a:solidFill>
                <a:latin typeface="Verdana"/>
                <a:cs typeface="Verdana"/>
              </a:rPr>
              <a:t> </a:t>
            </a:r>
            <a:r>
              <a:rPr sz="1100" b="1" spc="-165" dirty="0">
                <a:solidFill>
                  <a:srgbClr val="0033CC"/>
                </a:solidFill>
                <a:latin typeface="Verdana"/>
                <a:cs typeface="Verdana"/>
              </a:rPr>
              <a:t>2020</a:t>
            </a:r>
            <a:endParaRPr sz="1100">
              <a:latin typeface="Verdana"/>
              <a:cs typeface="Verdana"/>
            </a:endParaRPr>
          </a:p>
        </p:txBody>
      </p:sp>
      <p:sp>
        <p:nvSpPr>
          <p:cNvPr id="7" name="object 7"/>
          <p:cNvSpPr/>
          <p:nvPr/>
        </p:nvSpPr>
        <p:spPr>
          <a:xfrm>
            <a:off x="3144011" y="2389632"/>
            <a:ext cx="562610" cy="241300"/>
          </a:xfrm>
          <a:custGeom>
            <a:avLst/>
            <a:gdLst/>
            <a:ahLst/>
            <a:cxnLst/>
            <a:rect l="l" t="t" r="r" b="b"/>
            <a:pathLst>
              <a:path w="562610" h="241300">
                <a:moveTo>
                  <a:pt x="522224" y="0"/>
                </a:moveTo>
                <a:lnTo>
                  <a:pt x="40131" y="0"/>
                </a:lnTo>
                <a:lnTo>
                  <a:pt x="24485" y="3145"/>
                </a:lnTo>
                <a:lnTo>
                  <a:pt x="11731" y="11731"/>
                </a:lnTo>
                <a:lnTo>
                  <a:pt x="3145" y="24485"/>
                </a:lnTo>
                <a:lnTo>
                  <a:pt x="0" y="40131"/>
                </a:lnTo>
                <a:lnTo>
                  <a:pt x="0" y="200659"/>
                </a:lnTo>
                <a:lnTo>
                  <a:pt x="3145" y="216306"/>
                </a:lnTo>
                <a:lnTo>
                  <a:pt x="11731" y="229060"/>
                </a:lnTo>
                <a:lnTo>
                  <a:pt x="24485" y="237646"/>
                </a:lnTo>
                <a:lnTo>
                  <a:pt x="40131" y="240791"/>
                </a:lnTo>
                <a:lnTo>
                  <a:pt x="522224" y="240791"/>
                </a:lnTo>
                <a:lnTo>
                  <a:pt x="537870" y="237646"/>
                </a:lnTo>
                <a:lnTo>
                  <a:pt x="550624" y="229060"/>
                </a:lnTo>
                <a:lnTo>
                  <a:pt x="559210" y="216306"/>
                </a:lnTo>
                <a:lnTo>
                  <a:pt x="562355" y="200659"/>
                </a:lnTo>
                <a:lnTo>
                  <a:pt x="562355" y="40131"/>
                </a:lnTo>
                <a:lnTo>
                  <a:pt x="559210" y="24485"/>
                </a:lnTo>
                <a:lnTo>
                  <a:pt x="550624" y="11731"/>
                </a:lnTo>
                <a:lnTo>
                  <a:pt x="537870" y="3145"/>
                </a:lnTo>
                <a:lnTo>
                  <a:pt x="522224" y="0"/>
                </a:lnTo>
                <a:close/>
              </a:path>
            </a:pathLst>
          </a:custGeom>
          <a:solidFill>
            <a:srgbClr val="FFFFFF"/>
          </a:solidFill>
        </p:spPr>
        <p:txBody>
          <a:bodyPr wrap="square" lIns="0" tIns="0" rIns="0" bIns="0" rtlCol="0"/>
          <a:lstStyle/>
          <a:p>
            <a:endParaRPr/>
          </a:p>
        </p:txBody>
      </p:sp>
      <p:sp>
        <p:nvSpPr>
          <p:cNvPr id="8" name="object 8"/>
          <p:cNvSpPr txBox="1"/>
          <p:nvPr/>
        </p:nvSpPr>
        <p:spPr>
          <a:xfrm>
            <a:off x="2124201" y="2920720"/>
            <a:ext cx="7414259" cy="3647440"/>
          </a:xfrm>
          <a:prstGeom prst="rect">
            <a:avLst/>
          </a:prstGeom>
        </p:spPr>
        <p:txBody>
          <a:bodyPr vert="horz" wrap="square" lIns="0" tIns="96520" rIns="0" bIns="0" rtlCol="0">
            <a:spAutoFit/>
          </a:bodyPr>
          <a:lstStyle/>
          <a:p>
            <a:pPr marL="1014094">
              <a:lnSpc>
                <a:spcPct val="100000"/>
              </a:lnSpc>
              <a:spcBef>
                <a:spcPts val="760"/>
              </a:spcBef>
            </a:pPr>
            <a:r>
              <a:rPr sz="1100" b="1" spc="-120" dirty="0">
                <a:solidFill>
                  <a:srgbClr val="0033CC"/>
                </a:solidFill>
                <a:latin typeface="Verdana"/>
                <a:cs typeface="Verdana"/>
              </a:rPr>
              <a:t>APSCHE</a:t>
            </a:r>
            <a:endParaRPr sz="1100" dirty="0">
              <a:latin typeface="Verdana"/>
              <a:cs typeface="Verdana"/>
            </a:endParaRPr>
          </a:p>
          <a:p>
            <a:pPr marL="962025" marR="5804535" indent="68580">
              <a:lnSpc>
                <a:spcPct val="150000"/>
              </a:lnSpc>
            </a:pPr>
            <a:r>
              <a:rPr sz="1100" b="1" spc="-90" dirty="0">
                <a:solidFill>
                  <a:srgbClr val="0033CC"/>
                </a:solidFill>
                <a:latin typeface="Verdana"/>
                <a:cs typeface="Verdana"/>
              </a:rPr>
              <a:t>Andhra </a:t>
            </a:r>
            <a:r>
              <a:rPr sz="1100" b="1" spc="-85" dirty="0">
                <a:solidFill>
                  <a:srgbClr val="0033CC"/>
                </a:solidFill>
                <a:latin typeface="Verdana"/>
                <a:cs typeface="Verdana"/>
              </a:rPr>
              <a:t> </a:t>
            </a:r>
            <a:r>
              <a:rPr sz="1100" b="1" spc="-135" dirty="0">
                <a:solidFill>
                  <a:srgbClr val="0033CC"/>
                </a:solidFill>
                <a:latin typeface="Verdana"/>
                <a:cs typeface="Verdana"/>
              </a:rPr>
              <a:t>Univ</a:t>
            </a:r>
            <a:r>
              <a:rPr sz="1100" b="1" spc="-114" dirty="0">
                <a:solidFill>
                  <a:srgbClr val="0033CC"/>
                </a:solidFill>
                <a:latin typeface="Verdana"/>
                <a:cs typeface="Verdana"/>
              </a:rPr>
              <a:t>er</a:t>
            </a:r>
            <a:r>
              <a:rPr sz="1100" b="1" spc="-180" dirty="0">
                <a:solidFill>
                  <a:srgbClr val="0033CC"/>
                </a:solidFill>
                <a:latin typeface="Verdana"/>
                <a:cs typeface="Verdana"/>
              </a:rPr>
              <a:t>s</a:t>
            </a:r>
            <a:r>
              <a:rPr sz="1100" b="1" spc="-145" dirty="0">
                <a:solidFill>
                  <a:srgbClr val="0033CC"/>
                </a:solidFill>
                <a:latin typeface="Verdana"/>
                <a:cs typeface="Verdana"/>
              </a:rPr>
              <a:t>it</a:t>
            </a:r>
            <a:r>
              <a:rPr sz="1100" b="1" spc="-80" dirty="0">
                <a:solidFill>
                  <a:srgbClr val="0033CC"/>
                </a:solidFill>
                <a:latin typeface="Verdana"/>
                <a:cs typeface="Verdana"/>
              </a:rPr>
              <a:t>y</a:t>
            </a:r>
            <a:endParaRPr sz="1100" dirty="0">
              <a:latin typeface="Verdana"/>
              <a:cs typeface="Verdana"/>
            </a:endParaRPr>
          </a:p>
          <a:p>
            <a:pPr marR="4707255" algn="ctr">
              <a:lnSpc>
                <a:spcPct val="100000"/>
              </a:lnSpc>
              <a:spcBef>
                <a:spcPts val="765"/>
              </a:spcBef>
            </a:pPr>
            <a:r>
              <a:rPr sz="1100" b="1" spc="-40" dirty="0">
                <a:solidFill>
                  <a:srgbClr val="C00000"/>
                </a:solidFill>
                <a:latin typeface="Verdana"/>
                <a:cs typeface="Verdana"/>
              </a:rPr>
              <a:t>App</a:t>
            </a:r>
            <a:r>
              <a:rPr sz="1100" b="1" spc="-204" dirty="0">
                <a:solidFill>
                  <a:srgbClr val="C00000"/>
                </a:solidFill>
                <a:latin typeface="Verdana"/>
                <a:cs typeface="Verdana"/>
              </a:rPr>
              <a:t>r</a:t>
            </a:r>
            <a:r>
              <a:rPr sz="1100" b="1" spc="-80" dirty="0">
                <a:solidFill>
                  <a:srgbClr val="C00000"/>
                </a:solidFill>
                <a:latin typeface="Verdana"/>
                <a:cs typeface="Verdana"/>
              </a:rPr>
              <a:t>o</a:t>
            </a:r>
            <a:r>
              <a:rPr sz="1100" b="1" spc="-70" dirty="0">
                <a:solidFill>
                  <a:srgbClr val="C00000"/>
                </a:solidFill>
                <a:latin typeface="Verdana"/>
                <a:cs typeface="Verdana"/>
              </a:rPr>
              <a:t>v</a:t>
            </a:r>
            <a:r>
              <a:rPr sz="1100" b="1" spc="-40" dirty="0">
                <a:solidFill>
                  <a:srgbClr val="C00000"/>
                </a:solidFill>
                <a:latin typeface="Verdana"/>
                <a:cs typeface="Verdana"/>
              </a:rPr>
              <a:t>e</a:t>
            </a:r>
            <a:r>
              <a:rPr sz="1100" b="1" spc="-45" dirty="0">
                <a:solidFill>
                  <a:srgbClr val="C00000"/>
                </a:solidFill>
                <a:latin typeface="Verdana"/>
                <a:cs typeface="Verdana"/>
              </a:rPr>
              <a:t>d</a:t>
            </a:r>
            <a:r>
              <a:rPr sz="1100" b="1" spc="-100" dirty="0">
                <a:solidFill>
                  <a:srgbClr val="C00000"/>
                </a:solidFill>
                <a:latin typeface="Verdana"/>
                <a:cs typeface="Verdana"/>
              </a:rPr>
              <a:t> </a:t>
            </a:r>
            <a:r>
              <a:rPr sz="1100" b="1" spc="-45" dirty="0">
                <a:solidFill>
                  <a:srgbClr val="C00000"/>
                </a:solidFill>
                <a:latin typeface="Verdana"/>
                <a:cs typeface="Verdana"/>
              </a:rPr>
              <a:t>b</a:t>
            </a:r>
            <a:r>
              <a:rPr sz="1100" b="1" spc="-85" dirty="0">
                <a:solidFill>
                  <a:srgbClr val="C00000"/>
                </a:solidFill>
                <a:latin typeface="Verdana"/>
                <a:cs typeface="Verdana"/>
              </a:rPr>
              <a:t>y</a:t>
            </a:r>
            <a:r>
              <a:rPr sz="1100" b="1" spc="-90" dirty="0">
                <a:solidFill>
                  <a:srgbClr val="C00000"/>
                </a:solidFill>
                <a:latin typeface="Verdana"/>
                <a:cs typeface="Verdana"/>
              </a:rPr>
              <a:t>,</a:t>
            </a:r>
            <a:endParaRPr sz="1100" dirty="0">
              <a:latin typeface="Verdana"/>
              <a:cs typeface="Verdana"/>
            </a:endParaRPr>
          </a:p>
          <a:p>
            <a:pPr marR="4708525" algn="ctr">
              <a:lnSpc>
                <a:spcPct val="100000"/>
              </a:lnSpc>
              <a:spcBef>
                <a:spcPts val="660"/>
              </a:spcBef>
            </a:pPr>
            <a:r>
              <a:rPr sz="1100" b="1" spc="5" dirty="0">
                <a:solidFill>
                  <a:srgbClr val="001F5F"/>
                </a:solidFill>
                <a:latin typeface="Verdana"/>
                <a:cs typeface="Verdana"/>
              </a:rPr>
              <a:t>Aca</a:t>
            </a:r>
            <a:r>
              <a:rPr sz="1100" b="1" spc="-45" dirty="0">
                <a:solidFill>
                  <a:srgbClr val="001F5F"/>
                </a:solidFill>
                <a:latin typeface="Verdana"/>
                <a:cs typeface="Verdana"/>
              </a:rPr>
              <a:t>d</a:t>
            </a:r>
            <a:r>
              <a:rPr sz="1100" b="1" spc="-80" dirty="0">
                <a:solidFill>
                  <a:srgbClr val="001F5F"/>
                </a:solidFill>
                <a:latin typeface="Verdana"/>
                <a:cs typeface="Verdana"/>
              </a:rPr>
              <a:t>em</a:t>
            </a:r>
            <a:r>
              <a:rPr sz="1100" b="1" spc="-30" dirty="0">
                <a:solidFill>
                  <a:srgbClr val="001F5F"/>
                </a:solidFill>
                <a:latin typeface="Verdana"/>
                <a:cs typeface="Verdana"/>
              </a:rPr>
              <a:t>ic</a:t>
            </a:r>
            <a:r>
              <a:rPr sz="1100" b="1" spc="-100" dirty="0">
                <a:solidFill>
                  <a:srgbClr val="001F5F"/>
                </a:solidFill>
                <a:latin typeface="Verdana"/>
                <a:cs typeface="Verdana"/>
              </a:rPr>
              <a:t> </a:t>
            </a:r>
            <a:r>
              <a:rPr sz="1100" b="1" spc="5" dirty="0">
                <a:solidFill>
                  <a:srgbClr val="001F5F"/>
                </a:solidFill>
                <a:latin typeface="Verdana"/>
                <a:cs typeface="Verdana"/>
              </a:rPr>
              <a:t>Co</a:t>
            </a:r>
            <a:r>
              <a:rPr sz="1100" b="1" spc="-130" dirty="0">
                <a:solidFill>
                  <a:srgbClr val="001F5F"/>
                </a:solidFill>
                <a:latin typeface="Verdana"/>
                <a:cs typeface="Verdana"/>
              </a:rPr>
              <a:t>un</a:t>
            </a:r>
            <a:r>
              <a:rPr sz="1100" b="1" spc="-65" dirty="0">
                <a:solidFill>
                  <a:srgbClr val="001F5F"/>
                </a:solidFill>
                <a:latin typeface="Verdana"/>
                <a:cs typeface="Verdana"/>
              </a:rPr>
              <a:t>ci</a:t>
            </a:r>
            <a:r>
              <a:rPr sz="1100" b="1" spc="-45" dirty="0">
                <a:solidFill>
                  <a:srgbClr val="001F5F"/>
                </a:solidFill>
                <a:latin typeface="Verdana"/>
                <a:cs typeface="Verdana"/>
              </a:rPr>
              <a:t>l</a:t>
            </a:r>
            <a:r>
              <a:rPr sz="1100" b="1" spc="-80" dirty="0">
                <a:solidFill>
                  <a:srgbClr val="001F5F"/>
                </a:solidFill>
                <a:latin typeface="Verdana"/>
                <a:cs typeface="Verdana"/>
              </a:rPr>
              <a:t> </a:t>
            </a:r>
            <a:r>
              <a:rPr sz="1100" b="1" spc="-200" dirty="0">
                <a:solidFill>
                  <a:srgbClr val="001F5F"/>
                </a:solidFill>
                <a:latin typeface="Verdana"/>
                <a:cs typeface="Verdana"/>
              </a:rPr>
              <a:t>&amp;</a:t>
            </a:r>
            <a:r>
              <a:rPr sz="1100" b="1" spc="-75" dirty="0">
                <a:solidFill>
                  <a:srgbClr val="001F5F"/>
                </a:solidFill>
                <a:latin typeface="Verdana"/>
                <a:cs typeface="Verdana"/>
              </a:rPr>
              <a:t> </a:t>
            </a:r>
            <a:r>
              <a:rPr sz="1100" b="1" spc="-150" dirty="0">
                <a:solidFill>
                  <a:srgbClr val="001F5F"/>
                </a:solidFill>
                <a:latin typeface="Verdana"/>
                <a:cs typeface="Verdana"/>
              </a:rPr>
              <a:t>E</a:t>
            </a:r>
            <a:r>
              <a:rPr sz="1100" b="1" spc="-145" dirty="0">
                <a:solidFill>
                  <a:srgbClr val="001F5F"/>
                </a:solidFill>
                <a:latin typeface="Verdana"/>
                <a:cs typeface="Verdana"/>
              </a:rPr>
              <a:t>x</a:t>
            </a:r>
            <a:r>
              <a:rPr sz="1100" b="1" spc="-75" dirty="0">
                <a:solidFill>
                  <a:srgbClr val="001F5F"/>
                </a:solidFill>
                <a:latin typeface="Verdana"/>
                <a:cs typeface="Verdana"/>
              </a:rPr>
              <a:t>ecu</a:t>
            </a:r>
            <a:r>
              <a:rPr sz="1100" b="1" spc="-50" dirty="0">
                <a:solidFill>
                  <a:srgbClr val="001F5F"/>
                </a:solidFill>
                <a:latin typeface="Verdana"/>
                <a:cs typeface="Verdana"/>
              </a:rPr>
              <a:t>t</a:t>
            </a:r>
            <a:r>
              <a:rPr sz="1100" b="1" spc="-75" dirty="0">
                <a:solidFill>
                  <a:srgbClr val="001F5F"/>
                </a:solidFill>
                <a:latin typeface="Verdana"/>
                <a:cs typeface="Verdana"/>
              </a:rPr>
              <a:t>i</a:t>
            </a:r>
            <a:r>
              <a:rPr sz="1100" b="1" spc="-150" dirty="0">
                <a:solidFill>
                  <a:srgbClr val="001F5F"/>
                </a:solidFill>
                <a:latin typeface="Verdana"/>
                <a:cs typeface="Verdana"/>
              </a:rPr>
              <a:t>v</a:t>
            </a:r>
            <a:r>
              <a:rPr sz="1100" b="1" spc="-25" dirty="0">
                <a:solidFill>
                  <a:srgbClr val="001F5F"/>
                </a:solidFill>
                <a:latin typeface="Verdana"/>
                <a:cs typeface="Verdana"/>
              </a:rPr>
              <a:t>e</a:t>
            </a:r>
            <a:r>
              <a:rPr sz="1100" b="1" spc="-114" dirty="0">
                <a:solidFill>
                  <a:srgbClr val="001F5F"/>
                </a:solidFill>
                <a:latin typeface="Verdana"/>
                <a:cs typeface="Verdana"/>
              </a:rPr>
              <a:t> </a:t>
            </a:r>
            <a:r>
              <a:rPr sz="1100" b="1" spc="5" dirty="0">
                <a:solidFill>
                  <a:srgbClr val="001F5F"/>
                </a:solidFill>
                <a:latin typeface="Verdana"/>
                <a:cs typeface="Verdana"/>
              </a:rPr>
              <a:t>Co</a:t>
            </a:r>
            <a:r>
              <a:rPr sz="1100" b="1" spc="-130" dirty="0">
                <a:solidFill>
                  <a:srgbClr val="001F5F"/>
                </a:solidFill>
                <a:latin typeface="Verdana"/>
                <a:cs typeface="Verdana"/>
              </a:rPr>
              <a:t>un</a:t>
            </a:r>
            <a:r>
              <a:rPr sz="1100" b="1" spc="-60" dirty="0">
                <a:solidFill>
                  <a:srgbClr val="001F5F"/>
                </a:solidFill>
                <a:latin typeface="Verdana"/>
                <a:cs typeface="Verdana"/>
              </a:rPr>
              <a:t>cil</a:t>
            </a:r>
            <a:endParaRPr sz="1100" dirty="0">
              <a:latin typeface="Verdana"/>
              <a:cs typeface="Verdana"/>
            </a:endParaRPr>
          </a:p>
          <a:p>
            <a:pPr>
              <a:lnSpc>
                <a:spcPct val="100000"/>
              </a:lnSpc>
              <a:spcBef>
                <a:spcPts val="30"/>
              </a:spcBef>
            </a:pPr>
            <a:endParaRPr sz="1100" dirty="0">
              <a:latin typeface="Verdana"/>
              <a:cs typeface="Verdana"/>
            </a:endParaRPr>
          </a:p>
          <a:p>
            <a:pPr marL="838200">
              <a:lnSpc>
                <a:spcPct val="100000"/>
              </a:lnSpc>
              <a:spcBef>
                <a:spcPts val="5"/>
              </a:spcBef>
            </a:pPr>
            <a:r>
              <a:rPr sz="1600" b="1" spc="-5" dirty="0">
                <a:solidFill>
                  <a:srgbClr val="25A6C1"/>
                </a:solidFill>
                <a:latin typeface="Arial"/>
                <a:cs typeface="Arial"/>
              </a:rPr>
              <a:t>NEP</a:t>
            </a:r>
            <a:r>
              <a:rPr sz="1600" b="1" spc="-50" dirty="0">
                <a:solidFill>
                  <a:srgbClr val="25A6C1"/>
                </a:solidFill>
                <a:latin typeface="Arial"/>
                <a:cs typeface="Arial"/>
              </a:rPr>
              <a:t> </a:t>
            </a:r>
            <a:r>
              <a:rPr sz="1600" b="1" spc="-5" dirty="0">
                <a:solidFill>
                  <a:srgbClr val="25A6C1"/>
                </a:solidFill>
                <a:latin typeface="Arial"/>
                <a:cs typeface="Arial"/>
              </a:rPr>
              <a:t>in</a:t>
            </a:r>
            <a:r>
              <a:rPr sz="1600" b="1" spc="-15" dirty="0">
                <a:solidFill>
                  <a:srgbClr val="25A6C1"/>
                </a:solidFill>
                <a:latin typeface="Arial"/>
                <a:cs typeface="Arial"/>
              </a:rPr>
              <a:t> </a:t>
            </a:r>
            <a:r>
              <a:rPr sz="1600" b="1" spc="-5" dirty="0">
                <a:solidFill>
                  <a:srgbClr val="25A6C1"/>
                </a:solidFill>
                <a:latin typeface="Arial"/>
                <a:cs typeface="Arial"/>
              </a:rPr>
              <a:t>Curriculum</a:t>
            </a:r>
            <a:endParaRPr sz="1600" dirty="0">
              <a:latin typeface="Arial"/>
              <a:cs typeface="Arial"/>
            </a:endParaRPr>
          </a:p>
          <a:p>
            <a:pPr marL="1066800" indent="-229235">
              <a:lnSpc>
                <a:spcPct val="100000"/>
              </a:lnSpc>
              <a:spcBef>
                <a:spcPts val="820"/>
              </a:spcBef>
              <a:buAutoNum type="arabicPeriod"/>
              <a:tabLst>
                <a:tab pos="1067435" algn="l"/>
                <a:tab pos="3671570" algn="l"/>
              </a:tabLst>
            </a:pPr>
            <a:r>
              <a:rPr sz="1200" b="1" spc="-5" dirty="0">
                <a:latin typeface="Arial"/>
                <a:cs typeface="Arial"/>
              </a:rPr>
              <a:t>Multidisciplinary/interdisciplinary-	Minor</a:t>
            </a:r>
            <a:r>
              <a:rPr sz="1200" b="1" dirty="0">
                <a:latin typeface="Arial"/>
                <a:cs typeface="Arial"/>
              </a:rPr>
              <a:t> Degrees,</a:t>
            </a:r>
            <a:r>
              <a:rPr sz="1200" b="1" spc="-40" dirty="0">
                <a:latin typeface="Arial"/>
                <a:cs typeface="Arial"/>
              </a:rPr>
              <a:t> </a:t>
            </a:r>
            <a:r>
              <a:rPr sz="1200" b="1" spc="-5" dirty="0">
                <a:latin typeface="Arial"/>
                <a:cs typeface="Arial"/>
              </a:rPr>
              <a:t>Honors</a:t>
            </a:r>
            <a:r>
              <a:rPr sz="1200" b="1" spc="10" dirty="0">
                <a:latin typeface="Arial"/>
                <a:cs typeface="Arial"/>
              </a:rPr>
              <a:t> </a:t>
            </a:r>
            <a:r>
              <a:rPr sz="1200" b="1" dirty="0">
                <a:latin typeface="Arial"/>
                <a:cs typeface="Arial"/>
              </a:rPr>
              <a:t>Degrees</a:t>
            </a:r>
            <a:r>
              <a:rPr sz="1200" b="1" spc="-55" dirty="0">
                <a:latin typeface="Arial"/>
                <a:cs typeface="Arial"/>
              </a:rPr>
              <a:t> </a:t>
            </a:r>
            <a:r>
              <a:rPr sz="1200" b="1" spc="5" dirty="0">
                <a:latin typeface="Arial"/>
                <a:cs typeface="Arial"/>
              </a:rPr>
              <a:t>with</a:t>
            </a:r>
            <a:r>
              <a:rPr sz="1200" b="1" spc="-5" dirty="0">
                <a:latin typeface="Arial"/>
                <a:cs typeface="Arial"/>
              </a:rPr>
              <a:t> </a:t>
            </a:r>
            <a:r>
              <a:rPr sz="1200" b="1" dirty="0">
                <a:latin typeface="Arial"/>
                <a:cs typeface="Arial"/>
              </a:rPr>
              <a:t>Specialization</a:t>
            </a:r>
            <a:endParaRPr sz="1200" dirty="0">
              <a:latin typeface="Arial"/>
              <a:cs typeface="Arial"/>
            </a:endParaRPr>
          </a:p>
          <a:p>
            <a:pPr marL="1066800" indent="-229235">
              <a:lnSpc>
                <a:spcPct val="100000"/>
              </a:lnSpc>
              <a:spcBef>
                <a:spcPts val="720"/>
              </a:spcBef>
              <a:buAutoNum type="arabicPeriod"/>
              <a:tabLst>
                <a:tab pos="1067435" algn="l"/>
              </a:tabLst>
            </a:pPr>
            <a:r>
              <a:rPr sz="1200" b="1" spc="-10" dirty="0">
                <a:latin typeface="Arial"/>
                <a:cs typeface="Arial"/>
              </a:rPr>
              <a:t>Academic</a:t>
            </a:r>
            <a:r>
              <a:rPr sz="1200" b="1" spc="-5" dirty="0">
                <a:latin typeface="Arial"/>
                <a:cs typeface="Arial"/>
              </a:rPr>
              <a:t> </a:t>
            </a:r>
            <a:r>
              <a:rPr sz="1200" b="1" dirty="0">
                <a:latin typeface="Arial"/>
                <a:cs typeface="Arial"/>
              </a:rPr>
              <a:t>bank</a:t>
            </a:r>
            <a:r>
              <a:rPr sz="1200" b="1" spc="-1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credits</a:t>
            </a:r>
            <a:r>
              <a:rPr sz="1200" b="1" spc="-15" dirty="0">
                <a:latin typeface="Arial"/>
                <a:cs typeface="Arial"/>
              </a:rPr>
              <a:t> (ABC)</a:t>
            </a:r>
            <a:endParaRPr sz="1200" dirty="0">
              <a:latin typeface="Arial"/>
              <a:cs typeface="Arial"/>
            </a:endParaRPr>
          </a:p>
          <a:p>
            <a:pPr marL="1066800" indent="-229235">
              <a:lnSpc>
                <a:spcPct val="100000"/>
              </a:lnSpc>
              <a:spcBef>
                <a:spcPts val="720"/>
              </a:spcBef>
              <a:buAutoNum type="arabicPeriod"/>
              <a:tabLst>
                <a:tab pos="1067435" algn="l"/>
              </a:tabLst>
            </a:pPr>
            <a:r>
              <a:rPr sz="1200" b="1" dirty="0">
                <a:latin typeface="Arial"/>
                <a:cs typeface="Arial"/>
              </a:rPr>
              <a:t>Skill</a:t>
            </a:r>
            <a:r>
              <a:rPr sz="1200" b="1" spc="-10" dirty="0">
                <a:latin typeface="Arial"/>
                <a:cs typeface="Arial"/>
              </a:rPr>
              <a:t> </a:t>
            </a:r>
            <a:r>
              <a:rPr sz="1200" b="1" spc="-5" dirty="0">
                <a:latin typeface="Arial"/>
                <a:cs typeface="Arial"/>
              </a:rPr>
              <a:t>development:</a:t>
            </a:r>
            <a:r>
              <a:rPr sz="1200" b="1" spc="5" dirty="0">
                <a:latin typeface="Arial"/>
                <a:cs typeface="Arial"/>
              </a:rPr>
              <a:t> </a:t>
            </a:r>
            <a:r>
              <a:rPr sz="1200" b="1" dirty="0">
                <a:latin typeface="Arial"/>
                <a:cs typeface="Arial"/>
              </a:rPr>
              <a:t>Skill Labs,</a:t>
            </a:r>
            <a:r>
              <a:rPr sz="1200" b="1" spc="10" dirty="0">
                <a:latin typeface="Arial"/>
                <a:cs typeface="Arial"/>
              </a:rPr>
              <a:t> </a:t>
            </a:r>
            <a:r>
              <a:rPr sz="1200" b="1" dirty="0">
                <a:latin typeface="Arial"/>
                <a:cs typeface="Arial"/>
              </a:rPr>
              <a:t>Dassaults</a:t>
            </a:r>
            <a:r>
              <a:rPr sz="1200" b="1" spc="-30" dirty="0">
                <a:latin typeface="Arial"/>
                <a:cs typeface="Arial"/>
              </a:rPr>
              <a:t> </a:t>
            </a:r>
            <a:r>
              <a:rPr sz="1200" b="1" spc="-15" dirty="0">
                <a:latin typeface="Arial"/>
                <a:cs typeface="Arial"/>
              </a:rPr>
              <a:t>Laboratory,</a:t>
            </a:r>
            <a:r>
              <a:rPr sz="1200" b="1" spc="30" dirty="0">
                <a:latin typeface="Arial"/>
                <a:cs typeface="Arial"/>
              </a:rPr>
              <a:t> </a:t>
            </a:r>
            <a:r>
              <a:rPr sz="1200" b="1" spc="-5" dirty="0">
                <a:latin typeface="Arial"/>
                <a:cs typeface="Arial"/>
              </a:rPr>
              <a:t>CoEs</a:t>
            </a:r>
            <a:endParaRPr sz="1200" dirty="0">
              <a:latin typeface="Arial"/>
              <a:cs typeface="Arial"/>
            </a:endParaRPr>
          </a:p>
          <a:p>
            <a:pPr marL="1066800" indent="-229235">
              <a:lnSpc>
                <a:spcPct val="100000"/>
              </a:lnSpc>
              <a:spcBef>
                <a:spcPts val="720"/>
              </a:spcBef>
              <a:buAutoNum type="arabicPeriod"/>
              <a:tabLst>
                <a:tab pos="1067435" algn="l"/>
              </a:tabLst>
            </a:pPr>
            <a:r>
              <a:rPr sz="1200" b="1" spc="-5" dirty="0">
                <a:latin typeface="Arial"/>
                <a:cs typeface="Arial"/>
              </a:rPr>
              <a:t>Appropriate</a:t>
            </a:r>
            <a:r>
              <a:rPr sz="1200" b="1" spc="35" dirty="0">
                <a:latin typeface="Arial"/>
                <a:cs typeface="Arial"/>
              </a:rPr>
              <a:t> </a:t>
            </a:r>
            <a:r>
              <a:rPr sz="1200" b="1" dirty="0">
                <a:latin typeface="Arial"/>
                <a:cs typeface="Arial"/>
              </a:rPr>
              <a:t>integration</a:t>
            </a:r>
            <a:r>
              <a:rPr sz="1200" b="1" spc="5" dirty="0">
                <a:latin typeface="Arial"/>
                <a:cs typeface="Arial"/>
              </a:rPr>
              <a:t> </a:t>
            </a:r>
            <a:r>
              <a:rPr sz="1200" b="1" dirty="0">
                <a:latin typeface="Arial"/>
                <a:cs typeface="Arial"/>
              </a:rPr>
              <a:t>of</a:t>
            </a:r>
            <a:r>
              <a:rPr sz="1200" b="1" spc="5" dirty="0">
                <a:latin typeface="Arial"/>
                <a:cs typeface="Arial"/>
              </a:rPr>
              <a:t> </a:t>
            </a:r>
            <a:r>
              <a:rPr sz="1200" b="1" dirty="0">
                <a:latin typeface="Arial"/>
                <a:cs typeface="Arial"/>
              </a:rPr>
              <a:t>Indian</a:t>
            </a:r>
            <a:r>
              <a:rPr sz="1200" b="1" spc="15" dirty="0">
                <a:latin typeface="Arial"/>
                <a:cs typeface="Arial"/>
              </a:rPr>
              <a:t> </a:t>
            </a:r>
            <a:r>
              <a:rPr sz="1200" b="1" dirty="0">
                <a:latin typeface="Arial"/>
                <a:cs typeface="Arial"/>
              </a:rPr>
              <a:t>Knowledge</a:t>
            </a:r>
            <a:r>
              <a:rPr sz="1200" b="1" spc="-20" dirty="0">
                <a:latin typeface="Arial"/>
                <a:cs typeface="Arial"/>
              </a:rPr>
              <a:t> </a:t>
            </a:r>
            <a:r>
              <a:rPr sz="1200" b="1" spc="-10" dirty="0">
                <a:latin typeface="Arial"/>
                <a:cs typeface="Arial"/>
              </a:rPr>
              <a:t>system</a:t>
            </a:r>
            <a:r>
              <a:rPr sz="1200" b="1" dirty="0">
                <a:latin typeface="Arial"/>
                <a:cs typeface="Arial"/>
              </a:rPr>
              <a:t> </a:t>
            </a:r>
            <a:r>
              <a:rPr sz="1200" b="1" spc="-5" dirty="0">
                <a:latin typeface="Arial"/>
                <a:cs typeface="Arial"/>
              </a:rPr>
              <a:t>(teaching</a:t>
            </a:r>
            <a:r>
              <a:rPr sz="1200" b="1" dirty="0">
                <a:latin typeface="Arial"/>
                <a:cs typeface="Arial"/>
              </a:rPr>
              <a:t> in Indian</a:t>
            </a:r>
            <a:r>
              <a:rPr sz="1200" b="1" spc="15" dirty="0">
                <a:latin typeface="Arial"/>
                <a:cs typeface="Arial"/>
              </a:rPr>
              <a:t> </a:t>
            </a:r>
            <a:r>
              <a:rPr sz="1200" b="1" dirty="0">
                <a:latin typeface="Arial"/>
                <a:cs typeface="Arial"/>
              </a:rPr>
              <a:t>Language,</a:t>
            </a:r>
            <a:endParaRPr sz="1200" dirty="0">
              <a:latin typeface="Arial"/>
              <a:cs typeface="Arial"/>
            </a:endParaRPr>
          </a:p>
          <a:p>
            <a:pPr marL="1066800">
              <a:lnSpc>
                <a:spcPct val="100000"/>
              </a:lnSpc>
              <a:spcBef>
                <a:spcPts val="720"/>
              </a:spcBef>
            </a:pPr>
            <a:r>
              <a:rPr sz="1200" b="1" dirty="0">
                <a:latin typeface="Arial"/>
                <a:cs typeface="Arial"/>
              </a:rPr>
              <a:t>culture,</a:t>
            </a:r>
            <a:r>
              <a:rPr sz="1200" b="1" spc="-20" dirty="0">
                <a:latin typeface="Arial"/>
                <a:cs typeface="Arial"/>
              </a:rPr>
              <a:t> </a:t>
            </a:r>
            <a:r>
              <a:rPr sz="1200" b="1" dirty="0">
                <a:latin typeface="Arial"/>
                <a:cs typeface="Arial"/>
              </a:rPr>
              <a:t>using</a:t>
            </a:r>
            <a:r>
              <a:rPr sz="1200" b="1" spc="-20" dirty="0">
                <a:latin typeface="Arial"/>
                <a:cs typeface="Arial"/>
              </a:rPr>
              <a:t> </a:t>
            </a:r>
            <a:r>
              <a:rPr sz="1200" b="1" dirty="0">
                <a:latin typeface="Arial"/>
                <a:cs typeface="Arial"/>
              </a:rPr>
              <a:t>online courses)</a:t>
            </a:r>
            <a:endParaRPr sz="1200" dirty="0">
              <a:latin typeface="Arial"/>
              <a:cs typeface="Arial"/>
            </a:endParaRPr>
          </a:p>
          <a:p>
            <a:pPr marL="1066800" indent="-229235">
              <a:lnSpc>
                <a:spcPct val="100000"/>
              </a:lnSpc>
              <a:spcBef>
                <a:spcPts val="720"/>
              </a:spcBef>
              <a:buAutoNum type="arabicPeriod" startAt="5"/>
              <a:tabLst>
                <a:tab pos="1067435" algn="l"/>
              </a:tabLst>
            </a:pPr>
            <a:r>
              <a:rPr sz="1200" b="1" dirty="0">
                <a:latin typeface="Arial"/>
                <a:cs typeface="Arial"/>
              </a:rPr>
              <a:t>Focus</a:t>
            </a:r>
            <a:r>
              <a:rPr sz="1200" b="1" spc="-10" dirty="0">
                <a:latin typeface="Arial"/>
                <a:cs typeface="Arial"/>
              </a:rPr>
              <a:t> </a:t>
            </a:r>
            <a:r>
              <a:rPr sz="1200" b="1" dirty="0">
                <a:latin typeface="Arial"/>
                <a:cs typeface="Arial"/>
              </a:rPr>
              <a:t>on Outcome</a:t>
            </a:r>
            <a:r>
              <a:rPr sz="1200" b="1" spc="-20" dirty="0">
                <a:latin typeface="Arial"/>
                <a:cs typeface="Arial"/>
              </a:rPr>
              <a:t> </a:t>
            </a:r>
            <a:r>
              <a:rPr sz="1200" b="1" dirty="0">
                <a:latin typeface="Arial"/>
                <a:cs typeface="Arial"/>
              </a:rPr>
              <a:t>based</a:t>
            </a:r>
            <a:r>
              <a:rPr sz="1200" b="1" spc="-25" dirty="0">
                <a:latin typeface="Arial"/>
                <a:cs typeface="Arial"/>
              </a:rPr>
              <a:t> </a:t>
            </a:r>
            <a:r>
              <a:rPr sz="1200" b="1" dirty="0">
                <a:latin typeface="Arial"/>
                <a:cs typeface="Arial"/>
              </a:rPr>
              <a:t>education</a:t>
            </a:r>
            <a:r>
              <a:rPr sz="1200" b="1" spc="-10" dirty="0">
                <a:latin typeface="Arial"/>
                <a:cs typeface="Arial"/>
              </a:rPr>
              <a:t> </a:t>
            </a:r>
            <a:r>
              <a:rPr sz="1200" b="1" spc="-5" dirty="0">
                <a:latin typeface="Arial"/>
                <a:cs typeface="Arial"/>
              </a:rPr>
              <a:t>(OBE)</a:t>
            </a:r>
            <a:endParaRPr sz="1200" dirty="0">
              <a:latin typeface="Arial"/>
              <a:cs typeface="Arial"/>
            </a:endParaRPr>
          </a:p>
          <a:p>
            <a:pPr marL="1066800" indent="-229235">
              <a:lnSpc>
                <a:spcPct val="100000"/>
              </a:lnSpc>
              <a:spcBef>
                <a:spcPts val="720"/>
              </a:spcBef>
              <a:buAutoNum type="arabicPeriod" startAt="5"/>
              <a:tabLst>
                <a:tab pos="1067435" algn="l"/>
              </a:tabLst>
            </a:pPr>
            <a:r>
              <a:rPr sz="1200" b="1" dirty="0">
                <a:latin typeface="Arial"/>
                <a:cs typeface="Arial"/>
              </a:rPr>
              <a:t>Online</a:t>
            </a:r>
            <a:r>
              <a:rPr sz="1200" b="1" spc="10" dirty="0">
                <a:latin typeface="Arial"/>
                <a:cs typeface="Arial"/>
              </a:rPr>
              <a:t> </a:t>
            </a:r>
            <a:r>
              <a:rPr sz="1200" b="1" dirty="0">
                <a:latin typeface="Arial"/>
                <a:cs typeface="Arial"/>
              </a:rPr>
              <a:t>education:</a:t>
            </a:r>
            <a:r>
              <a:rPr sz="1200" b="1" spc="-15" dirty="0">
                <a:latin typeface="Arial"/>
                <a:cs typeface="Arial"/>
              </a:rPr>
              <a:t> </a:t>
            </a:r>
            <a:r>
              <a:rPr sz="1200" b="1" dirty="0">
                <a:latin typeface="Arial"/>
                <a:cs typeface="Arial"/>
              </a:rPr>
              <a:t>Online</a:t>
            </a:r>
            <a:r>
              <a:rPr sz="1200" b="1" spc="10" dirty="0">
                <a:latin typeface="Arial"/>
                <a:cs typeface="Arial"/>
              </a:rPr>
              <a:t> </a:t>
            </a:r>
            <a:r>
              <a:rPr sz="1200" b="1" spc="-5" dirty="0">
                <a:latin typeface="Arial"/>
                <a:cs typeface="Arial"/>
              </a:rPr>
              <a:t>Platforms,</a:t>
            </a:r>
            <a:r>
              <a:rPr sz="1200" b="1" spc="-20" dirty="0">
                <a:latin typeface="Arial"/>
                <a:cs typeface="Arial"/>
              </a:rPr>
              <a:t> </a:t>
            </a:r>
            <a:r>
              <a:rPr sz="1200" b="1" dirty="0">
                <a:latin typeface="Arial"/>
                <a:cs typeface="Arial"/>
              </a:rPr>
              <a:t>E-Content</a:t>
            </a:r>
            <a:r>
              <a:rPr sz="1200" b="1" spc="15" dirty="0">
                <a:latin typeface="Arial"/>
                <a:cs typeface="Arial"/>
              </a:rPr>
              <a:t> </a:t>
            </a:r>
            <a:r>
              <a:rPr sz="1200" b="1" dirty="0">
                <a:latin typeface="Arial"/>
                <a:cs typeface="Arial"/>
              </a:rPr>
              <a:t>, </a:t>
            </a:r>
            <a:r>
              <a:rPr sz="1200" b="1" spc="-5" dirty="0">
                <a:latin typeface="Arial"/>
                <a:cs typeface="Arial"/>
              </a:rPr>
              <a:t>LMS,</a:t>
            </a:r>
            <a:r>
              <a:rPr sz="1200" b="1" spc="10" dirty="0">
                <a:latin typeface="Arial"/>
                <a:cs typeface="Arial"/>
              </a:rPr>
              <a:t> </a:t>
            </a:r>
            <a:r>
              <a:rPr sz="1200" b="1" dirty="0">
                <a:latin typeface="Arial"/>
                <a:cs typeface="Arial"/>
              </a:rPr>
              <a:t>etc.</a:t>
            </a:r>
            <a:endParaRPr sz="1200" dirty="0">
              <a:latin typeface="Arial"/>
              <a:cs typeface="Arial"/>
            </a:endParaRPr>
          </a:p>
        </p:txBody>
      </p:sp>
      <p:grpSp>
        <p:nvGrpSpPr>
          <p:cNvPr id="9" name="object 9"/>
          <p:cNvGrpSpPr/>
          <p:nvPr/>
        </p:nvGrpSpPr>
        <p:grpSpPr>
          <a:xfrm>
            <a:off x="6508750" y="530098"/>
            <a:ext cx="5357495" cy="3373120"/>
            <a:chOff x="6508750" y="530098"/>
            <a:chExt cx="5357495" cy="3373120"/>
          </a:xfrm>
        </p:grpSpPr>
        <p:pic>
          <p:nvPicPr>
            <p:cNvPr id="10" name="object 10"/>
            <p:cNvPicPr/>
            <p:nvPr/>
          </p:nvPicPr>
          <p:blipFill>
            <a:blip r:embed="rId4" cstate="print"/>
            <a:stretch>
              <a:fillRect/>
            </a:stretch>
          </p:blipFill>
          <p:spPr>
            <a:xfrm>
              <a:off x="6723888" y="556260"/>
              <a:ext cx="5135880" cy="3346704"/>
            </a:xfrm>
            <a:prstGeom prst="rect">
              <a:avLst/>
            </a:prstGeom>
          </p:spPr>
        </p:pic>
        <p:sp>
          <p:nvSpPr>
            <p:cNvPr id="11" name="object 11"/>
            <p:cNvSpPr/>
            <p:nvPr/>
          </p:nvSpPr>
          <p:spPr>
            <a:xfrm>
              <a:off x="6515100" y="536448"/>
              <a:ext cx="5344795" cy="668020"/>
            </a:xfrm>
            <a:custGeom>
              <a:avLst/>
              <a:gdLst/>
              <a:ahLst/>
              <a:cxnLst/>
              <a:rect l="l" t="t" r="r" b="b"/>
              <a:pathLst>
                <a:path w="5344795" h="668019">
                  <a:moveTo>
                    <a:pt x="5344667" y="0"/>
                  </a:moveTo>
                  <a:lnTo>
                    <a:pt x="0" y="0"/>
                  </a:lnTo>
                  <a:lnTo>
                    <a:pt x="0" y="667512"/>
                  </a:lnTo>
                  <a:lnTo>
                    <a:pt x="5344667" y="667512"/>
                  </a:lnTo>
                  <a:lnTo>
                    <a:pt x="5344667" y="0"/>
                  </a:lnTo>
                  <a:close/>
                </a:path>
              </a:pathLst>
            </a:custGeom>
            <a:solidFill>
              <a:srgbClr val="FFFFFF"/>
            </a:solidFill>
          </p:spPr>
          <p:txBody>
            <a:bodyPr wrap="square" lIns="0" tIns="0" rIns="0" bIns="0" rtlCol="0"/>
            <a:lstStyle/>
            <a:p>
              <a:endParaRPr/>
            </a:p>
          </p:txBody>
        </p:sp>
        <p:sp>
          <p:nvSpPr>
            <p:cNvPr id="12" name="object 12"/>
            <p:cNvSpPr/>
            <p:nvPr/>
          </p:nvSpPr>
          <p:spPr>
            <a:xfrm>
              <a:off x="6515100" y="536448"/>
              <a:ext cx="5344795" cy="668020"/>
            </a:xfrm>
            <a:custGeom>
              <a:avLst/>
              <a:gdLst/>
              <a:ahLst/>
              <a:cxnLst/>
              <a:rect l="l" t="t" r="r" b="b"/>
              <a:pathLst>
                <a:path w="5344795" h="668019">
                  <a:moveTo>
                    <a:pt x="0" y="667512"/>
                  </a:moveTo>
                  <a:lnTo>
                    <a:pt x="5344667" y="667512"/>
                  </a:lnTo>
                  <a:lnTo>
                    <a:pt x="5344667" y="0"/>
                  </a:lnTo>
                  <a:lnTo>
                    <a:pt x="0" y="0"/>
                  </a:lnTo>
                  <a:lnTo>
                    <a:pt x="0" y="667512"/>
                  </a:lnTo>
                  <a:close/>
                </a:path>
              </a:pathLst>
            </a:custGeom>
            <a:ln w="12699">
              <a:solidFill>
                <a:srgbClr val="FFFFFF"/>
              </a:solidFill>
            </a:ln>
          </p:spPr>
          <p:txBody>
            <a:bodyPr wrap="square" lIns="0" tIns="0" rIns="0" bIns="0" rtlCol="0"/>
            <a:lstStyle/>
            <a:p>
              <a:endParaRPr/>
            </a:p>
          </p:txBody>
        </p:sp>
      </p:grpSp>
      <p:sp>
        <p:nvSpPr>
          <p:cNvPr id="13" name="object 13"/>
          <p:cNvSpPr txBox="1"/>
          <p:nvPr/>
        </p:nvSpPr>
        <p:spPr>
          <a:xfrm>
            <a:off x="8018780" y="697738"/>
            <a:ext cx="2341880" cy="330835"/>
          </a:xfrm>
          <a:prstGeom prst="rect">
            <a:avLst/>
          </a:prstGeom>
        </p:spPr>
        <p:txBody>
          <a:bodyPr vert="horz" wrap="square" lIns="0" tIns="13335" rIns="0" bIns="0" rtlCol="0">
            <a:spAutoFit/>
          </a:bodyPr>
          <a:lstStyle/>
          <a:p>
            <a:pPr marL="12700">
              <a:lnSpc>
                <a:spcPct val="100000"/>
              </a:lnSpc>
              <a:spcBef>
                <a:spcPts val="105"/>
              </a:spcBef>
            </a:pPr>
            <a:r>
              <a:rPr sz="2000" b="1" spc="-15" dirty="0">
                <a:latin typeface="Arial"/>
                <a:cs typeface="Arial"/>
              </a:rPr>
              <a:t>Bloom’s</a:t>
            </a:r>
            <a:r>
              <a:rPr sz="2000" b="1" spc="-90" dirty="0">
                <a:latin typeface="Arial"/>
                <a:cs typeface="Arial"/>
              </a:rPr>
              <a:t> </a:t>
            </a:r>
            <a:r>
              <a:rPr sz="2000" b="1" spc="-20" dirty="0">
                <a:latin typeface="Arial"/>
                <a:cs typeface="Arial"/>
              </a:rPr>
              <a:t>Taxonomy</a:t>
            </a:r>
            <a:endParaRPr sz="2000">
              <a:latin typeface="Arial"/>
              <a:cs typeface="Arial"/>
            </a:endParaRPr>
          </a:p>
        </p:txBody>
      </p:sp>
      <p:sp>
        <p:nvSpPr>
          <p:cNvPr id="14" name="object 14"/>
          <p:cNvSpPr txBox="1"/>
          <p:nvPr/>
        </p:nvSpPr>
        <p:spPr>
          <a:xfrm>
            <a:off x="3886200" y="6660510"/>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1504E2-0FC9-BDF6-097F-13B49EEDF866}"/>
              </a:ext>
            </a:extLst>
          </p:cNvPr>
          <p:cNvSpPr txBox="1"/>
          <p:nvPr/>
        </p:nvSpPr>
        <p:spPr>
          <a:xfrm>
            <a:off x="0" y="0"/>
            <a:ext cx="3061716" cy="6858000"/>
          </a:xfrm>
          <a:prstGeom prst="rect">
            <a:avLst/>
          </a:prstGeom>
          <a:solidFill>
            <a:schemeClr val="bg2">
              <a:lumMod val="50000"/>
            </a:schemeClr>
          </a:solidFill>
        </p:spPr>
        <p:txBody>
          <a:bodyPr wrap="square" rtlCol="0">
            <a:spAutoFit/>
          </a:bodyPr>
          <a:lstStyle/>
          <a:p>
            <a:endParaRPr lang="en-IN" dirty="0"/>
          </a:p>
        </p:txBody>
      </p:sp>
      <p:sp>
        <p:nvSpPr>
          <p:cNvPr id="2" name="object 2"/>
          <p:cNvSpPr txBox="1"/>
          <p:nvPr/>
        </p:nvSpPr>
        <p:spPr>
          <a:xfrm>
            <a:off x="3174873" y="325323"/>
            <a:ext cx="4766310" cy="3439795"/>
          </a:xfrm>
          <a:prstGeom prst="rect">
            <a:avLst/>
          </a:prstGeom>
        </p:spPr>
        <p:txBody>
          <a:bodyPr vert="horz" wrap="square" lIns="0" tIns="12065" rIns="0" bIns="0" rtlCol="0">
            <a:spAutoFit/>
          </a:bodyPr>
          <a:lstStyle/>
          <a:p>
            <a:pPr marL="184785" indent="-172720">
              <a:lnSpc>
                <a:spcPct val="100000"/>
              </a:lnSpc>
              <a:spcBef>
                <a:spcPts val="95"/>
              </a:spcBef>
              <a:buClr>
                <a:srgbClr val="FF0000"/>
              </a:buClr>
              <a:buFont typeface="Arial MT"/>
              <a:buChar char="•"/>
              <a:tabLst>
                <a:tab pos="185420" algn="l"/>
              </a:tabLst>
            </a:pPr>
            <a:r>
              <a:rPr sz="1600" b="1" spc="-5" dirty="0">
                <a:solidFill>
                  <a:srgbClr val="FF0000"/>
                </a:solidFill>
                <a:latin typeface="Calibri"/>
                <a:cs typeface="Calibri"/>
              </a:rPr>
              <a:t>BOS</a:t>
            </a:r>
            <a:r>
              <a:rPr sz="1600" b="1" spc="434" dirty="0">
                <a:solidFill>
                  <a:srgbClr val="FF0000"/>
                </a:solidFill>
                <a:latin typeface="Calibri"/>
                <a:cs typeface="Calibri"/>
              </a:rPr>
              <a:t> </a:t>
            </a:r>
            <a:r>
              <a:rPr sz="1600" b="1" spc="5" dirty="0">
                <a:solidFill>
                  <a:srgbClr val="FF0000"/>
                </a:solidFill>
                <a:latin typeface="Calibri"/>
                <a:cs typeface="Calibri"/>
              </a:rPr>
              <a:t>of</a:t>
            </a:r>
            <a:r>
              <a:rPr sz="1600" b="1" spc="30" dirty="0">
                <a:solidFill>
                  <a:srgbClr val="FF0000"/>
                </a:solidFill>
                <a:latin typeface="Calibri"/>
                <a:cs typeface="Calibri"/>
              </a:rPr>
              <a:t> </a:t>
            </a:r>
            <a:r>
              <a:rPr sz="1600" b="1" spc="-5" dirty="0">
                <a:solidFill>
                  <a:srgbClr val="FF0000"/>
                </a:solidFill>
                <a:latin typeface="Calibri"/>
                <a:cs typeface="Calibri"/>
              </a:rPr>
              <a:t>AU-MED</a:t>
            </a:r>
            <a:r>
              <a:rPr sz="1600" b="1" spc="45" dirty="0">
                <a:solidFill>
                  <a:srgbClr val="FF0000"/>
                </a:solidFill>
                <a:latin typeface="Calibri"/>
                <a:cs typeface="Calibri"/>
              </a:rPr>
              <a:t> </a:t>
            </a:r>
            <a:r>
              <a:rPr sz="1600" b="1" spc="-10" dirty="0">
                <a:latin typeface="Calibri"/>
                <a:cs typeface="Calibri"/>
              </a:rPr>
              <a:t>will</a:t>
            </a:r>
            <a:r>
              <a:rPr sz="1600" b="1" spc="35" dirty="0">
                <a:latin typeface="Calibri"/>
                <a:cs typeface="Calibri"/>
              </a:rPr>
              <a:t> </a:t>
            </a:r>
            <a:r>
              <a:rPr sz="1600" b="1" spc="-10" dirty="0">
                <a:latin typeface="Calibri"/>
                <a:cs typeface="Calibri"/>
              </a:rPr>
              <a:t>prepare</a:t>
            </a:r>
            <a:r>
              <a:rPr sz="1600" b="1" spc="30" dirty="0">
                <a:latin typeface="Calibri"/>
                <a:cs typeface="Calibri"/>
              </a:rPr>
              <a:t> </a:t>
            </a:r>
            <a:r>
              <a:rPr sz="1600" b="1" spc="-5" dirty="0">
                <a:latin typeface="Calibri"/>
                <a:cs typeface="Calibri"/>
              </a:rPr>
              <a:t>the</a:t>
            </a:r>
            <a:r>
              <a:rPr sz="1600" b="1" spc="40" dirty="0">
                <a:latin typeface="Calibri"/>
                <a:cs typeface="Calibri"/>
              </a:rPr>
              <a:t> </a:t>
            </a:r>
            <a:r>
              <a:rPr sz="1600" b="1" spc="-5" dirty="0">
                <a:latin typeface="Calibri"/>
                <a:cs typeface="Calibri"/>
              </a:rPr>
              <a:t>Curriculum</a:t>
            </a:r>
            <a:r>
              <a:rPr sz="1600" b="1" spc="50" dirty="0">
                <a:latin typeface="Calibri"/>
                <a:cs typeface="Calibri"/>
              </a:rPr>
              <a:t> </a:t>
            </a:r>
            <a:r>
              <a:rPr sz="1600" b="1" spc="-5" dirty="0">
                <a:latin typeface="Calibri"/>
                <a:cs typeface="Calibri"/>
              </a:rPr>
              <a:t>Schemes</a:t>
            </a:r>
            <a:endParaRPr sz="1600" dirty="0">
              <a:latin typeface="Calibri"/>
              <a:cs typeface="Calibri"/>
            </a:endParaRPr>
          </a:p>
          <a:p>
            <a:pPr marL="184785">
              <a:lnSpc>
                <a:spcPct val="100000"/>
              </a:lnSpc>
              <a:spcBef>
                <a:spcPts val="5"/>
              </a:spcBef>
            </a:pPr>
            <a:r>
              <a:rPr sz="1600" b="1" spc="-10" dirty="0">
                <a:latin typeface="Calibri"/>
                <a:cs typeface="Calibri"/>
              </a:rPr>
              <a:t>by</a:t>
            </a:r>
            <a:r>
              <a:rPr sz="1600" b="1" dirty="0">
                <a:latin typeface="Calibri"/>
                <a:cs typeface="Calibri"/>
              </a:rPr>
              <a:t> </a:t>
            </a:r>
            <a:r>
              <a:rPr sz="1600" b="1" spc="-15" dirty="0">
                <a:latin typeface="Calibri"/>
                <a:cs typeface="Calibri"/>
              </a:rPr>
              <a:t>referring</a:t>
            </a:r>
            <a:r>
              <a:rPr sz="1600" b="1" spc="15" dirty="0">
                <a:latin typeface="Calibri"/>
                <a:cs typeface="Calibri"/>
              </a:rPr>
              <a:t> </a:t>
            </a:r>
            <a:r>
              <a:rPr sz="1600" b="1" spc="-20" dirty="0">
                <a:latin typeface="Calibri"/>
                <a:cs typeface="Calibri"/>
              </a:rPr>
              <a:t>to</a:t>
            </a:r>
            <a:endParaRPr sz="1600" dirty="0">
              <a:latin typeface="Calibri"/>
              <a:cs typeface="Calibri"/>
            </a:endParaRPr>
          </a:p>
          <a:p>
            <a:pPr marL="677545" lvl="1" indent="-207645">
              <a:lnSpc>
                <a:spcPct val="100000"/>
              </a:lnSpc>
              <a:buFont typeface="Wingdings"/>
              <a:buChar char=""/>
              <a:tabLst>
                <a:tab pos="677545" algn="l"/>
              </a:tabLst>
            </a:pPr>
            <a:r>
              <a:rPr sz="1600" b="1" spc="-10" dirty="0">
                <a:latin typeface="Calibri"/>
                <a:cs typeface="Calibri"/>
              </a:rPr>
              <a:t>AICTE/UGC/APSCHE/AU/CBCS/NEP</a:t>
            </a:r>
            <a:r>
              <a:rPr sz="1600" b="1" spc="40" dirty="0">
                <a:latin typeface="Calibri"/>
                <a:cs typeface="Calibri"/>
              </a:rPr>
              <a:t> </a:t>
            </a:r>
            <a:r>
              <a:rPr sz="1600" b="1" spc="-10" dirty="0">
                <a:latin typeface="Calibri"/>
                <a:cs typeface="Calibri"/>
              </a:rPr>
              <a:t>Guidelines</a:t>
            </a:r>
            <a:endParaRPr sz="1600" dirty="0">
              <a:latin typeface="Calibri"/>
              <a:cs typeface="Calibri"/>
            </a:endParaRPr>
          </a:p>
          <a:p>
            <a:pPr marL="677545" lvl="1" indent="-207645">
              <a:lnSpc>
                <a:spcPct val="100000"/>
              </a:lnSpc>
              <a:buFont typeface="Wingdings"/>
              <a:buChar char=""/>
              <a:tabLst>
                <a:tab pos="677545" algn="l"/>
              </a:tabLst>
            </a:pPr>
            <a:r>
              <a:rPr sz="1600" b="1" spc="-10" dirty="0">
                <a:latin typeface="Calibri"/>
                <a:cs typeface="Calibri"/>
              </a:rPr>
              <a:t>Professional</a:t>
            </a:r>
            <a:r>
              <a:rPr sz="1600" b="1" spc="20" dirty="0">
                <a:latin typeface="Calibri"/>
                <a:cs typeface="Calibri"/>
              </a:rPr>
              <a:t> </a:t>
            </a:r>
            <a:r>
              <a:rPr sz="1600" b="1" spc="-5" dirty="0">
                <a:latin typeface="Calibri"/>
                <a:cs typeface="Calibri"/>
              </a:rPr>
              <a:t>body</a:t>
            </a:r>
            <a:r>
              <a:rPr sz="1600" b="1" spc="20" dirty="0">
                <a:latin typeface="Calibri"/>
                <a:cs typeface="Calibri"/>
              </a:rPr>
              <a:t> </a:t>
            </a:r>
            <a:r>
              <a:rPr sz="1600" b="1" spc="-10" dirty="0">
                <a:latin typeface="Calibri"/>
                <a:cs typeface="Calibri"/>
              </a:rPr>
              <a:t>Guidelines</a:t>
            </a:r>
            <a:r>
              <a:rPr sz="1600" b="1" spc="15" dirty="0">
                <a:latin typeface="Calibri"/>
                <a:cs typeface="Calibri"/>
              </a:rPr>
              <a:t> </a:t>
            </a:r>
            <a:r>
              <a:rPr sz="1600" b="1" spc="-5" dirty="0">
                <a:latin typeface="Calibri"/>
                <a:cs typeface="Calibri"/>
              </a:rPr>
              <a:t>such</a:t>
            </a:r>
            <a:r>
              <a:rPr sz="1600" b="1" spc="15" dirty="0">
                <a:latin typeface="Calibri"/>
                <a:cs typeface="Calibri"/>
              </a:rPr>
              <a:t> </a:t>
            </a:r>
            <a:r>
              <a:rPr sz="1600" b="1" spc="-5" dirty="0">
                <a:latin typeface="Calibri"/>
                <a:cs typeface="Calibri"/>
              </a:rPr>
              <a:t>as </a:t>
            </a:r>
            <a:r>
              <a:rPr sz="1600" b="1" spc="-10" dirty="0">
                <a:latin typeface="Calibri"/>
                <a:cs typeface="Calibri"/>
              </a:rPr>
              <a:t>CMSI/SAE</a:t>
            </a:r>
            <a:endParaRPr sz="1600" dirty="0">
              <a:latin typeface="Calibri"/>
              <a:cs typeface="Calibri"/>
            </a:endParaRPr>
          </a:p>
          <a:p>
            <a:pPr marL="677545" lvl="1" indent="-207645">
              <a:lnSpc>
                <a:spcPct val="100000"/>
              </a:lnSpc>
              <a:buFont typeface="Wingdings"/>
              <a:buChar char=""/>
              <a:tabLst>
                <a:tab pos="677545" algn="l"/>
              </a:tabLst>
            </a:pPr>
            <a:r>
              <a:rPr sz="1600" b="1" spc="-15" dirty="0">
                <a:latin typeface="Calibri"/>
                <a:cs typeface="Calibri"/>
              </a:rPr>
              <a:t>Current</a:t>
            </a:r>
            <a:r>
              <a:rPr sz="1600" b="1" spc="40" dirty="0">
                <a:latin typeface="Calibri"/>
                <a:cs typeface="Calibri"/>
              </a:rPr>
              <a:t> </a:t>
            </a:r>
            <a:r>
              <a:rPr sz="1600" b="1" spc="-10" dirty="0">
                <a:latin typeface="Calibri"/>
                <a:cs typeface="Calibri"/>
              </a:rPr>
              <a:t>requirements</a:t>
            </a:r>
            <a:r>
              <a:rPr sz="1600" b="1" spc="15" dirty="0">
                <a:latin typeface="Calibri"/>
                <a:cs typeface="Calibri"/>
              </a:rPr>
              <a:t> </a:t>
            </a:r>
            <a:r>
              <a:rPr sz="1600" b="1" dirty="0">
                <a:latin typeface="Calibri"/>
                <a:cs typeface="Calibri"/>
              </a:rPr>
              <a:t>of</a:t>
            </a:r>
            <a:r>
              <a:rPr sz="1600" b="1" spc="-10" dirty="0">
                <a:latin typeface="Calibri"/>
                <a:cs typeface="Calibri"/>
              </a:rPr>
              <a:t> the</a:t>
            </a:r>
            <a:r>
              <a:rPr sz="1600" b="1" spc="5" dirty="0">
                <a:latin typeface="Calibri"/>
                <a:cs typeface="Calibri"/>
              </a:rPr>
              <a:t> </a:t>
            </a:r>
            <a:r>
              <a:rPr sz="1600" b="1" spc="-10" dirty="0">
                <a:latin typeface="Calibri"/>
                <a:cs typeface="Calibri"/>
              </a:rPr>
              <a:t>Industry</a:t>
            </a:r>
            <a:endParaRPr sz="1600" dirty="0">
              <a:latin typeface="Calibri"/>
              <a:cs typeface="Calibri"/>
            </a:endParaRPr>
          </a:p>
          <a:p>
            <a:pPr marL="677545" lvl="1" indent="-207645">
              <a:lnSpc>
                <a:spcPct val="100000"/>
              </a:lnSpc>
              <a:buFont typeface="Wingdings"/>
              <a:buChar char=""/>
              <a:tabLst>
                <a:tab pos="677545" algn="l"/>
              </a:tabLst>
            </a:pPr>
            <a:r>
              <a:rPr sz="1600" b="1" spc="-15" dirty="0">
                <a:latin typeface="Calibri"/>
                <a:cs typeface="Calibri"/>
              </a:rPr>
              <a:t>Stake</a:t>
            </a:r>
            <a:r>
              <a:rPr sz="1600" b="1" spc="-20" dirty="0">
                <a:latin typeface="Calibri"/>
                <a:cs typeface="Calibri"/>
              </a:rPr>
              <a:t> </a:t>
            </a:r>
            <a:r>
              <a:rPr sz="1600" b="1" spc="-5" dirty="0">
                <a:latin typeface="Calibri"/>
                <a:cs typeface="Calibri"/>
              </a:rPr>
              <a:t>Holders’</a:t>
            </a:r>
            <a:r>
              <a:rPr sz="1600" b="1" spc="345" dirty="0">
                <a:latin typeface="Calibri"/>
                <a:cs typeface="Calibri"/>
              </a:rPr>
              <a:t> </a:t>
            </a:r>
            <a:r>
              <a:rPr sz="1600" b="1" spc="-10" dirty="0">
                <a:latin typeface="Calibri"/>
                <a:cs typeface="Calibri"/>
              </a:rPr>
              <a:t>Inputs</a:t>
            </a:r>
            <a:endParaRPr sz="1600" dirty="0">
              <a:latin typeface="Calibri"/>
              <a:cs typeface="Calibri"/>
            </a:endParaRPr>
          </a:p>
          <a:p>
            <a:pPr marL="184785" indent="-172720">
              <a:lnSpc>
                <a:spcPct val="100000"/>
              </a:lnSpc>
              <a:buFont typeface="Arial MT"/>
              <a:buChar char="•"/>
              <a:tabLst>
                <a:tab pos="185420" algn="l"/>
              </a:tabLst>
            </a:pPr>
            <a:r>
              <a:rPr sz="1600" b="1" spc="-10" dirty="0">
                <a:solidFill>
                  <a:srgbClr val="FF0000"/>
                </a:solidFill>
                <a:latin typeface="Calibri"/>
                <a:cs typeface="Calibri"/>
              </a:rPr>
              <a:t>Revision</a:t>
            </a:r>
            <a:r>
              <a:rPr sz="1600" b="1" spc="-20" dirty="0">
                <a:solidFill>
                  <a:srgbClr val="FF0000"/>
                </a:solidFill>
                <a:latin typeface="Calibri"/>
                <a:cs typeface="Calibri"/>
              </a:rPr>
              <a:t> </a:t>
            </a:r>
            <a:r>
              <a:rPr sz="1600" b="1" dirty="0">
                <a:solidFill>
                  <a:srgbClr val="FF0000"/>
                </a:solidFill>
                <a:latin typeface="Calibri"/>
                <a:cs typeface="Calibri"/>
              </a:rPr>
              <a:t>of</a:t>
            </a:r>
            <a:r>
              <a:rPr sz="1600" b="1" spc="-5" dirty="0">
                <a:solidFill>
                  <a:srgbClr val="FF0000"/>
                </a:solidFill>
                <a:latin typeface="Calibri"/>
                <a:cs typeface="Calibri"/>
              </a:rPr>
              <a:t> the Curriculum</a:t>
            </a:r>
            <a:endParaRPr sz="1600" dirty="0">
              <a:latin typeface="Calibri"/>
              <a:cs typeface="Calibri"/>
            </a:endParaRPr>
          </a:p>
          <a:p>
            <a:pPr marL="677545" lvl="1" indent="-207645">
              <a:lnSpc>
                <a:spcPct val="100000"/>
              </a:lnSpc>
              <a:buFont typeface="Wingdings"/>
              <a:buChar char=""/>
              <a:tabLst>
                <a:tab pos="677545" algn="l"/>
              </a:tabLst>
            </a:pPr>
            <a:r>
              <a:rPr sz="1600" b="1" spc="-10" dirty="0">
                <a:latin typeface="Calibri"/>
                <a:cs typeface="Calibri"/>
              </a:rPr>
              <a:t>Industry/Market</a:t>
            </a:r>
            <a:r>
              <a:rPr sz="1600" b="1" spc="45" dirty="0">
                <a:latin typeface="Calibri"/>
                <a:cs typeface="Calibri"/>
              </a:rPr>
              <a:t> </a:t>
            </a:r>
            <a:r>
              <a:rPr sz="1600" b="1" spc="-15" dirty="0">
                <a:latin typeface="Calibri"/>
                <a:cs typeface="Calibri"/>
              </a:rPr>
              <a:t>Requirements</a:t>
            </a:r>
            <a:endParaRPr sz="1600" dirty="0">
              <a:latin typeface="Calibri"/>
              <a:cs typeface="Calibri"/>
            </a:endParaRPr>
          </a:p>
          <a:p>
            <a:pPr marL="677545" lvl="1" indent="-207645">
              <a:lnSpc>
                <a:spcPct val="100000"/>
              </a:lnSpc>
              <a:buFont typeface="Wingdings"/>
              <a:buChar char=""/>
              <a:tabLst>
                <a:tab pos="677545" algn="l"/>
              </a:tabLst>
            </a:pPr>
            <a:r>
              <a:rPr sz="1600" b="1" spc="-10" dirty="0">
                <a:latin typeface="Calibri"/>
                <a:cs typeface="Calibri"/>
              </a:rPr>
              <a:t>Feedback</a:t>
            </a:r>
            <a:r>
              <a:rPr sz="1600" b="1" dirty="0">
                <a:latin typeface="Calibri"/>
                <a:cs typeface="Calibri"/>
              </a:rPr>
              <a:t> </a:t>
            </a:r>
            <a:r>
              <a:rPr sz="1600" b="1" spc="-15" dirty="0">
                <a:latin typeface="Calibri"/>
                <a:cs typeface="Calibri"/>
              </a:rPr>
              <a:t>from</a:t>
            </a:r>
            <a:r>
              <a:rPr sz="1600" b="1" spc="20" dirty="0">
                <a:latin typeface="Calibri"/>
                <a:cs typeface="Calibri"/>
              </a:rPr>
              <a:t> </a:t>
            </a:r>
            <a:r>
              <a:rPr sz="1600" b="1" spc="-15" dirty="0">
                <a:latin typeface="Calibri"/>
                <a:cs typeface="Calibri"/>
              </a:rPr>
              <a:t>Stakeholders</a:t>
            </a:r>
            <a:endParaRPr sz="1600" dirty="0">
              <a:latin typeface="Calibri"/>
              <a:cs typeface="Calibri"/>
            </a:endParaRPr>
          </a:p>
          <a:p>
            <a:pPr marL="677545" lvl="1" indent="-207645">
              <a:lnSpc>
                <a:spcPct val="100000"/>
              </a:lnSpc>
              <a:buFont typeface="Wingdings"/>
              <a:buChar char=""/>
              <a:tabLst>
                <a:tab pos="677545" algn="l"/>
              </a:tabLst>
            </a:pPr>
            <a:r>
              <a:rPr sz="1600" b="1" spc="-10" dirty="0">
                <a:latin typeface="Calibri"/>
                <a:cs typeface="Calibri"/>
              </a:rPr>
              <a:t>Once</a:t>
            </a:r>
            <a:r>
              <a:rPr sz="1600" b="1" spc="5" dirty="0">
                <a:latin typeface="Calibri"/>
                <a:cs typeface="Calibri"/>
              </a:rPr>
              <a:t> </a:t>
            </a:r>
            <a:r>
              <a:rPr sz="1600" b="1" spc="-5" dirty="0">
                <a:latin typeface="Calibri"/>
                <a:cs typeface="Calibri"/>
              </a:rPr>
              <a:t>in Six</a:t>
            </a:r>
            <a:r>
              <a:rPr sz="1600" b="1" dirty="0">
                <a:latin typeface="Calibri"/>
                <a:cs typeface="Calibri"/>
              </a:rPr>
              <a:t> </a:t>
            </a:r>
            <a:r>
              <a:rPr sz="1600" b="1" spc="-10" dirty="0">
                <a:latin typeface="Calibri"/>
                <a:cs typeface="Calibri"/>
              </a:rPr>
              <a:t>Months</a:t>
            </a:r>
            <a:endParaRPr sz="1600" dirty="0">
              <a:latin typeface="Calibri"/>
              <a:cs typeface="Calibri"/>
            </a:endParaRPr>
          </a:p>
          <a:p>
            <a:pPr marL="677545" lvl="1" indent="-207645">
              <a:lnSpc>
                <a:spcPct val="100000"/>
              </a:lnSpc>
              <a:buFont typeface="Wingdings"/>
              <a:buChar char=""/>
              <a:tabLst>
                <a:tab pos="677545" algn="l"/>
              </a:tabLst>
            </a:pPr>
            <a:r>
              <a:rPr sz="1600" b="1" spc="-10" dirty="0">
                <a:latin typeface="Calibri"/>
                <a:cs typeface="Calibri"/>
              </a:rPr>
              <a:t>Minor</a:t>
            </a:r>
            <a:r>
              <a:rPr sz="1600" b="1" dirty="0">
                <a:latin typeface="Calibri"/>
                <a:cs typeface="Calibri"/>
              </a:rPr>
              <a:t> </a:t>
            </a:r>
            <a:r>
              <a:rPr sz="1600" b="1" spc="-10" dirty="0">
                <a:latin typeface="Calibri"/>
                <a:cs typeface="Calibri"/>
              </a:rPr>
              <a:t>Changes</a:t>
            </a:r>
            <a:r>
              <a:rPr sz="1600" b="1" spc="10" dirty="0">
                <a:latin typeface="Calibri"/>
                <a:cs typeface="Calibri"/>
              </a:rPr>
              <a:t> </a:t>
            </a:r>
            <a:r>
              <a:rPr sz="1600" b="1" spc="-10" dirty="0">
                <a:latin typeface="Calibri"/>
                <a:cs typeface="Calibri"/>
              </a:rPr>
              <a:t>In</a:t>
            </a:r>
            <a:r>
              <a:rPr sz="1600" b="1" spc="5" dirty="0">
                <a:latin typeface="Calibri"/>
                <a:cs typeface="Calibri"/>
              </a:rPr>
              <a:t> </a:t>
            </a:r>
            <a:r>
              <a:rPr sz="1600" b="1" spc="-5" dirty="0">
                <a:latin typeface="Calibri"/>
                <a:cs typeface="Calibri"/>
              </a:rPr>
              <a:t>Curriculum</a:t>
            </a:r>
            <a:endParaRPr sz="1600" dirty="0">
              <a:latin typeface="Calibri"/>
              <a:cs typeface="Calibri"/>
            </a:endParaRPr>
          </a:p>
          <a:p>
            <a:pPr marL="677545" lvl="1" indent="-207645">
              <a:lnSpc>
                <a:spcPct val="100000"/>
              </a:lnSpc>
              <a:buFont typeface="Wingdings"/>
              <a:buChar char=""/>
              <a:tabLst>
                <a:tab pos="677545" algn="l"/>
              </a:tabLst>
            </a:pPr>
            <a:r>
              <a:rPr sz="1600" b="1" spc="-10" dirty="0">
                <a:latin typeface="Calibri"/>
                <a:cs typeface="Calibri"/>
              </a:rPr>
              <a:t>Introduction</a:t>
            </a:r>
            <a:r>
              <a:rPr sz="1600" b="1" spc="30" dirty="0">
                <a:latin typeface="Calibri"/>
                <a:cs typeface="Calibri"/>
              </a:rPr>
              <a:t> </a:t>
            </a:r>
            <a:r>
              <a:rPr sz="1600" b="1" spc="-5" dirty="0">
                <a:latin typeface="Calibri"/>
                <a:cs typeface="Calibri"/>
              </a:rPr>
              <a:t>of</a:t>
            </a:r>
            <a:r>
              <a:rPr sz="1600" b="1" dirty="0">
                <a:latin typeface="Calibri"/>
                <a:cs typeface="Calibri"/>
              </a:rPr>
              <a:t> </a:t>
            </a:r>
            <a:r>
              <a:rPr sz="1600" b="1" spc="-10" dirty="0">
                <a:latin typeface="Calibri"/>
                <a:cs typeface="Calibri"/>
              </a:rPr>
              <a:t>New</a:t>
            </a:r>
            <a:r>
              <a:rPr sz="1600" b="1" spc="-15" dirty="0">
                <a:latin typeface="Calibri"/>
                <a:cs typeface="Calibri"/>
              </a:rPr>
              <a:t> </a:t>
            </a:r>
            <a:r>
              <a:rPr sz="1600" b="1" spc="-5" dirty="0">
                <a:latin typeface="Calibri"/>
                <a:cs typeface="Calibri"/>
              </a:rPr>
              <a:t>Electives</a:t>
            </a:r>
            <a:endParaRPr sz="1600" dirty="0">
              <a:latin typeface="Calibri"/>
              <a:cs typeface="Calibri"/>
            </a:endParaRPr>
          </a:p>
          <a:p>
            <a:pPr marL="184785" indent="-172720">
              <a:lnSpc>
                <a:spcPct val="100000"/>
              </a:lnSpc>
              <a:buFont typeface="Arial MT"/>
              <a:buChar char="•"/>
              <a:tabLst>
                <a:tab pos="185420" algn="l"/>
              </a:tabLst>
            </a:pPr>
            <a:r>
              <a:rPr sz="1600" b="1" spc="-5" dirty="0">
                <a:solidFill>
                  <a:srgbClr val="FF0000"/>
                </a:solidFill>
                <a:latin typeface="Calibri"/>
                <a:cs typeface="Calibri"/>
              </a:rPr>
              <a:t>Academic</a:t>
            </a:r>
            <a:r>
              <a:rPr sz="1600" b="1" spc="-20" dirty="0">
                <a:solidFill>
                  <a:srgbClr val="FF0000"/>
                </a:solidFill>
                <a:latin typeface="Calibri"/>
                <a:cs typeface="Calibri"/>
              </a:rPr>
              <a:t> </a:t>
            </a:r>
            <a:r>
              <a:rPr sz="1600" b="1" spc="-5" dirty="0">
                <a:solidFill>
                  <a:srgbClr val="FF0000"/>
                </a:solidFill>
                <a:latin typeface="Calibri"/>
                <a:cs typeface="Calibri"/>
              </a:rPr>
              <a:t>Flexibility</a:t>
            </a:r>
            <a:endParaRPr sz="1600" dirty="0">
              <a:latin typeface="Calibri"/>
              <a:cs typeface="Calibri"/>
            </a:endParaRPr>
          </a:p>
          <a:p>
            <a:pPr marL="733425" lvl="1" indent="-264160">
              <a:lnSpc>
                <a:spcPct val="100000"/>
              </a:lnSpc>
              <a:spcBef>
                <a:spcPts val="5"/>
              </a:spcBef>
              <a:buFont typeface="Wingdings"/>
              <a:buChar char=""/>
              <a:tabLst>
                <a:tab pos="734060" algn="l"/>
              </a:tabLst>
            </a:pPr>
            <a:r>
              <a:rPr sz="1600" b="1" spc="-5" dirty="0">
                <a:latin typeface="Calibri"/>
                <a:cs typeface="Calibri"/>
              </a:rPr>
              <a:t>Choice Based</a:t>
            </a:r>
            <a:r>
              <a:rPr sz="1600" b="1" spc="-10" dirty="0">
                <a:latin typeface="Calibri"/>
                <a:cs typeface="Calibri"/>
              </a:rPr>
              <a:t> Credit</a:t>
            </a:r>
            <a:r>
              <a:rPr sz="1600" b="1" spc="-5" dirty="0">
                <a:latin typeface="Calibri"/>
                <a:cs typeface="Calibri"/>
              </a:rPr>
              <a:t> </a:t>
            </a:r>
            <a:r>
              <a:rPr sz="1600" b="1" spc="-20" dirty="0">
                <a:latin typeface="Calibri"/>
                <a:cs typeface="Calibri"/>
              </a:rPr>
              <a:t>System</a:t>
            </a:r>
            <a:endParaRPr sz="1600" dirty="0">
              <a:latin typeface="Calibri"/>
              <a:cs typeface="Calibri"/>
            </a:endParaRPr>
          </a:p>
        </p:txBody>
      </p:sp>
      <p:sp>
        <p:nvSpPr>
          <p:cNvPr id="3" name="object 3"/>
          <p:cNvSpPr txBox="1"/>
          <p:nvPr/>
        </p:nvSpPr>
        <p:spPr>
          <a:xfrm>
            <a:off x="3632453" y="3740277"/>
            <a:ext cx="4166235" cy="1981953"/>
          </a:xfrm>
          <a:prstGeom prst="rect">
            <a:avLst/>
          </a:prstGeom>
        </p:spPr>
        <p:txBody>
          <a:bodyPr vert="horz" wrap="square" lIns="0" tIns="12065" rIns="0" bIns="0" rtlCol="0">
            <a:spAutoFit/>
          </a:bodyPr>
          <a:lstStyle/>
          <a:p>
            <a:pPr marL="539750" lvl="1" indent="-267335">
              <a:lnSpc>
                <a:spcPct val="100000"/>
              </a:lnSpc>
              <a:buFont typeface="Wingdings"/>
              <a:buChar char=""/>
              <a:tabLst>
                <a:tab pos="540385" algn="l"/>
              </a:tabLst>
            </a:pPr>
            <a:r>
              <a:rPr sz="1600" b="1" spc="-10" dirty="0">
                <a:latin typeface="Calibri"/>
                <a:cs typeface="Calibri"/>
              </a:rPr>
              <a:t>2021-22</a:t>
            </a:r>
            <a:r>
              <a:rPr sz="1600" b="1" spc="25" dirty="0">
                <a:latin typeface="Calibri"/>
                <a:cs typeface="Calibri"/>
              </a:rPr>
              <a:t> </a:t>
            </a:r>
            <a:r>
              <a:rPr sz="1600" b="1" spc="-10" dirty="0">
                <a:latin typeface="Calibri"/>
                <a:cs typeface="Calibri"/>
              </a:rPr>
              <a:t>Batch</a:t>
            </a:r>
            <a:r>
              <a:rPr sz="1600" b="1" spc="-5" dirty="0">
                <a:latin typeface="Calibri"/>
                <a:cs typeface="Calibri"/>
              </a:rPr>
              <a:t> – </a:t>
            </a:r>
            <a:r>
              <a:rPr lang="en-IN" sz="1600" b="1" spc="-10" dirty="0">
                <a:latin typeface="Calibri"/>
                <a:cs typeface="Calibri"/>
              </a:rPr>
              <a:t>30</a:t>
            </a:r>
            <a:endParaRPr sz="1600" dirty="0">
              <a:latin typeface="Calibri"/>
              <a:cs typeface="Calibri"/>
            </a:endParaRPr>
          </a:p>
          <a:p>
            <a:pPr marL="539750" lvl="1" indent="-267335">
              <a:lnSpc>
                <a:spcPct val="100000"/>
              </a:lnSpc>
              <a:buFont typeface="Wingdings"/>
              <a:buChar char=""/>
              <a:tabLst>
                <a:tab pos="540385" algn="l"/>
              </a:tabLst>
            </a:pPr>
            <a:r>
              <a:rPr sz="1600" b="1" spc="-10" dirty="0">
                <a:latin typeface="Calibri"/>
                <a:cs typeface="Calibri"/>
              </a:rPr>
              <a:t>Courses</a:t>
            </a:r>
            <a:r>
              <a:rPr sz="1600" b="1" spc="20" dirty="0">
                <a:latin typeface="Calibri"/>
                <a:cs typeface="Calibri"/>
              </a:rPr>
              <a:t> </a:t>
            </a:r>
            <a:r>
              <a:rPr sz="1600" b="1" spc="-10" dirty="0">
                <a:latin typeface="Calibri"/>
                <a:cs typeface="Calibri"/>
              </a:rPr>
              <a:t>offered</a:t>
            </a:r>
            <a:r>
              <a:rPr sz="1600" b="1" spc="5" dirty="0">
                <a:latin typeface="Calibri"/>
                <a:cs typeface="Calibri"/>
              </a:rPr>
              <a:t> </a:t>
            </a:r>
            <a:r>
              <a:rPr sz="1600" b="1" spc="-5" dirty="0">
                <a:latin typeface="Calibri"/>
                <a:cs typeface="Calibri"/>
              </a:rPr>
              <a:t>with</a:t>
            </a:r>
            <a:r>
              <a:rPr sz="1600" b="1" spc="-20" dirty="0">
                <a:latin typeface="Calibri"/>
                <a:cs typeface="Calibri"/>
              </a:rPr>
              <a:t> </a:t>
            </a:r>
            <a:r>
              <a:rPr sz="1600" b="1" spc="-5" dirty="0">
                <a:latin typeface="Calibri"/>
                <a:cs typeface="Calibri"/>
              </a:rPr>
              <a:t>1/2/3/4</a:t>
            </a:r>
            <a:r>
              <a:rPr sz="1600" b="1" spc="30" dirty="0">
                <a:latin typeface="Calibri"/>
                <a:cs typeface="Calibri"/>
              </a:rPr>
              <a:t> </a:t>
            </a:r>
            <a:r>
              <a:rPr sz="1600" b="1" spc="-10" dirty="0">
                <a:latin typeface="Calibri"/>
                <a:cs typeface="Calibri"/>
              </a:rPr>
              <a:t>credits</a:t>
            </a:r>
            <a:endParaRPr sz="1600" dirty="0">
              <a:latin typeface="Calibri"/>
              <a:cs typeface="Calibri"/>
            </a:endParaRPr>
          </a:p>
          <a:p>
            <a:pPr marL="539750" marR="5080" lvl="1" indent="-266700">
              <a:lnSpc>
                <a:spcPct val="100000"/>
              </a:lnSpc>
              <a:buFont typeface="Wingdings"/>
              <a:buChar char=""/>
              <a:tabLst>
                <a:tab pos="540385" algn="l"/>
              </a:tabLst>
            </a:pPr>
            <a:r>
              <a:rPr sz="1600" b="1" spc="-5" dirty="0">
                <a:latin typeface="Calibri"/>
                <a:cs typeface="Calibri"/>
              </a:rPr>
              <a:t>Additional</a:t>
            </a:r>
            <a:r>
              <a:rPr sz="1600" b="1" dirty="0">
                <a:latin typeface="Calibri"/>
                <a:cs typeface="Calibri"/>
              </a:rPr>
              <a:t> </a:t>
            </a:r>
            <a:r>
              <a:rPr sz="1600" b="1" spc="-10" dirty="0">
                <a:latin typeface="Calibri"/>
                <a:cs typeface="Calibri"/>
              </a:rPr>
              <a:t>credits</a:t>
            </a:r>
            <a:r>
              <a:rPr sz="1600" b="1" dirty="0">
                <a:latin typeface="Calibri"/>
                <a:cs typeface="Calibri"/>
              </a:rPr>
              <a:t> </a:t>
            </a:r>
            <a:r>
              <a:rPr sz="1600" b="1" spc="-10" dirty="0">
                <a:latin typeface="Calibri"/>
                <a:cs typeface="Calibri"/>
              </a:rPr>
              <a:t>can</a:t>
            </a:r>
            <a:r>
              <a:rPr sz="1600" b="1" spc="5" dirty="0">
                <a:latin typeface="Calibri"/>
                <a:cs typeface="Calibri"/>
              </a:rPr>
              <a:t> </a:t>
            </a:r>
            <a:r>
              <a:rPr sz="1600" b="1" spc="-5" dirty="0">
                <a:latin typeface="Calibri"/>
                <a:cs typeface="Calibri"/>
              </a:rPr>
              <a:t>be</a:t>
            </a:r>
            <a:r>
              <a:rPr sz="1600" b="1" spc="10" dirty="0">
                <a:latin typeface="Calibri"/>
                <a:cs typeface="Calibri"/>
              </a:rPr>
              <a:t> </a:t>
            </a:r>
            <a:r>
              <a:rPr sz="1600" b="1" spc="-10" dirty="0">
                <a:latin typeface="Calibri"/>
                <a:cs typeface="Calibri"/>
              </a:rPr>
              <a:t>earned</a:t>
            </a:r>
            <a:r>
              <a:rPr sz="1600" b="1" spc="15" dirty="0">
                <a:latin typeface="Calibri"/>
                <a:cs typeface="Calibri"/>
              </a:rPr>
              <a:t> </a:t>
            </a:r>
            <a:r>
              <a:rPr sz="1600" b="1" spc="-15" dirty="0">
                <a:latin typeface="Calibri"/>
                <a:cs typeface="Calibri"/>
              </a:rPr>
              <a:t>from</a:t>
            </a:r>
            <a:r>
              <a:rPr sz="1600" b="1" spc="15" dirty="0">
                <a:latin typeface="Calibri"/>
                <a:cs typeface="Calibri"/>
              </a:rPr>
              <a:t> </a:t>
            </a:r>
            <a:r>
              <a:rPr sz="1600" b="1" dirty="0">
                <a:latin typeface="Calibri"/>
                <a:cs typeface="Calibri"/>
              </a:rPr>
              <a:t>add- </a:t>
            </a:r>
            <a:r>
              <a:rPr sz="1600" b="1" spc="-345" dirty="0">
                <a:latin typeface="Calibri"/>
                <a:cs typeface="Calibri"/>
              </a:rPr>
              <a:t> </a:t>
            </a:r>
            <a:r>
              <a:rPr sz="1600" b="1" spc="-5" dirty="0">
                <a:latin typeface="Calibri"/>
                <a:cs typeface="Calibri"/>
              </a:rPr>
              <a:t>on </a:t>
            </a:r>
            <a:r>
              <a:rPr sz="1600" b="1" spc="-10" dirty="0">
                <a:latin typeface="Calibri"/>
                <a:cs typeface="Calibri"/>
              </a:rPr>
              <a:t>courses</a:t>
            </a:r>
            <a:endParaRPr sz="1600" dirty="0">
              <a:latin typeface="Calibri"/>
              <a:cs typeface="Calibri"/>
            </a:endParaRPr>
          </a:p>
          <a:p>
            <a:pPr marL="539750" marR="161290" lvl="1" indent="-266700">
              <a:lnSpc>
                <a:spcPct val="100000"/>
              </a:lnSpc>
              <a:buFont typeface="Wingdings"/>
              <a:buChar char=""/>
              <a:tabLst>
                <a:tab pos="540385" algn="l"/>
              </a:tabLst>
            </a:pPr>
            <a:r>
              <a:rPr sz="1600" b="1" spc="-10" dirty="0">
                <a:latin typeface="Calibri"/>
                <a:cs typeface="Calibri"/>
              </a:rPr>
              <a:t>Provision</a:t>
            </a:r>
            <a:r>
              <a:rPr sz="1600" b="1" dirty="0">
                <a:latin typeface="Calibri"/>
                <a:cs typeface="Calibri"/>
              </a:rPr>
              <a:t> </a:t>
            </a:r>
            <a:r>
              <a:rPr sz="1600" b="1" spc="-10" dirty="0">
                <a:latin typeface="Calibri"/>
                <a:cs typeface="Calibri"/>
              </a:rPr>
              <a:t>for</a:t>
            </a:r>
            <a:r>
              <a:rPr sz="1600" b="1" spc="15" dirty="0">
                <a:latin typeface="Calibri"/>
                <a:cs typeface="Calibri"/>
              </a:rPr>
              <a:t> </a:t>
            </a:r>
            <a:r>
              <a:rPr sz="1600" b="1" spc="-15" dirty="0">
                <a:latin typeface="Calibri"/>
                <a:cs typeface="Calibri"/>
              </a:rPr>
              <a:t>transfer</a:t>
            </a:r>
            <a:r>
              <a:rPr sz="1600" b="1" spc="15" dirty="0">
                <a:latin typeface="Calibri"/>
                <a:cs typeface="Calibri"/>
              </a:rPr>
              <a:t> </a:t>
            </a:r>
            <a:r>
              <a:rPr sz="1600" b="1" spc="-5" dirty="0">
                <a:latin typeface="Calibri"/>
                <a:cs typeface="Calibri"/>
              </a:rPr>
              <a:t>of</a:t>
            </a:r>
            <a:r>
              <a:rPr sz="1600" b="1" spc="5" dirty="0">
                <a:latin typeface="Calibri"/>
                <a:cs typeface="Calibri"/>
              </a:rPr>
              <a:t> </a:t>
            </a:r>
            <a:r>
              <a:rPr sz="1600" b="1" spc="-10" dirty="0">
                <a:latin typeface="Calibri"/>
                <a:cs typeface="Calibri"/>
              </a:rPr>
              <a:t>credits</a:t>
            </a:r>
            <a:r>
              <a:rPr sz="1600" b="1" dirty="0">
                <a:latin typeface="Calibri"/>
                <a:cs typeface="Calibri"/>
              </a:rPr>
              <a:t> </a:t>
            </a:r>
            <a:r>
              <a:rPr sz="1600" b="1" spc="-10" dirty="0">
                <a:latin typeface="Calibri"/>
                <a:cs typeface="Calibri"/>
              </a:rPr>
              <a:t>when</a:t>
            </a:r>
            <a:r>
              <a:rPr sz="1600" b="1" dirty="0">
                <a:latin typeface="Calibri"/>
                <a:cs typeface="Calibri"/>
              </a:rPr>
              <a:t> </a:t>
            </a:r>
            <a:r>
              <a:rPr sz="1600" b="1" spc="-10" dirty="0">
                <a:latin typeface="Calibri"/>
                <a:cs typeface="Calibri"/>
              </a:rPr>
              <a:t>the </a:t>
            </a:r>
            <a:r>
              <a:rPr sz="1600" b="1" spc="-345" dirty="0">
                <a:latin typeface="Calibri"/>
                <a:cs typeface="Calibri"/>
              </a:rPr>
              <a:t> </a:t>
            </a:r>
            <a:r>
              <a:rPr sz="1600" b="1" spc="-10" dirty="0">
                <a:latin typeface="Calibri"/>
                <a:cs typeface="Calibri"/>
              </a:rPr>
              <a:t>students</a:t>
            </a:r>
            <a:r>
              <a:rPr sz="1600" b="1" spc="10" dirty="0">
                <a:latin typeface="Calibri"/>
                <a:cs typeface="Calibri"/>
              </a:rPr>
              <a:t> </a:t>
            </a:r>
            <a:r>
              <a:rPr sz="1600" b="1" spc="-15" dirty="0">
                <a:latin typeface="Calibri"/>
                <a:cs typeface="Calibri"/>
              </a:rPr>
              <a:t>migrate</a:t>
            </a:r>
            <a:endParaRPr sz="1600" dirty="0">
              <a:latin typeface="Calibri"/>
              <a:cs typeface="Calibri"/>
            </a:endParaRPr>
          </a:p>
          <a:p>
            <a:pPr marL="295910" indent="-283845">
              <a:lnSpc>
                <a:spcPct val="100000"/>
              </a:lnSpc>
              <a:buFont typeface="Wingdings"/>
              <a:buChar char=""/>
              <a:tabLst>
                <a:tab pos="296545" algn="l"/>
              </a:tabLst>
            </a:pPr>
            <a:r>
              <a:rPr sz="1600" b="1" spc="-10" dirty="0">
                <a:latin typeface="Calibri"/>
                <a:cs typeface="Calibri"/>
              </a:rPr>
              <a:t>Minors</a:t>
            </a:r>
            <a:endParaRPr sz="1600" dirty="0">
              <a:latin typeface="Calibri"/>
              <a:cs typeface="Calibri"/>
            </a:endParaRPr>
          </a:p>
          <a:p>
            <a:pPr marL="295910" indent="-283845">
              <a:lnSpc>
                <a:spcPct val="100000"/>
              </a:lnSpc>
              <a:buFont typeface="Wingdings"/>
              <a:buChar char=""/>
              <a:tabLst>
                <a:tab pos="296545" algn="l"/>
              </a:tabLst>
            </a:pPr>
            <a:r>
              <a:rPr sz="1600" b="1" spc="-15" dirty="0">
                <a:latin typeface="Calibri"/>
                <a:cs typeface="Calibri"/>
              </a:rPr>
              <a:t>Vertical </a:t>
            </a:r>
            <a:r>
              <a:rPr sz="1600" b="1" spc="-5" dirty="0">
                <a:latin typeface="Calibri"/>
                <a:cs typeface="Calibri"/>
              </a:rPr>
              <a:t>mobility</a:t>
            </a:r>
            <a:r>
              <a:rPr sz="1600" b="1" spc="-25" dirty="0">
                <a:latin typeface="Calibri"/>
                <a:cs typeface="Calibri"/>
              </a:rPr>
              <a:t> </a:t>
            </a:r>
            <a:r>
              <a:rPr sz="1600" b="1" spc="-5" dirty="0">
                <a:latin typeface="Calibri"/>
                <a:cs typeface="Calibri"/>
              </a:rPr>
              <a:t>within</a:t>
            </a:r>
            <a:r>
              <a:rPr sz="1600" b="1" spc="-10" dirty="0">
                <a:latin typeface="Calibri"/>
                <a:cs typeface="Calibri"/>
              </a:rPr>
              <a:t> </a:t>
            </a:r>
            <a:r>
              <a:rPr sz="1600" b="1" spc="-5" dirty="0">
                <a:latin typeface="Calibri"/>
                <a:cs typeface="Calibri"/>
              </a:rPr>
              <a:t>the</a:t>
            </a:r>
            <a:r>
              <a:rPr sz="1600" b="1" spc="-15" dirty="0">
                <a:latin typeface="Calibri"/>
                <a:cs typeface="Calibri"/>
              </a:rPr>
              <a:t> </a:t>
            </a:r>
            <a:r>
              <a:rPr sz="1600" b="1" spc="-10" dirty="0">
                <a:latin typeface="Calibri"/>
                <a:cs typeface="Calibri"/>
              </a:rPr>
              <a:t>programmes</a:t>
            </a:r>
            <a:endParaRPr sz="1600" dirty="0">
              <a:latin typeface="Calibri"/>
              <a:cs typeface="Calibri"/>
            </a:endParaRPr>
          </a:p>
        </p:txBody>
      </p:sp>
      <p:sp>
        <p:nvSpPr>
          <p:cNvPr id="4" name="object 4"/>
          <p:cNvSpPr txBox="1"/>
          <p:nvPr/>
        </p:nvSpPr>
        <p:spPr>
          <a:xfrm>
            <a:off x="8134604" y="4211209"/>
            <a:ext cx="3796665" cy="2545715"/>
          </a:xfrm>
          <a:prstGeom prst="rect">
            <a:avLst/>
          </a:prstGeom>
        </p:spPr>
        <p:txBody>
          <a:bodyPr vert="horz" wrap="square" lIns="0" tIns="31115" rIns="0" bIns="0" rtlCol="0">
            <a:spAutoFit/>
          </a:bodyPr>
          <a:lstStyle/>
          <a:p>
            <a:pPr marL="12700">
              <a:lnSpc>
                <a:spcPct val="100000"/>
              </a:lnSpc>
              <a:spcBef>
                <a:spcPts val="245"/>
              </a:spcBef>
            </a:pPr>
            <a:r>
              <a:rPr sz="1800" b="1" spc="-5" dirty="0">
                <a:solidFill>
                  <a:srgbClr val="FF0000"/>
                </a:solidFill>
                <a:latin typeface="Calibri"/>
                <a:cs typeface="Calibri"/>
              </a:rPr>
              <a:t>2022-23</a:t>
            </a:r>
            <a:r>
              <a:rPr sz="1800" b="1" spc="-10" dirty="0">
                <a:solidFill>
                  <a:srgbClr val="FF0000"/>
                </a:solidFill>
                <a:latin typeface="Calibri"/>
                <a:cs typeface="Calibri"/>
              </a:rPr>
              <a:t> </a:t>
            </a:r>
            <a:r>
              <a:rPr sz="1800" b="1" dirty="0">
                <a:solidFill>
                  <a:srgbClr val="FF0000"/>
                </a:solidFill>
                <a:latin typeface="Calibri"/>
                <a:cs typeface="Calibri"/>
              </a:rPr>
              <a:t>Scheme</a:t>
            </a:r>
            <a:r>
              <a:rPr sz="1800" b="1" spc="370" dirty="0">
                <a:solidFill>
                  <a:srgbClr val="FF0000"/>
                </a:solidFill>
                <a:latin typeface="Calibri"/>
                <a:cs typeface="Calibri"/>
              </a:rPr>
              <a:t> </a:t>
            </a:r>
            <a:r>
              <a:rPr sz="1800" b="1" dirty="0">
                <a:solidFill>
                  <a:srgbClr val="FF0000"/>
                </a:solidFill>
                <a:latin typeface="Calibri"/>
                <a:cs typeface="Calibri"/>
              </a:rPr>
              <a:t>|</a:t>
            </a:r>
            <a:r>
              <a:rPr sz="1800" b="1" spc="-10" dirty="0">
                <a:solidFill>
                  <a:srgbClr val="FF0000"/>
                </a:solidFill>
                <a:latin typeface="Calibri"/>
                <a:cs typeface="Calibri"/>
              </a:rPr>
              <a:t> Course</a:t>
            </a:r>
            <a:r>
              <a:rPr sz="1800" b="1" spc="-40" dirty="0">
                <a:solidFill>
                  <a:srgbClr val="FF0000"/>
                </a:solidFill>
                <a:latin typeface="Calibri"/>
                <a:cs typeface="Calibri"/>
              </a:rPr>
              <a:t> </a:t>
            </a:r>
            <a:r>
              <a:rPr sz="1800" b="1" spc="-5" dirty="0">
                <a:solidFill>
                  <a:srgbClr val="FF0000"/>
                </a:solidFill>
                <a:latin typeface="Calibri"/>
                <a:cs typeface="Calibri"/>
              </a:rPr>
              <a:t>Components</a:t>
            </a:r>
            <a:endParaRPr sz="1800">
              <a:latin typeface="Calibri"/>
              <a:cs typeface="Calibri"/>
            </a:endParaRPr>
          </a:p>
          <a:p>
            <a:pPr marL="1035050" indent="-108585">
              <a:lnSpc>
                <a:spcPct val="100000"/>
              </a:lnSpc>
              <a:spcBef>
                <a:spcPts val="130"/>
              </a:spcBef>
              <a:buFont typeface="Calibri"/>
              <a:buChar char="-"/>
              <a:tabLst>
                <a:tab pos="1035685" algn="l"/>
              </a:tabLst>
            </a:pPr>
            <a:r>
              <a:rPr sz="1600" b="1" spc="-5" dirty="0">
                <a:solidFill>
                  <a:srgbClr val="000099"/>
                </a:solidFill>
                <a:latin typeface="Calibri"/>
                <a:cs typeface="Calibri"/>
              </a:rPr>
              <a:t>NEP</a:t>
            </a:r>
            <a:r>
              <a:rPr sz="1600" b="1" spc="-45" dirty="0">
                <a:solidFill>
                  <a:srgbClr val="000099"/>
                </a:solidFill>
                <a:latin typeface="Calibri"/>
                <a:cs typeface="Calibri"/>
              </a:rPr>
              <a:t> </a:t>
            </a:r>
            <a:r>
              <a:rPr sz="1600" spc="-5" dirty="0">
                <a:solidFill>
                  <a:srgbClr val="000099"/>
                </a:solidFill>
                <a:latin typeface="Calibri"/>
                <a:cs typeface="Calibri"/>
              </a:rPr>
              <a:t>Compliance</a:t>
            </a:r>
            <a:endParaRPr sz="1600">
              <a:latin typeface="Calibri"/>
              <a:cs typeface="Calibri"/>
            </a:endParaRPr>
          </a:p>
          <a:p>
            <a:pPr marL="1035050" indent="-108585">
              <a:lnSpc>
                <a:spcPct val="100000"/>
              </a:lnSpc>
              <a:spcBef>
                <a:spcPts val="120"/>
              </a:spcBef>
              <a:buChar char="-"/>
              <a:tabLst>
                <a:tab pos="1035685" algn="l"/>
              </a:tabLst>
            </a:pPr>
            <a:r>
              <a:rPr sz="1600" dirty="0">
                <a:solidFill>
                  <a:srgbClr val="000099"/>
                </a:solidFill>
                <a:latin typeface="Calibri"/>
                <a:cs typeface="Calibri"/>
              </a:rPr>
              <a:t>Ability</a:t>
            </a:r>
            <a:r>
              <a:rPr sz="1600" spc="-50" dirty="0">
                <a:solidFill>
                  <a:srgbClr val="000099"/>
                </a:solidFill>
                <a:latin typeface="Calibri"/>
                <a:cs typeface="Calibri"/>
              </a:rPr>
              <a:t> </a:t>
            </a:r>
            <a:r>
              <a:rPr sz="1600" spc="-10" dirty="0">
                <a:solidFill>
                  <a:srgbClr val="000099"/>
                </a:solidFill>
                <a:latin typeface="Calibri"/>
                <a:cs typeface="Calibri"/>
              </a:rPr>
              <a:t>Enhancement Courses</a:t>
            </a:r>
            <a:endParaRPr sz="1600">
              <a:latin typeface="Calibri"/>
              <a:cs typeface="Calibri"/>
            </a:endParaRPr>
          </a:p>
          <a:p>
            <a:pPr marL="1035050" indent="-108585">
              <a:lnSpc>
                <a:spcPct val="100000"/>
              </a:lnSpc>
              <a:buChar char="-"/>
              <a:tabLst>
                <a:tab pos="1035685" algn="l"/>
              </a:tabLst>
            </a:pPr>
            <a:r>
              <a:rPr sz="1600" spc="-5" dirty="0">
                <a:solidFill>
                  <a:srgbClr val="000099"/>
                </a:solidFill>
                <a:latin typeface="Calibri"/>
                <a:cs typeface="Calibri"/>
              </a:rPr>
              <a:t>Engineering</a:t>
            </a:r>
            <a:r>
              <a:rPr sz="1600" spc="-20" dirty="0">
                <a:solidFill>
                  <a:srgbClr val="000099"/>
                </a:solidFill>
                <a:latin typeface="Calibri"/>
                <a:cs typeface="Calibri"/>
              </a:rPr>
              <a:t> </a:t>
            </a:r>
            <a:r>
              <a:rPr sz="1600" spc="-10" dirty="0">
                <a:solidFill>
                  <a:srgbClr val="000099"/>
                </a:solidFill>
                <a:latin typeface="Calibri"/>
                <a:cs typeface="Calibri"/>
              </a:rPr>
              <a:t>Science</a:t>
            </a:r>
            <a:r>
              <a:rPr sz="1600" spc="-20" dirty="0">
                <a:solidFill>
                  <a:srgbClr val="000099"/>
                </a:solidFill>
                <a:latin typeface="Calibri"/>
                <a:cs typeface="Calibri"/>
              </a:rPr>
              <a:t> </a:t>
            </a:r>
            <a:r>
              <a:rPr sz="1600" spc="-15" dirty="0">
                <a:solidFill>
                  <a:srgbClr val="000099"/>
                </a:solidFill>
                <a:latin typeface="Calibri"/>
                <a:cs typeface="Calibri"/>
              </a:rPr>
              <a:t>Courses</a:t>
            </a:r>
            <a:endParaRPr sz="1600">
              <a:latin typeface="Calibri"/>
              <a:cs typeface="Calibri"/>
            </a:endParaRPr>
          </a:p>
          <a:p>
            <a:pPr marL="1035050" indent="-108585">
              <a:lnSpc>
                <a:spcPct val="100000"/>
              </a:lnSpc>
              <a:buChar char="-"/>
              <a:tabLst>
                <a:tab pos="1035685" algn="l"/>
              </a:tabLst>
            </a:pPr>
            <a:r>
              <a:rPr sz="1600" spc="-10" dirty="0">
                <a:solidFill>
                  <a:srgbClr val="000099"/>
                </a:solidFill>
                <a:latin typeface="Calibri"/>
                <a:cs typeface="Calibri"/>
              </a:rPr>
              <a:t>Programming </a:t>
            </a:r>
            <a:r>
              <a:rPr sz="1600" spc="-5" dirty="0">
                <a:solidFill>
                  <a:srgbClr val="000099"/>
                </a:solidFill>
                <a:latin typeface="Calibri"/>
                <a:cs typeface="Calibri"/>
              </a:rPr>
              <a:t>Language</a:t>
            </a:r>
            <a:r>
              <a:rPr sz="1600" spc="-35" dirty="0">
                <a:solidFill>
                  <a:srgbClr val="000099"/>
                </a:solidFill>
                <a:latin typeface="Calibri"/>
                <a:cs typeface="Calibri"/>
              </a:rPr>
              <a:t> </a:t>
            </a:r>
            <a:r>
              <a:rPr sz="1600" spc="-15" dirty="0">
                <a:solidFill>
                  <a:srgbClr val="000099"/>
                </a:solidFill>
                <a:latin typeface="Calibri"/>
                <a:cs typeface="Calibri"/>
              </a:rPr>
              <a:t>Courses</a:t>
            </a:r>
            <a:endParaRPr sz="1600">
              <a:latin typeface="Calibri"/>
              <a:cs typeface="Calibri"/>
            </a:endParaRPr>
          </a:p>
          <a:p>
            <a:pPr marL="1035050" indent="-108585">
              <a:lnSpc>
                <a:spcPct val="100000"/>
              </a:lnSpc>
              <a:spcBef>
                <a:spcPts val="5"/>
              </a:spcBef>
              <a:buChar char="-"/>
              <a:tabLst>
                <a:tab pos="1035685" algn="l"/>
              </a:tabLst>
            </a:pPr>
            <a:r>
              <a:rPr sz="1600" spc="-10" dirty="0">
                <a:solidFill>
                  <a:srgbClr val="000099"/>
                </a:solidFill>
                <a:latin typeface="Calibri"/>
                <a:cs typeface="Calibri"/>
              </a:rPr>
              <a:t>Emerging</a:t>
            </a:r>
            <a:r>
              <a:rPr sz="1600" spc="-5" dirty="0">
                <a:solidFill>
                  <a:srgbClr val="000099"/>
                </a:solidFill>
                <a:latin typeface="Calibri"/>
                <a:cs typeface="Calibri"/>
              </a:rPr>
              <a:t> </a:t>
            </a:r>
            <a:r>
              <a:rPr sz="1600" spc="-20" dirty="0">
                <a:solidFill>
                  <a:srgbClr val="000099"/>
                </a:solidFill>
                <a:latin typeface="Calibri"/>
                <a:cs typeface="Calibri"/>
              </a:rPr>
              <a:t>Technology</a:t>
            </a:r>
            <a:r>
              <a:rPr sz="1600" spc="-10" dirty="0">
                <a:solidFill>
                  <a:srgbClr val="000099"/>
                </a:solidFill>
                <a:latin typeface="Calibri"/>
                <a:cs typeface="Calibri"/>
              </a:rPr>
              <a:t> </a:t>
            </a:r>
            <a:r>
              <a:rPr sz="1600" spc="-15" dirty="0">
                <a:solidFill>
                  <a:srgbClr val="000099"/>
                </a:solidFill>
                <a:latin typeface="Calibri"/>
                <a:cs typeface="Calibri"/>
              </a:rPr>
              <a:t>Courses</a:t>
            </a:r>
            <a:endParaRPr sz="1600">
              <a:latin typeface="Calibri"/>
              <a:cs typeface="Calibri"/>
            </a:endParaRPr>
          </a:p>
          <a:p>
            <a:pPr marL="1035050" indent="-108585">
              <a:lnSpc>
                <a:spcPct val="100000"/>
              </a:lnSpc>
              <a:buChar char="-"/>
              <a:tabLst>
                <a:tab pos="1035685" algn="l"/>
              </a:tabLst>
            </a:pPr>
            <a:r>
              <a:rPr sz="1600" spc="-15" dirty="0">
                <a:solidFill>
                  <a:srgbClr val="000099"/>
                </a:solidFill>
                <a:latin typeface="Calibri"/>
                <a:cs typeface="Calibri"/>
              </a:rPr>
              <a:t>Integrated</a:t>
            </a:r>
            <a:r>
              <a:rPr sz="1600" spc="-20" dirty="0">
                <a:solidFill>
                  <a:srgbClr val="000099"/>
                </a:solidFill>
                <a:latin typeface="Calibri"/>
                <a:cs typeface="Calibri"/>
              </a:rPr>
              <a:t> </a:t>
            </a:r>
            <a:r>
              <a:rPr sz="1600" spc="-10" dirty="0">
                <a:solidFill>
                  <a:srgbClr val="000099"/>
                </a:solidFill>
                <a:latin typeface="Calibri"/>
                <a:cs typeface="Calibri"/>
              </a:rPr>
              <a:t>Courses,</a:t>
            </a:r>
            <a:r>
              <a:rPr sz="1600" spc="10" dirty="0">
                <a:solidFill>
                  <a:srgbClr val="000099"/>
                </a:solidFill>
                <a:latin typeface="Calibri"/>
                <a:cs typeface="Calibri"/>
              </a:rPr>
              <a:t> </a:t>
            </a:r>
            <a:r>
              <a:rPr sz="1600" spc="-15" dirty="0">
                <a:solidFill>
                  <a:srgbClr val="000099"/>
                </a:solidFill>
                <a:latin typeface="Calibri"/>
                <a:cs typeface="Calibri"/>
              </a:rPr>
              <a:t>Horizontal</a:t>
            </a:r>
            <a:endParaRPr sz="1600">
              <a:latin typeface="Calibri"/>
              <a:cs typeface="Calibri"/>
            </a:endParaRPr>
          </a:p>
          <a:p>
            <a:pPr marL="12700">
              <a:lnSpc>
                <a:spcPct val="100000"/>
              </a:lnSpc>
            </a:pPr>
            <a:r>
              <a:rPr sz="1600" b="1" spc="-5" dirty="0">
                <a:solidFill>
                  <a:srgbClr val="FF0000"/>
                </a:solidFill>
                <a:latin typeface="Calibri"/>
                <a:cs typeface="Calibri"/>
              </a:rPr>
              <a:t>Mobility</a:t>
            </a:r>
            <a:endParaRPr sz="1600">
              <a:latin typeface="Calibri"/>
              <a:cs typeface="Calibri"/>
            </a:endParaRPr>
          </a:p>
          <a:p>
            <a:pPr marL="469900">
              <a:lnSpc>
                <a:spcPct val="100000"/>
              </a:lnSpc>
            </a:pPr>
            <a:r>
              <a:rPr sz="1600" spc="-5" dirty="0">
                <a:solidFill>
                  <a:srgbClr val="000099"/>
                </a:solidFill>
                <a:latin typeface="Calibri"/>
                <a:cs typeface="Calibri"/>
              </a:rPr>
              <a:t>- </a:t>
            </a:r>
            <a:r>
              <a:rPr sz="1600" b="1" spc="-10" dirty="0">
                <a:solidFill>
                  <a:srgbClr val="FF0000"/>
                </a:solidFill>
                <a:latin typeface="Calibri"/>
                <a:cs typeface="Calibri"/>
              </a:rPr>
              <a:t>160</a:t>
            </a:r>
            <a:r>
              <a:rPr sz="1600" b="1" spc="15" dirty="0">
                <a:solidFill>
                  <a:srgbClr val="FF0000"/>
                </a:solidFill>
                <a:latin typeface="Calibri"/>
                <a:cs typeface="Calibri"/>
              </a:rPr>
              <a:t> </a:t>
            </a:r>
            <a:r>
              <a:rPr sz="1600" spc="-5" dirty="0">
                <a:solidFill>
                  <a:srgbClr val="000099"/>
                </a:solidFill>
                <a:latin typeface="Calibri"/>
                <a:cs typeface="Calibri"/>
              </a:rPr>
              <a:t>credits,</a:t>
            </a:r>
            <a:r>
              <a:rPr sz="1600" spc="15" dirty="0">
                <a:solidFill>
                  <a:srgbClr val="000099"/>
                </a:solidFill>
                <a:latin typeface="Calibri"/>
                <a:cs typeface="Calibri"/>
              </a:rPr>
              <a:t> </a:t>
            </a:r>
            <a:r>
              <a:rPr sz="1600" spc="-25" dirty="0">
                <a:solidFill>
                  <a:srgbClr val="000099"/>
                </a:solidFill>
                <a:latin typeface="Calibri"/>
                <a:cs typeface="Calibri"/>
              </a:rPr>
              <a:t>Trans-,</a:t>
            </a:r>
            <a:r>
              <a:rPr sz="1600" spc="-10" dirty="0">
                <a:solidFill>
                  <a:srgbClr val="000099"/>
                </a:solidFill>
                <a:latin typeface="Calibri"/>
                <a:cs typeface="Calibri"/>
              </a:rPr>
              <a:t> Inter-,</a:t>
            </a:r>
            <a:r>
              <a:rPr sz="1600" spc="-5" dirty="0">
                <a:solidFill>
                  <a:srgbClr val="000099"/>
                </a:solidFill>
                <a:latin typeface="Calibri"/>
                <a:cs typeface="Calibri"/>
              </a:rPr>
              <a:t> </a:t>
            </a:r>
            <a:r>
              <a:rPr sz="1600" spc="-10" dirty="0">
                <a:solidFill>
                  <a:srgbClr val="000099"/>
                </a:solidFill>
                <a:latin typeface="Calibri"/>
                <a:cs typeface="Calibri"/>
              </a:rPr>
              <a:t>Intra-,</a:t>
            </a:r>
            <a:r>
              <a:rPr sz="1600" spc="-20" dirty="0">
                <a:solidFill>
                  <a:srgbClr val="000099"/>
                </a:solidFill>
                <a:latin typeface="Calibri"/>
                <a:cs typeface="Calibri"/>
              </a:rPr>
              <a:t> </a:t>
            </a:r>
            <a:r>
              <a:rPr sz="1600" spc="-10" dirty="0">
                <a:solidFill>
                  <a:srgbClr val="000099"/>
                </a:solidFill>
                <a:latin typeface="Calibri"/>
                <a:cs typeface="Calibri"/>
              </a:rPr>
              <a:t>Cross-</a:t>
            </a:r>
            <a:endParaRPr sz="1600">
              <a:latin typeface="Calibri"/>
              <a:cs typeface="Calibri"/>
            </a:endParaRPr>
          </a:p>
          <a:p>
            <a:pPr marL="469900">
              <a:lnSpc>
                <a:spcPct val="100000"/>
              </a:lnSpc>
            </a:pPr>
            <a:r>
              <a:rPr sz="1600" spc="-5" dirty="0">
                <a:solidFill>
                  <a:srgbClr val="000099"/>
                </a:solidFill>
                <a:latin typeface="Calibri"/>
                <a:cs typeface="Calibri"/>
              </a:rPr>
              <a:t>and</a:t>
            </a:r>
            <a:r>
              <a:rPr sz="1600" spc="-50" dirty="0">
                <a:solidFill>
                  <a:srgbClr val="000099"/>
                </a:solidFill>
                <a:latin typeface="Calibri"/>
                <a:cs typeface="Calibri"/>
              </a:rPr>
              <a:t> </a:t>
            </a:r>
            <a:r>
              <a:rPr sz="1600" spc="-5" dirty="0">
                <a:solidFill>
                  <a:srgbClr val="000099"/>
                </a:solidFill>
                <a:latin typeface="Calibri"/>
                <a:cs typeface="Calibri"/>
              </a:rPr>
              <a:t>Multidisciplinary</a:t>
            </a:r>
            <a:endParaRPr sz="1600">
              <a:latin typeface="Calibri"/>
              <a:cs typeface="Calibri"/>
            </a:endParaRPr>
          </a:p>
        </p:txBody>
      </p:sp>
      <p:sp>
        <p:nvSpPr>
          <p:cNvPr id="5" name="object 5"/>
          <p:cNvSpPr txBox="1"/>
          <p:nvPr/>
        </p:nvSpPr>
        <p:spPr>
          <a:xfrm>
            <a:off x="385978" y="941578"/>
            <a:ext cx="2118360" cy="878840"/>
          </a:xfrm>
          <a:prstGeom prst="rect">
            <a:avLst/>
          </a:prstGeom>
        </p:spPr>
        <p:txBody>
          <a:bodyPr vert="horz" wrap="square" lIns="0" tIns="12065" rIns="0" bIns="0" rtlCol="0">
            <a:spAutoFit/>
          </a:bodyPr>
          <a:lstStyle/>
          <a:p>
            <a:pPr marL="368935" marR="5080" indent="-356870">
              <a:lnSpc>
                <a:spcPct val="100000"/>
              </a:lnSpc>
              <a:spcBef>
                <a:spcPts val="95"/>
              </a:spcBef>
            </a:pPr>
            <a:r>
              <a:rPr sz="2800" b="1" spc="-280" dirty="0">
                <a:solidFill>
                  <a:srgbClr val="FFFF00"/>
                </a:solidFill>
                <a:latin typeface="Trebuchet MS"/>
                <a:cs typeface="Trebuchet MS"/>
              </a:rPr>
              <a:t>1.</a:t>
            </a:r>
            <a:r>
              <a:rPr sz="2800" b="1" spc="-195" dirty="0">
                <a:solidFill>
                  <a:srgbClr val="FFFF00"/>
                </a:solidFill>
                <a:latin typeface="Trebuchet MS"/>
                <a:cs typeface="Trebuchet MS"/>
              </a:rPr>
              <a:t> </a:t>
            </a:r>
            <a:r>
              <a:rPr sz="2800" b="1" spc="45" dirty="0">
                <a:solidFill>
                  <a:srgbClr val="FFFF00"/>
                </a:solidFill>
                <a:latin typeface="Trebuchet MS"/>
                <a:cs typeface="Trebuchet MS"/>
              </a:rPr>
              <a:t>Curricular  </a:t>
            </a:r>
            <a:r>
              <a:rPr sz="2800" b="1" spc="125" dirty="0">
                <a:solidFill>
                  <a:srgbClr val="FFFF00"/>
                </a:solidFill>
                <a:latin typeface="Trebuchet MS"/>
                <a:cs typeface="Trebuchet MS"/>
              </a:rPr>
              <a:t>Aspects</a:t>
            </a:r>
            <a:endParaRPr sz="2800">
              <a:latin typeface="Trebuchet MS"/>
              <a:cs typeface="Trebuchet MS"/>
            </a:endParaRPr>
          </a:p>
        </p:txBody>
      </p:sp>
      <p:sp>
        <p:nvSpPr>
          <p:cNvPr id="6" name="object 6"/>
          <p:cNvSpPr txBox="1"/>
          <p:nvPr/>
        </p:nvSpPr>
        <p:spPr>
          <a:xfrm>
            <a:off x="460654" y="2648838"/>
            <a:ext cx="1970405" cy="878840"/>
          </a:xfrm>
          <a:prstGeom prst="rect">
            <a:avLst/>
          </a:prstGeom>
        </p:spPr>
        <p:txBody>
          <a:bodyPr vert="horz" wrap="square" lIns="0" tIns="12065" rIns="0" bIns="0" rtlCol="0">
            <a:spAutoFit/>
          </a:bodyPr>
          <a:lstStyle/>
          <a:p>
            <a:pPr marL="390525" marR="5080" indent="-378460">
              <a:lnSpc>
                <a:spcPct val="100000"/>
              </a:lnSpc>
              <a:spcBef>
                <a:spcPts val="95"/>
              </a:spcBef>
            </a:pPr>
            <a:r>
              <a:rPr sz="2800" b="1" spc="40" dirty="0">
                <a:solidFill>
                  <a:srgbClr val="FFFF00"/>
                </a:solidFill>
                <a:latin typeface="Trebuchet MS"/>
                <a:cs typeface="Trebuchet MS"/>
              </a:rPr>
              <a:t>Cur</a:t>
            </a:r>
            <a:r>
              <a:rPr sz="2800" b="1" spc="20" dirty="0">
                <a:solidFill>
                  <a:srgbClr val="FFFF00"/>
                </a:solidFill>
                <a:latin typeface="Trebuchet MS"/>
                <a:cs typeface="Trebuchet MS"/>
              </a:rPr>
              <a:t>r</a:t>
            </a:r>
            <a:r>
              <a:rPr sz="2800" b="1" spc="85" dirty="0">
                <a:solidFill>
                  <a:srgbClr val="FFFF00"/>
                </a:solidFill>
                <a:latin typeface="Trebuchet MS"/>
                <a:cs typeface="Trebuchet MS"/>
              </a:rPr>
              <a:t>iculum  </a:t>
            </a:r>
            <a:r>
              <a:rPr sz="2800" b="1" spc="135" dirty="0">
                <a:solidFill>
                  <a:srgbClr val="FFFF00"/>
                </a:solidFill>
                <a:latin typeface="Trebuchet MS"/>
                <a:cs typeface="Trebuchet MS"/>
              </a:rPr>
              <a:t>Design</a:t>
            </a:r>
            <a:endParaRPr sz="2800" dirty="0">
              <a:latin typeface="Trebuchet MS"/>
              <a:cs typeface="Trebuchet MS"/>
            </a:endParaRPr>
          </a:p>
        </p:txBody>
      </p:sp>
      <p:pic>
        <p:nvPicPr>
          <p:cNvPr id="7" name="object 7"/>
          <p:cNvPicPr/>
          <p:nvPr/>
        </p:nvPicPr>
        <p:blipFill>
          <a:blip r:embed="rId3" cstate="print"/>
          <a:stretch>
            <a:fillRect/>
          </a:stretch>
        </p:blipFill>
        <p:spPr>
          <a:xfrm>
            <a:off x="8054340" y="320040"/>
            <a:ext cx="4137659" cy="3890771"/>
          </a:xfrm>
          <a:prstGeom prst="rect">
            <a:avLst/>
          </a:prstGeom>
        </p:spPr>
      </p:pic>
      <p:sp>
        <p:nvSpPr>
          <p:cNvPr id="8" name="object 14"/>
          <p:cNvSpPr txBox="1"/>
          <p:nvPr/>
        </p:nvSpPr>
        <p:spPr>
          <a:xfrm>
            <a:off x="4075445" y="6559434"/>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pic>
        <p:nvPicPr>
          <p:cNvPr id="12" name="object 6">
            <a:extLst>
              <a:ext uri="{FF2B5EF4-FFF2-40B4-BE49-F238E27FC236}">
                <a16:creationId xmlns:a16="http://schemas.microsoft.com/office/drawing/2014/main" id="{C3CAE7C7-062E-4822-F1DC-DA924BCCE65D}"/>
              </a:ext>
            </a:extLst>
          </p:cNvPr>
          <p:cNvPicPr/>
          <p:nvPr/>
        </p:nvPicPr>
        <p:blipFill>
          <a:blip r:embed="rId4" cstate="print"/>
          <a:stretch>
            <a:fillRect/>
          </a:stretch>
        </p:blipFill>
        <p:spPr>
          <a:xfrm>
            <a:off x="1016508" y="5614415"/>
            <a:ext cx="975360" cy="10073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934338"/>
            <a:ext cx="11187608" cy="4200508"/>
          </a:xfrm>
          <a:prstGeom prst="rect">
            <a:avLst/>
          </a:prstGeom>
        </p:spPr>
        <p:txBody>
          <a:bodyPr vert="horz" wrap="square" lIns="0" tIns="32384" rIns="0" bIns="0" rtlCol="0">
            <a:spAutoFit/>
          </a:bodyPr>
          <a:lstStyle/>
          <a:p>
            <a:pPr marL="74930" marR="5080">
              <a:lnSpc>
                <a:spcPts val="3300"/>
              </a:lnSpc>
              <a:spcBef>
                <a:spcPts val="254"/>
              </a:spcBef>
            </a:pPr>
            <a:r>
              <a:rPr sz="2800" b="1" spc="-5" dirty="0">
                <a:solidFill>
                  <a:srgbClr val="006FC0"/>
                </a:solidFill>
                <a:latin typeface="Times New Roman"/>
                <a:cs typeface="Times New Roman"/>
              </a:rPr>
              <a:t>Courses</a:t>
            </a:r>
            <a:r>
              <a:rPr sz="2800" b="1" spc="20" dirty="0">
                <a:solidFill>
                  <a:srgbClr val="006FC0"/>
                </a:solidFill>
                <a:latin typeface="Times New Roman"/>
                <a:cs typeface="Times New Roman"/>
              </a:rPr>
              <a:t> </a:t>
            </a:r>
            <a:r>
              <a:rPr sz="2800" b="1" spc="-15" dirty="0">
                <a:solidFill>
                  <a:srgbClr val="006FC0"/>
                </a:solidFill>
                <a:latin typeface="Times New Roman"/>
                <a:cs typeface="Times New Roman"/>
              </a:rPr>
              <a:t>with</a:t>
            </a:r>
            <a:r>
              <a:rPr sz="2800" b="1" spc="65" dirty="0">
                <a:solidFill>
                  <a:srgbClr val="006FC0"/>
                </a:solidFill>
                <a:latin typeface="Times New Roman"/>
                <a:cs typeface="Times New Roman"/>
              </a:rPr>
              <a:t> </a:t>
            </a:r>
            <a:r>
              <a:rPr sz="2800" b="1" spc="-5" dirty="0">
                <a:solidFill>
                  <a:srgbClr val="006FC0"/>
                </a:solidFill>
                <a:latin typeface="Times New Roman"/>
                <a:cs typeface="Times New Roman"/>
              </a:rPr>
              <a:t>employability/Skill</a:t>
            </a:r>
            <a:r>
              <a:rPr sz="2800" b="1" spc="20" dirty="0">
                <a:solidFill>
                  <a:srgbClr val="006FC0"/>
                </a:solidFill>
                <a:latin typeface="Times New Roman"/>
                <a:cs typeface="Times New Roman"/>
              </a:rPr>
              <a:t> </a:t>
            </a:r>
            <a:r>
              <a:rPr sz="2800" b="1" spc="-5" dirty="0">
                <a:solidFill>
                  <a:srgbClr val="006FC0"/>
                </a:solidFill>
                <a:latin typeface="Times New Roman"/>
                <a:cs typeface="Times New Roman"/>
              </a:rPr>
              <a:t>development/value</a:t>
            </a:r>
            <a:r>
              <a:rPr sz="2800" b="1" spc="20" dirty="0">
                <a:solidFill>
                  <a:srgbClr val="006FC0"/>
                </a:solidFill>
                <a:latin typeface="Times New Roman"/>
                <a:cs typeface="Times New Roman"/>
              </a:rPr>
              <a:t> </a:t>
            </a:r>
            <a:r>
              <a:rPr sz="2800" b="1" spc="-5" dirty="0">
                <a:solidFill>
                  <a:srgbClr val="006FC0"/>
                </a:solidFill>
                <a:latin typeface="Times New Roman"/>
                <a:cs typeface="Times New Roman"/>
              </a:rPr>
              <a:t>added </a:t>
            </a:r>
            <a:r>
              <a:rPr sz="2800" b="1" spc="-685" dirty="0">
                <a:solidFill>
                  <a:srgbClr val="006FC0"/>
                </a:solidFill>
                <a:latin typeface="Times New Roman"/>
                <a:cs typeface="Times New Roman"/>
              </a:rPr>
              <a:t> </a:t>
            </a:r>
            <a:r>
              <a:rPr sz="2800" b="1" spc="-10" dirty="0">
                <a:solidFill>
                  <a:srgbClr val="006FC0"/>
                </a:solidFill>
                <a:latin typeface="Times New Roman"/>
                <a:cs typeface="Times New Roman"/>
              </a:rPr>
              <a:t>programmes offered</a:t>
            </a:r>
            <a:r>
              <a:rPr sz="2800" b="1" spc="5" dirty="0">
                <a:solidFill>
                  <a:srgbClr val="006FC0"/>
                </a:solidFill>
                <a:latin typeface="Times New Roman"/>
                <a:cs typeface="Times New Roman"/>
              </a:rPr>
              <a:t> </a:t>
            </a:r>
            <a:r>
              <a:rPr sz="2800" b="1" spc="-5" dirty="0">
                <a:solidFill>
                  <a:srgbClr val="006FC0"/>
                </a:solidFill>
                <a:latin typeface="Times New Roman"/>
                <a:cs typeface="Times New Roman"/>
              </a:rPr>
              <a:t>in </a:t>
            </a:r>
            <a:r>
              <a:rPr sz="2800" b="1" spc="-40" dirty="0">
                <a:solidFill>
                  <a:srgbClr val="006FC0"/>
                </a:solidFill>
                <a:latin typeface="Times New Roman"/>
                <a:cs typeface="Times New Roman"/>
              </a:rPr>
              <a:t>U.G</a:t>
            </a:r>
            <a:endParaRPr lang="en-US" sz="2800" b="1" spc="-40" dirty="0">
              <a:solidFill>
                <a:srgbClr val="006FC0"/>
              </a:solidFill>
              <a:latin typeface="Times New Roman"/>
              <a:cs typeface="Times New Roman"/>
            </a:endParaRPr>
          </a:p>
          <a:p>
            <a:pPr marL="74930" marR="5080">
              <a:lnSpc>
                <a:spcPts val="3300"/>
              </a:lnSpc>
              <a:spcBef>
                <a:spcPts val="254"/>
              </a:spcBef>
            </a:pPr>
            <a:endParaRPr sz="2450" dirty="0">
              <a:latin typeface="Times New Roman"/>
              <a:cs typeface="Times New Roman"/>
            </a:endParaRPr>
          </a:p>
          <a:p>
            <a:pPr marL="241300" indent="-228600">
              <a:lnSpc>
                <a:spcPts val="2280"/>
              </a:lnSpc>
              <a:buFont typeface="Arial MT"/>
              <a:buChar char="•"/>
              <a:tabLst>
                <a:tab pos="240665" algn="l"/>
                <a:tab pos="241300" algn="l"/>
              </a:tabLst>
            </a:pPr>
            <a:r>
              <a:rPr sz="2000" spc="-20" dirty="0">
                <a:latin typeface="Times New Roman"/>
                <a:cs typeface="Times New Roman"/>
              </a:rPr>
              <a:t>Average</a:t>
            </a:r>
            <a:r>
              <a:rPr sz="2000" spc="-30" dirty="0">
                <a:latin typeface="Times New Roman"/>
                <a:cs typeface="Times New Roman"/>
              </a:rPr>
              <a:t> </a:t>
            </a:r>
            <a:r>
              <a:rPr sz="2000" dirty="0">
                <a:latin typeface="Times New Roman"/>
                <a:cs typeface="Times New Roman"/>
              </a:rPr>
              <a:t>percentage</a:t>
            </a:r>
            <a:r>
              <a:rPr sz="2000" spc="-4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courses</a:t>
            </a:r>
            <a:r>
              <a:rPr sz="2000" spc="-40" dirty="0">
                <a:latin typeface="Times New Roman"/>
                <a:cs typeface="Times New Roman"/>
              </a:rPr>
              <a:t> </a:t>
            </a:r>
            <a:r>
              <a:rPr sz="2000" dirty="0">
                <a:latin typeface="Times New Roman"/>
                <a:cs typeface="Times New Roman"/>
              </a:rPr>
              <a:t>having</a:t>
            </a:r>
            <a:r>
              <a:rPr sz="2000" spc="-25" dirty="0">
                <a:latin typeface="Times New Roman"/>
                <a:cs typeface="Times New Roman"/>
              </a:rPr>
              <a:t> </a:t>
            </a:r>
            <a:r>
              <a:rPr sz="2000" dirty="0">
                <a:latin typeface="Times New Roman"/>
                <a:cs typeface="Times New Roman"/>
              </a:rPr>
              <a:t>focus</a:t>
            </a:r>
            <a:r>
              <a:rPr sz="2000" spc="-25" dirty="0">
                <a:latin typeface="Times New Roman"/>
                <a:cs typeface="Times New Roman"/>
              </a:rPr>
              <a:t> </a:t>
            </a:r>
            <a:r>
              <a:rPr sz="2000" dirty="0">
                <a:latin typeface="Times New Roman"/>
                <a:cs typeface="Times New Roman"/>
              </a:rPr>
              <a:t>on</a:t>
            </a:r>
            <a:r>
              <a:rPr sz="2000" spc="-5" dirty="0">
                <a:latin typeface="Times New Roman"/>
                <a:cs typeface="Times New Roman"/>
              </a:rPr>
              <a:t> employability/</a:t>
            </a:r>
            <a:r>
              <a:rPr sz="2000" spc="-10" dirty="0">
                <a:latin typeface="Times New Roman"/>
                <a:cs typeface="Times New Roman"/>
              </a:rPr>
              <a:t> </a:t>
            </a:r>
            <a:r>
              <a:rPr sz="2000" dirty="0">
                <a:latin typeface="Times New Roman"/>
                <a:cs typeface="Times New Roman"/>
              </a:rPr>
              <a:t>entrepreneurship/</a:t>
            </a:r>
            <a:r>
              <a:rPr sz="2000" spc="-40" dirty="0">
                <a:latin typeface="Times New Roman"/>
                <a:cs typeface="Times New Roman"/>
              </a:rPr>
              <a:t> </a:t>
            </a:r>
            <a:r>
              <a:rPr sz="2000" spc="-5" dirty="0">
                <a:latin typeface="Times New Roman"/>
                <a:cs typeface="Times New Roman"/>
              </a:rPr>
              <a:t>skill</a:t>
            </a:r>
            <a:r>
              <a:rPr lang="en-US" sz="2000" spc="-5" dirty="0">
                <a:latin typeface="Times New Roman"/>
                <a:cs typeface="Times New Roman"/>
              </a:rPr>
              <a:t> </a:t>
            </a:r>
            <a:r>
              <a:rPr sz="2000" dirty="0">
                <a:latin typeface="Times New Roman"/>
                <a:cs typeface="Times New Roman"/>
              </a:rPr>
              <a:t>development</a:t>
            </a:r>
            <a:r>
              <a:rPr sz="2000" spc="430" dirty="0">
                <a:latin typeface="Times New Roman"/>
                <a:cs typeface="Times New Roman"/>
              </a:rPr>
              <a:t> </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100%</a:t>
            </a:r>
            <a:endParaRPr lang="en-IN" sz="2000" dirty="0">
              <a:latin typeface="Times New Roman"/>
              <a:cs typeface="Times New Roman"/>
            </a:endParaRPr>
          </a:p>
          <a:p>
            <a:pPr marL="12700" marR="1907539">
              <a:lnSpc>
                <a:spcPts val="3170"/>
              </a:lnSpc>
              <a:spcBef>
                <a:spcPts val="220"/>
              </a:spcBef>
              <a:buClr>
                <a:srgbClr val="000000"/>
              </a:buClr>
              <a:tabLst>
                <a:tab pos="469265" algn="l"/>
                <a:tab pos="469900" algn="l"/>
              </a:tabLst>
            </a:pPr>
            <a:endParaRPr lang="en-IN" sz="2000" b="1" u="heavy" dirty="0">
              <a:solidFill>
                <a:srgbClr val="0462C1"/>
              </a:solidFill>
              <a:uFill>
                <a:solidFill>
                  <a:srgbClr val="0462C1"/>
                </a:solidFill>
              </a:uFill>
              <a:latin typeface="Times New Roman"/>
              <a:cs typeface="Times New Roman"/>
              <a:hlinkClick r:id="rId3"/>
            </a:endParaRPr>
          </a:p>
          <a:p>
            <a:pPr marL="12700" marR="1907539">
              <a:lnSpc>
                <a:spcPts val="3170"/>
              </a:lnSpc>
              <a:spcBef>
                <a:spcPts val="220"/>
              </a:spcBef>
              <a:buClr>
                <a:srgbClr val="000000"/>
              </a:buClr>
              <a:tabLst>
                <a:tab pos="469265" algn="l"/>
                <a:tab pos="469900" algn="l"/>
              </a:tabLst>
            </a:pPr>
            <a:r>
              <a:rPr lang="en-IN" sz="2000" b="1" u="heavy" dirty="0">
                <a:solidFill>
                  <a:srgbClr val="0462C1"/>
                </a:solidFill>
                <a:uFill>
                  <a:solidFill>
                    <a:srgbClr val="0462C1"/>
                  </a:solidFill>
                </a:uFill>
                <a:latin typeface="Times New Roman"/>
                <a:cs typeface="Times New Roman"/>
                <a:hlinkClick r:id="rId3"/>
              </a:rPr>
              <a:t>Courses offered - Core courses and Electives/MOOCs Courses</a:t>
            </a:r>
            <a:endParaRPr lang="en-IN" sz="2000" b="1" u="heavy" dirty="0">
              <a:solidFill>
                <a:srgbClr val="0462C1"/>
              </a:solidFill>
              <a:uFill>
                <a:solidFill>
                  <a:srgbClr val="0462C1"/>
                </a:solidFill>
              </a:uFill>
              <a:latin typeface="Times New Roman"/>
              <a:cs typeface="Times New Roman"/>
              <a:hlinkClick r:id="rId4"/>
            </a:endParaRPr>
          </a:p>
          <a:p>
            <a:pPr marL="12700" marR="1907539">
              <a:lnSpc>
                <a:spcPts val="3170"/>
              </a:lnSpc>
              <a:spcBef>
                <a:spcPts val="220"/>
              </a:spcBef>
              <a:buClr>
                <a:srgbClr val="000000"/>
              </a:buClr>
              <a:tabLst>
                <a:tab pos="469265" algn="l"/>
                <a:tab pos="469900" algn="l"/>
              </a:tabLst>
            </a:pPr>
            <a:endParaRPr lang="en-US" sz="2000" b="1" spc="-5" dirty="0">
              <a:latin typeface="Times New Roman"/>
              <a:cs typeface="Times New Roman"/>
            </a:endParaRPr>
          </a:p>
          <a:p>
            <a:pPr marL="12700" marR="1907539">
              <a:lnSpc>
                <a:spcPts val="3170"/>
              </a:lnSpc>
              <a:spcBef>
                <a:spcPts val="220"/>
              </a:spcBef>
              <a:buClr>
                <a:srgbClr val="000000"/>
              </a:buClr>
              <a:tabLst>
                <a:tab pos="469265" algn="l"/>
                <a:tab pos="469900" algn="l"/>
              </a:tabLst>
            </a:pPr>
            <a:r>
              <a:rPr sz="2000" b="1" spc="-5" dirty="0">
                <a:latin typeface="Times New Roman"/>
                <a:cs typeface="Times New Roman"/>
              </a:rPr>
              <a:t>Link </a:t>
            </a:r>
            <a:r>
              <a:rPr sz="2000" b="1" dirty="0">
                <a:latin typeface="Times New Roman"/>
                <a:cs typeface="Times New Roman"/>
              </a:rPr>
              <a:t>to </a:t>
            </a:r>
            <a:r>
              <a:rPr lang="en-IN" sz="2000" b="1" dirty="0">
                <a:latin typeface="Times New Roman"/>
                <a:cs typeface="Times New Roman"/>
              </a:rPr>
              <a:t>Details of Courses including CO’s and PO’s</a:t>
            </a:r>
            <a:r>
              <a:rPr sz="2000" b="1" dirty="0">
                <a:latin typeface="Times New Roman"/>
                <a:cs typeface="Times New Roman"/>
              </a:rPr>
              <a:t>:</a:t>
            </a:r>
            <a:endParaRPr sz="2000" dirty="0">
              <a:latin typeface="Times New Roman"/>
              <a:cs typeface="Times New Roman"/>
            </a:endParaRPr>
          </a:p>
          <a:p>
            <a:pPr marL="469900" indent="-457200">
              <a:lnSpc>
                <a:spcPct val="100000"/>
              </a:lnSpc>
              <a:spcBef>
                <a:spcPts val="755"/>
              </a:spcBef>
              <a:buClr>
                <a:srgbClr val="000000"/>
              </a:buClr>
              <a:buFont typeface="Courier New"/>
              <a:buChar char="o"/>
              <a:tabLst>
                <a:tab pos="469265" algn="l"/>
                <a:tab pos="469900" algn="l"/>
              </a:tabLst>
            </a:pPr>
            <a:r>
              <a:rPr lang="en-IN" sz="2000" u="sng" dirty="0" err="1">
                <a:solidFill>
                  <a:srgbClr val="0462C1"/>
                </a:solidFill>
                <a:uFill>
                  <a:solidFill>
                    <a:srgbClr val="0462C1"/>
                  </a:solidFill>
                </a:uFill>
                <a:latin typeface="Times New Roman"/>
                <a:cs typeface="Times New Roman"/>
                <a:hlinkClick r:id="rId5"/>
              </a:rPr>
              <a:t>B.Tech</a:t>
            </a:r>
            <a:r>
              <a:rPr lang="en-IN" sz="2000" u="sng" dirty="0">
                <a:solidFill>
                  <a:srgbClr val="0462C1"/>
                </a:solidFill>
                <a:uFill>
                  <a:solidFill>
                    <a:srgbClr val="0462C1"/>
                  </a:solidFill>
                </a:uFill>
                <a:latin typeface="Times New Roman"/>
                <a:cs typeface="Times New Roman"/>
                <a:hlinkClick r:id="rId5"/>
              </a:rPr>
              <a:t> Environmental Engineering and Management (2021-22)</a:t>
            </a:r>
            <a:endParaRPr lang="en-IN" sz="2000" u="sng" dirty="0">
              <a:solidFill>
                <a:srgbClr val="0462C1"/>
              </a:solidFill>
              <a:uFill>
                <a:solidFill>
                  <a:srgbClr val="0462C1"/>
                </a:solidFill>
              </a:uFill>
              <a:latin typeface="Times New Roman"/>
              <a:cs typeface="Times New Roman"/>
            </a:endParaRPr>
          </a:p>
          <a:p>
            <a:pPr marL="469900" indent="-457200">
              <a:spcBef>
                <a:spcPts val="755"/>
              </a:spcBef>
              <a:buClr>
                <a:srgbClr val="000000"/>
              </a:buClr>
              <a:buFont typeface="Courier New"/>
              <a:buChar char="o"/>
              <a:tabLst>
                <a:tab pos="469265" algn="l"/>
                <a:tab pos="469900" algn="l"/>
              </a:tabLst>
            </a:pPr>
            <a:r>
              <a:rPr lang="en-IN" sz="2000" u="sng" dirty="0" err="1">
                <a:solidFill>
                  <a:srgbClr val="0462C1"/>
                </a:solidFill>
                <a:uFill>
                  <a:solidFill>
                    <a:srgbClr val="0462C1"/>
                  </a:solidFill>
                </a:uFill>
                <a:latin typeface="Times New Roman"/>
                <a:cs typeface="Times New Roman"/>
                <a:hlinkClick r:id="rId6"/>
              </a:rPr>
              <a:t>B.Tech</a:t>
            </a:r>
            <a:r>
              <a:rPr lang="en-IN" sz="2000" u="sng" dirty="0">
                <a:solidFill>
                  <a:srgbClr val="0462C1"/>
                </a:solidFill>
                <a:uFill>
                  <a:solidFill>
                    <a:srgbClr val="0462C1"/>
                  </a:solidFill>
                </a:uFill>
                <a:latin typeface="Times New Roman"/>
                <a:cs typeface="Times New Roman"/>
                <a:hlinkClick r:id="rId6"/>
              </a:rPr>
              <a:t> Environmental Engineering and Management (2022-23)</a:t>
            </a:r>
            <a:endParaRPr lang="en-IN" sz="2000" u="sng" dirty="0">
              <a:solidFill>
                <a:srgbClr val="0462C1"/>
              </a:solidFill>
              <a:uFill>
                <a:solidFill>
                  <a:srgbClr val="0462C1"/>
                </a:solidFill>
              </a:uFill>
              <a:latin typeface="Times New Roman"/>
              <a:cs typeface="Times New Roman"/>
            </a:endParaRPr>
          </a:p>
        </p:txBody>
      </p:sp>
      <p:pic>
        <p:nvPicPr>
          <p:cNvPr id="3" name="object 3"/>
          <p:cNvPicPr/>
          <p:nvPr/>
        </p:nvPicPr>
        <p:blipFill>
          <a:blip r:embed="rId7" cstate="print"/>
          <a:stretch>
            <a:fillRect/>
          </a:stretch>
        </p:blipFill>
        <p:spPr>
          <a:xfrm>
            <a:off x="10725911" y="99060"/>
            <a:ext cx="1255776" cy="1296924"/>
          </a:xfrm>
          <a:prstGeom prst="rect">
            <a:avLst/>
          </a:prstGeom>
        </p:spPr>
      </p:pic>
      <p:sp>
        <p:nvSpPr>
          <p:cNvPr id="4" name="object 4"/>
          <p:cNvSpPr txBox="1">
            <a:spLocks noGrp="1"/>
          </p:cNvSpPr>
          <p:nvPr>
            <p:ph type="title"/>
          </p:nvPr>
        </p:nvSpPr>
        <p:spPr>
          <a:xfrm>
            <a:off x="190601" y="36956"/>
            <a:ext cx="17125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a:t>
            </a:r>
            <a:r>
              <a:rPr spc="-60" dirty="0">
                <a:solidFill>
                  <a:srgbClr val="006FC0"/>
                </a:solidFill>
              </a:rPr>
              <a:t> </a:t>
            </a:r>
            <a:r>
              <a:rPr spc="-5" dirty="0">
                <a:solidFill>
                  <a:srgbClr val="006FC0"/>
                </a:solidFill>
              </a:rPr>
              <a:t>1</a:t>
            </a:r>
          </a:p>
        </p:txBody>
      </p:sp>
      <p:sp>
        <p:nvSpPr>
          <p:cNvPr id="5" name="object 14"/>
          <p:cNvSpPr txBox="1"/>
          <p:nvPr/>
        </p:nvSpPr>
        <p:spPr>
          <a:xfrm>
            <a:off x="4099621" y="6482141"/>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1026" y="1071546"/>
            <a:ext cx="4912995" cy="360680"/>
          </a:xfrm>
          <a:prstGeom prst="rect">
            <a:avLst/>
          </a:prstGeom>
        </p:spPr>
        <p:txBody>
          <a:bodyPr vert="horz" wrap="square" lIns="0" tIns="12065" rIns="0" bIns="0" rtlCol="0">
            <a:spAutoFit/>
          </a:bodyPr>
          <a:lstStyle/>
          <a:p>
            <a:pPr marL="241300" indent="-228600">
              <a:lnSpc>
                <a:spcPct val="100000"/>
              </a:lnSpc>
              <a:spcBef>
                <a:spcPts val="95"/>
              </a:spcBef>
              <a:tabLst>
                <a:tab pos="240665" algn="l"/>
                <a:tab pos="241300" algn="l"/>
              </a:tabLst>
            </a:pPr>
            <a:r>
              <a:rPr sz="2200" b="1" spc="-5">
                <a:latin typeface="Times New Roman"/>
                <a:cs typeface="Times New Roman"/>
              </a:rPr>
              <a:t>CBCS/AICTE/APSCHE/OBE</a:t>
            </a:r>
            <a:r>
              <a:rPr sz="2200" b="1" spc="-30">
                <a:latin typeface="Times New Roman"/>
                <a:cs typeface="Times New Roman"/>
              </a:rPr>
              <a:t> </a:t>
            </a:r>
            <a:r>
              <a:rPr sz="2200" b="1" spc="-5">
                <a:latin typeface="Times New Roman"/>
                <a:cs typeface="Times New Roman"/>
              </a:rPr>
              <a:t>Scheme</a:t>
            </a:r>
            <a:endParaRPr sz="2200" dirty="0">
              <a:latin typeface="Times New Roman"/>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483452938"/>
              </p:ext>
            </p:extLst>
          </p:nvPr>
        </p:nvGraphicFramePr>
        <p:xfrm>
          <a:off x="623684" y="1682068"/>
          <a:ext cx="10901198" cy="4141470"/>
        </p:xfrm>
        <a:graphic>
          <a:graphicData uri="http://schemas.openxmlformats.org/drawingml/2006/table">
            <a:tbl>
              <a:tblPr firstRow="1" bandRow="1">
                <a:tableStyleId>{2D5ABB26-0587-4C30-8999-92F81FD0307C}</a:tableStyleId>
              </a:tblPr>
              <a:tblGrid>
                <a:gridCol w="2117140">
                  <a:extLst>
                    <a:ext uri="{9D8B030D-6E8A-4147-A177-3AD203B41FA5}">
                      <a16:colId xmlns:a16="http://schemas.microsoft.com/office/drawing/2014/main" val="20000"/>
                    </a:ext>
                  </a:extLst>
                </a:gridCol>
                <a:gridCol w="2117140">
                  <a:extLst>
                    <a:ext uri="{9D8B030D-6E8A-4147-A177-3AD203B41FA5}">
                      <a16:colId xmlns:a16="http://schemas.microsoft.com/office/drawing/2014/main" val="20001"/>
                    </a:ext>
                  </a:extLst>
                </a:gridCol>
                <a:gridCol w="2117140">
                  <a:extLst>
                    <a:ext uri="{9D8B030D-6E8A-4147-A177-3AD203B41FA5}">
                      <a16:colId xmlns:a16="http://schemas.microsoft.com/office/drawing/2014/main" val="20002"/>
                    </a:ext>
                  </a:extLst>
                </a:gridCol>
                <a:gridCol w="2117140">
                  <a:extLst>
                    <a:ext uri="{9D8B030D-6E8A-4147-A177-3AD203B41FA5}">
                      <a16:colId xmlns:a16="http://schemas.microsoft.com/office/drawing/2014/main" val="20003"/>
                    </a:ext>
                  </a:extLst>
                </a:gridCol>
                <a:gridCol w="2432638">
                  <a:extLst>
                    <a:ext uri="{9D8B030D-6E8A-4147-A177-3AD203B41FA5}">
                      <a16:colId xmlns:a16="http://schemas.microsoft.com/office/drawing/2014/main" val="20004"/>
                    </a:ext>
                  </a:extLst>
                </a:gridCol>
              </a:tblGrid>
              <a:tr h="1249008">
                <a:tc>
                  <a:txBody>
                    <a:bodyPr/>
                    <a:lstStyle/>
                    <a:p>
                      <a:pPr algn="ctr">
                        <a:lnSpc>
                          <a:spcPct val="100000"/>
                        </a:lnSpc>
                      </a:pPr>
                      <a:endParaRPr sz="2400" dirty="0">
                        <a:latin typeface="Times New Roman"/>
                        <a:cs typeface="Times New Roman"/>
                      </a:endParaRPr>
                    </a:p>
                    <a:p>
                      <a:pPr algn="ctr">
                        <a:lnSpc>
                          <a:spcPct val="100000"/>
                        </a:lnSpc>
                        <a:spcBef>
                          <a:spcPts val="20"/>
                        </a:spcBef>
                      </a:pPr>
                      <a:endParaRPr sz="2400" dirty="0">
                        <a:latin typeface="Times New Roman"/>
                        <a:cs typeface="Times New Roman"/>
                      </a:endParaRPr>
                    </a:p>
                    <a:p>
                      <a:pPr algn="ctr">
                        <a:lnSpc>
                          <a:spcPct val="100000"/>
                        </a:lnSpc>
                      </a:pPr>
                      <a:r>
                        <a:rPr sz="2400" b="1" spc="-15" dirty="0">
                          <a:latin typeface="Times New Roman"/>
                          <a:cs typeface="Times New Roman"/>
                        </a:rPr>
                        <a:t>Programme</a:t>
                      </a:r>
                      <a:r>
                        <a:rPr sz="2400" b="1" spc="25" dirty="0">
                          <a:latin typeface="Times New Roman"/>
                          <a:cs typeface="Times New Roman"/>
                        </a:rPr>
                        <a:t> </a:t>
                      </a:r>
                      <a:r>
                        <a:rPr sz="2400" b="1" spc="-5" dirty="0">
                          <a:latin typeface="Times New Roman"/>
                          <a:cs typeface="Times New Roman"/>
                        </a:rPr>
                        <a:t>Code</a:t>
                      </a: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endParaRPr sz="2400">
                        <a:latin typeface="Times New Roman"/>
                        <a:cs typeface="Times New Roman"/>
                      </a:endParaRPr>
                    </a:p>
                    <a:p>
                      <a:pPr algn="ctr">
                        <a:lnSpc>
                          <a:spcPct val="100000"/>
                        </a:lnSpc>
                        <a:spcBef>
                          <a:spcPts val="20"/>
                        </a:spcBef>
                      </a:pPr>
                      <a:endParaRPr sz="2400">
                        <a:latin typeface="Times New Roman"/>
                        <a:cs typeface="Times New Roman"/>
                      </a:endParaRPr>
                    </a:p>
                    <a:p>
                      <a:pPr marL="222885" algn="ctr">
                        <a:lnSpc>
                          <a:spcPct val="100000"/>
                        </a:lnSpc>
                      </a:pPr>
                      <a:r>
                        <a:rPr sz="2400" b="1" spc="-10" dirty="0">
                          <a:latin typeface="Times New Roman"/>
                          <a:cs typeface="Times New Roman"/>
                        </a:rPr>
                        <a:t>Programme</a:t>
                      </a:r>
                      <a:r>
                        <a:rPr sz="2400" b="1" spc="5" dirty="0">
                          <a:latin typeface="Times New Roman"/>
                          <a:cs typeface="Times New Roman"/>
                        </a:rPr>
                        <a:t> </a:t>
                      </a:r>
                      <a:r>
                        <a:rPr sz="2400" b="1" spc="-10" dirty="0">
                          <a:latin typeface="Times New Roman"/>
                          <a:cs typeface="Times New Roman"/>
                        </a:rPr>
                        <a:t>name</a:t>
                      </a: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endParaRPr sz="2400">
                        <a:latin typeface="Times New Roman"/>
                        <a:cs typeface="Times New Roman"/>
                      </a:endParaRPr>
                    </a:p>
                    <a:p>
                      <a:pPr algn="ctr">
                        <a:lnSpc>
                          <a:spcPct val="100000"/>
                        </a:lnSpc>
                        <a:spcBef>
                          <a:spcPts val="20"/>
                        </a:spcBef>
                      </a:pPr>
                      <a:endParaRPr sz="2400">
                        <a:latin typeface="Times New Roman"/>
                        <a:cs typeface="Times New Roman"/>
                      </a:endParaRPr>
                    </a:p>
                    <a:p>
                      <a:pPr algn="ctr">
                        <a:lnSpc>
                          <a:spcPct val="100000"/>
                        </a:lnSpc>
                      </a:pPr>
                      <a:r>
                        <a:rPr sz="2400" b="1" spc="-50" dirty="0">
                          <a:latin typeface="Times New Roman"/>
                          <a:cs typeface="Times New Roman"/>
                        </a:rPr>
                        <a:t>Year </a:t>
                      </a:r>
                      <a:r>
                        <a:rPr sz="2400" b="1" spc="-5" dirty="0">
                          <a:latin typeface="Times New Roman"/>
                          <a:cs typeface="Times New Roman"/>
                        </a:rPr>
                        <a:t>of</a:t>
                      </a:r>
                      <a:r>
                        <a:rPr sz="2400" b="1" spc="-15" dirty="0">
                          <a:latin typeface="Times New Roman"/>
                          <a:cs typeface="Times New Roman"/>
                        </a:rPr>
                        <a:t> </a:t>
                      </a:r>
                      <a:r>
                        <a:rPr sz="2400" b="1" spc="-5" dirty="0">
                          <a:latin typeface="Times New Roman"/>
                          <a:cs typeface="Times New Roman"/>
                        </a:rPr>
                        <a:t>Introduction</a:t>
                      </a:r>
                      <a:endParaRPr sz="2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51435" marR="42545" indent="-1270" algn="ctr">
                        <a:lnSpc>
                          <a:spcPct val="100000"/>
                        </a:lnSpc>
                        <a:spcBef>
                          <a:spcPts val="930"/>
                        </a:spcBef>
                      </a:pPr>
                      <a:r>
                        <a:rPr sz="2400" b="1" spc="-5" dirty="0">
                          <a:latin typeface="Times New Roman"/>
                          <a:cs typeface="Times New Roman"/>
                        </a:rPr>
                        <a:t>Status</a:t>
                      </a:r>
                      <a:r>
                        <a:rPr sz="2400" b="1" spc="15" dirty="0">
                          <a:latin typeface="Times New Roman"/>
                          <a:cs typeface="Times New Roman"/>
                        </a:rPr>
                        <a:t> </a:t>
                      </a:r>
                      <a:r>
                        <a:rPr sz="2400" b="1" spc="-5" dirty="0">
                          <a:latin typeface="Times New Roman"/>
                          <a:cs typeface="Times New Roman"/>
                        </a:rPr>
                        <a:t>of </a:t>
                      </a:r>
                      <a:r>
                        <a:rPr sz="2400" b="1" dirty="0">
                          <a:latin typeface="Times New Roman"/>
                          <a:cs typeface="Times New Roman"/>
                        </a:rPr>
                        <a:t> </a:t>
                      </a:r>
                      <a:r>
                        <a:rPr sz="2400" b="1" spc="-5" dirty="0">
                          <a:latin typeface="Times New Roman"/>
                          <a:cs typeface="Times New Roman"/>
                        </a:rPr>
                        <a:t>implementation</a:t>
                      </a:r>
                      <a:r>
                        <a:rPr sz="2400" b="1" spc="40" dirty="0">
                          <a:latin typeface="Times New Roman"/>
                          <a:cs typeface="Times New Roman"/>
                        </a:rPr>
                        <a:t> </a:t>
                      </a:r>
                      <a:r>
                        <a:rPr sz="2400" b="1" spc="-5" dirty="0">
                          <a:latin typeface="Times New Roman"/>
                          <a:cs typeface="Times New Roman"/>
                        </a:rPr>
                        <a:t>of </a:t>
                      </a:r>
                      <a:r>
                        <a:rPr sz="2400" b="1" dirty="0">
                          <a:latin typeface="Times New Roman"/>
                          <a:cs typeface="Times New Roman"/>
                        </a:rPr>
                        <a:t> </a:t>
                      </a:r>
                      <a:r>
                        <a:rPr sz="2400" b="1" spc="-5" dirty="0">
                          <a:latin typeface="Times New Roman"/>
                          <a:cs typeface="Times New Roman"/>
                        </a:rPr>
                        <a:t>CBCS/Elective course </a:t>
                      </a:r>
                      <a:r>
                        <a:rPr sz="2400" b="1" spc="-390" dirty="0">
                          <a:latin typeface="Times New Roman"/>
                          <a:cs typeface="Times New Roman"/>
                        </a:rPr>
                        <a:t> </a:t>
                      </a:r>
                      <a:r>
                        <a:rPr sz="2400" b="1" spc="-5" dirty="0">
                          <a:latin typeface="Times New Roman"/>
                          <a:cs typeface="Times New Roman"/>
                        </a:rPr>
                        <a:t>system</a:t>
                      </a:r>
                      <a:r>
                        <a:rPr sz="2400" b="1" spc="5" dirty="0">
                          <a:latin typeface="Times New Roman"/>
                          <a:cs typeface="Times New Roman"/>
                        </a:rPr>
                        <a:t> </a:t>
                      </a:r>
                      <a:r>
                        <a:rPr sz="2400" b="1" spc="-25" dirty="0">
                          <a:latin typeface="Times New Roman"/>
                          <a:cs typeface="Times New Roman"/>
                        </a:rPr>
                        <a:t>(Yes/No)</a:t>
                      </a:r>
                      <a:endParaRPr sz="2400">
                        <a:latin typeface="Times New Roman"/>
                        <a:cs typeface="Times New Roman"/>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5"/>
                        </a:spcBef>
                      </a:pPr>
                      <a:endParaRPr sz="3600">
                        <a:latin typeface="Times New Roman"/>
                        <a:cs typeface="Times New Roman"/>
                      </a:endParaRPr>
                    </a:p>
                    <a:p>
                      <a:pPr marL="810895" marR="192405" indent="-609600" algn="ctr">
                        <a:lnSpc>
                          <a:spcPct val="100000"/>
                        </a:lnSpc>
                      </a:pPr>
                      <a:r>
                        <a:rPr sz="2400" b="1" spc="-50" dirty="0">
                          <a:latin typeface="Times New Roman"/>
                          <a:cs typeface="Times New Roman"/>
                        </a:rPr>
                        <a:t>Year </a:t>
                      </a:r>
                      <a:r>
                        <a:rPr sz="2400" b="1" spc="-5" dirty="0">
                          <a:latin typeface="Times New Roman"/>
                          <a:cs typeface="Times New Roman"/>
                        </a:rPr>
                        <a:t>of</a:t>
                      </a:r>
                      <a:r>
                        <a:rPr sz="2400" b="1" spc="-15" dirty="0">
                          <a:latin typeface="Times New Roman"/>
                          <a:cs typeface="Times New Roman"/>
                        </a:rPr>
                        <a:t> </a:t>
                      </a:r>
                      <a:r>
                        <a:rPr sz="2400" b="1" spc="-5" dirty="0">
                          <a:latin typeface="Times New Roman"/>
                          <a:cs typeface="Times New Roman"/>
                        </a:rPr>
                        <a:t>revision</a:t>
                      </a:r>
                      <a:r>
                        <a:rPr sz="2400" b="1" spc="-20" dirty="0">
                          <a:latin typeface="Times New Roman"/>
                          <a:cs typeface="Times New Roman"/>
                        </a:rPr>
                        <a:t> </a:t>
                      </a:r>
                      <a:r>
                        <a:rPr sz="2400" b="1" spc="-5" dirty="0">
                          <a:latin typeface="Times New Roman"/>
                          <a:cs typeface="Times New Roman"/>
                        </a:rPr>
                        <a:t>(if </a:t>
                      </a:r>
                      <a:r>
                        <a:rPr sz="2400" b="1" spc="-385" dirty="0">
                          <a:latin typeface="Times New Roman"/>
                          <a:cs typeface="Times New Roman"/>
                        </a:rPr>
                        <a:t> </a:t>
                      </a:r>
                      <a:r>
                        <a:rPr sz="2400" b="1" spc="-5" dirty="0">
                          <a:latin typeface="Times New Roman"/>
                          <a:cs typeface="Times New Roman"/>
                        </a:rPr>
                        <a:t>any)</a:t>
                      </a:r>
                      <a:endParaRPr sz="2400">
                        <a:latin typeface="Times New Roman"/>
                        <a:cs typeface="Times New Roman"/>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1609019">
                <a:tc>
                  <a:txBody>
                    <a:bodyPr/>
                    <a:lstStyle/>
                    <a:p>
                      <a:pPr algn="ctr">
                        <a:lnSpc>
                          <a:spcPct val="100000"/>
                        </a:lnSpc>
                      </a:pPr>
                      <a:endParaRPr sz="2400" dirty="0">
                        <a:latin typeface="Times New Roman"/>
                        <a:cs typeface="Times New Roman"/>
                      </a:endParaRPr>
                    </a:p>
                    <a:p>
                      <a:pPr algn="ctr">
                        <a:lnSpc>
                          <a:spcPct val="100000"/>
                        </a:lnSpc>
                      </a:pPr>
                      <a:endParaRPr sz="2400" dirty="0">
                        <a:latin typeface="Times New Roman"/>
                        <a:cs typeface="Times New Roman"/>
                      </a:endParaRPr>
                    </a:p>
                    <a:p>
                      <a:pPr algn="ctr">
                        <a:lnSpc>
                          <a:spcPct val="100000"/>
                        </a:lnSpc>
                        <a:spcBef>
                          <a:spcPts val="1000"/>
                        </a:spcBef>
                      </a:pPr>
                      <a:r>
                        <a:rPr lang="en-IN" sz="2400" dirty="0">
                          <a:latin typeface="Times New Roman"/>
                          <a:cs typeface="Times New Roman"/>
                        </a:rPr>
                        <a:t>3-1-29</a:t>
                      </a: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27000" algn="ctr">
                        <a:lnSpc>
                          <a:spcPct val="100000"/>
                        </a:lnSpc>
                        <a:spcBef>
                          <a:spcPts val="1000"/>
                        </a:spcBef>
                      </a:pPr>
                      <a:r>
                        <a:rPr sz="2400" b="1" spc="-5" dirty="0">
                          <a:latin typeface="Times New Roman"/>
                          <a:cs typeface="Times New Roman"/>
                        </a:rPr>
                        <a:t>B.</a:t>
                      </a:r>
                      <a:r>
                        <a:rPr sz="2400" b="1" spc="-45" dirty="0">
                          <a:latin typeface="Times New Roman"/>
                          <a:cs typeface="Times New Roman"/>
                        </a:rPr>
                        <a:t> </a:t>
                      </a:r>
                      <a:r>
                        <a:rPr sz="2400" b="1" spc="-35" dirty="0">
                          <a:latin typeface="Times New Roman"/>
                          <a:cs typeface="Times New Roman"/>
                        </a:rPr>
                        <a:t>Tech.</a:t>
                      </a:r>
                      <a:r>
                        <a:rPr lang="en-IN" sz="2400" b="1" spc="-25" dirty="0">
                          <a:latin typeface="Times New Roman"/>
                          <a:cs typeface="Times New Roman"/>
                        </a:rPr>
                        <a:t> Environmental Engineering and Management</a:t>
                      </a: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endParaRPr sz="2400" dirty="0">
                        <a:latin typeface="Times New Roman"/>
                        <a:cs typeface="Times New Roman"/>
                      </a:endParaRPr>
                    </a:p>
                    <a:p>
                      <a:pPr algn="ctr">
                        <a:lnSpc>
                          <a:spcPct val="100000"/>
                        </a:lnSpc>
                      </a:pPr>
                      <a:endParaRPr sz="2400" dirty="0">
                        <a:latin typeface="Times New Roman"/>
                        <a:cs typeface="Times New Roman"/>
                      </a:endParaRPr>
                    </a:p>
                    <a:p>
                      <a:pPr marL="662305" algn="ctr">
                        <a:lnSpc>
                          <a:spcPct val="100000"/>
                        </a:lnSpc>
                        <a:spcBef>
                          <a:spcPts val="1000"/>
                        </a:spcBef>
                      </a:pPr>
                      <a:r>
                        <a:rPr sz="2400" b="1" dirty="0">
                          <a:latin typeface="Times New Roman"/>
                          <a:cs typeface="Times New Roman"/>
                        </a:rPr>
                        <a:t>20</a:t>
                      </a:r>
                      <a:r>
                        <a:rPr lang="en-IN" sz="2400" b="1" dirty="0">
                          <a:latin typeface="Times New Roman"/>
                          <a:cs typeface="Times New Roman"/>
                        </a:rPr>
                        <a:t>21-22</a:t>
                      </a: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endParaRPr sz="2400" dirty="0">
                        <a:latin typeface="Times New Roman"/>
                        <a:cs typeface="Times New Roman"/>
                      </a:endParaRPr>
                    </a:p>
                    <a:p>
                      <a:pPr algn="ctr">
                        <a:lnSpc>
                          <a:spcPct val="100000"/>
                        </a:lnSpc>
                      </a:pPr>
                      <a:endParaRPr sz="2400" dirty="0">
                        <a:latin typeface="Times New Roman"/>
                        <a:cs typeface="Times New Roman"/>
                      </a:endParaRPr>
                    </a:p>
                    <a:p>
                      <a:pPr algn="ctr">
                        <a:lnSpc>
                          <a:spcPct val="100000"/>
                        </a:lnSpc>
                        <a:spcBef>
                          <a:spcPts val="1000"/>
                        </a:spcBef>
                      </a:pPr>
                      <a:r>
                        <a:rPr sz="2400" b="1" spc="-5" dirty="0">
                          <a:latin typeface="Times New Roman"/>
                          <a:cs typeface="Times New Roman"/>
                        </a:rPr>
                        <a:t>YES</a:t>
                      </a:r>
                      <a:endParaRPr sz="24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2540" algn="ctr">
                        <a:lnSpc>
                          <a:spcPct val="100000"/>
                        </a:lnSpc>
                        <a:spcBef>
                          <a:spcPts val="880"/>
                        </a:spcBef>
                      </a:pPr>
                      <a:r>
                        <a:rPr lang="en-IN" sz="2400" dirty="0">
                          <a:latin typeface="Times New Roman"/>
                          <a:cs typeface="Times New Roman"/>
                        </a:rPr>
                        <a:t>2022-23</a:t>
                      </a:r>
                    </a:p>
                  </a:txBody>
                  <a:tcPr marL="0" marR="0" marT="11176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bl>
          </a:graphicData>
        </a:graphic>
      </p:graphicFrame>
      <p:pic>
        <p:nvPicPr>
          <p:cNvPr id="4" name="object 4"/>
          <p:cNvPicPr/>
          <p:nvPr/>
        </p:nvPicPr>
        <p:blipFill>
          <a:blip r:embed="rId3" cstate="print"/>
          <a:stretch>
            <a:fillRect/>
          </a:stretch>
        </p:blipFill>
        <p:spPr>
          <a:xfrm>
            <a:off x="11422380" y="146304"/>
            <a:ext cx="612648" cy="632460"/>
          </a:xfrm>
          <a:prstGeom prst="rect">
            <a:avLst/>
          </a:prstGeom>
        </p:spPr>
      </p:pic>
      <p:sp>
        <p:nvSpPr>
          <p:cNvPr id="5" name="object 5"/>
          <p:cNvSpPr txBox="1">
            <a:spLocks noGrp="1"/>
          </p:cNvSpPr>
          <p:nvPr>
            <p:ph type="title"/>
          </p:nvPr>
        </p:nvSpPr>
        <p:spPr>
          <a:xfrm>
            <a:off x="2709442" y="236474"/>
            <a:ext cx="5912485" cy="452120"/>
          </a:xfrm>
          <a:prstGeom prst="rect">
            <a:avLst/>
          </a:prstGeom>
        </p:spPr>
        <p:txBody>
          <a:bodyPr vert="horz" wrap="square" lIns="0" tIns="12065" rIns="0" bIns="0" rtlCol="0">
            <a:spAutoFit/>
          </a:bodyPr>
          <a:lstStyle/>
          <a:p>
            <a:pPr marL="12700">
              <a:lnSpc>
                <a:spcPct val="100000"/>
              </a:lnSpc>
              <a:spcBef>
                <a:spcPts val="95"/>
              </a:spcBef>
            </a:pPr>
            <a:r>
              <a:rPr spc="-5" dirty="0"/>
              <a:t>CURRICULAR</a:t>
            </a:r>
            <a:r>
              <a:rPr spc="-130" dirty="0"/>
              <a:t> </a:t>
            </a:r>
            <a:r>
              <a:rPr spc="-10" dirty="0"/>
              <a:t>ASPECTS</a:t>
            </a:r>
            <a:r>
              <a:rPr spc="10" dirty="0"/>
              <a:t> </a:t>
            </a:r>
            <a:r>
              <a:rPr spc="-5" dirty="0"/>
              <a:t>(CONTD.,)</a:t>
            </a:r>
          </a:p>
        </p:txBody>
      </p:sp>
      <p:sp>
        <p:nvSpPr>
          <p:cNvPr id="6" name="object 6"/>
          <p:cNvSpPr txBox="1"/>
          <p:nvPr/>
        </p:nvSpPr>
        <p:spPr>
          <a:xfrm>
            <a:off x="190601" y="36956"/>
            <a:ext cx="17125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800000"/>
                </a:solidFill>
                <a:latin typeface="Times New Roman"/>
                <a:cs typeface="Times New Roman"/>
              </a:rPr>
              <a:t>Criterion</a:t>
            </a:r>
            <a:r>
              <a:rPr sz="2800" b="1" spc="-60" dirty="0">
                <a:solidFill>
                  <a:srgbClr val="800000"/>
                </a:solidFill>
                <a:latin typeface="Times New Roman"/>
                <a:cs typeface="Times New Roman"/>
              </a:rPr>
              <a:t> </a:t>
            </a:r>
            <a:r>
              <a:rPr sz="2800" b="1" spc="-5" dirty="0">
                <a:solidFill>
                  <a:srgbClr val="800000"/>
                </a:solidFill>
                <a:latin typeface="Times New Roman"/>
                <a:cs typeface="Times New Roman"/>
              </a:rPr>
              <a:t>1</a:t>
            </a:r>
            <a:endParaRPr sz="2800">
              <a:latin typeface="Times New Roman"/>
              <a:cs typeface="Times New Roman"/>
            </a:endParaRPr>
          </a:p>
        </p:txBody>
      </p:sp>
      <p:sp>
        <p:nvSpPr>
          <p:cNvPr id="7" name="object 7"/>
          <p:cNvSpPr txBox="1"/>
          <p:nvPr/>
        </p:nvSpPr>
        <p:spPr>
          <a:xfrm>
            <a:off x="3733800" y="6477000"/>
            <a:ext cx="4680966"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29EE5444-8B0B-9270-FFF0-22510ADF993C}"/>
              </a:ext>
            </a:extLst>
          </p:cNvPr>
          <p:cNvSpPr txBox="1"/>
          <p:nvPr/>
        </p:nvSpPr>
        <p:spPr>
          <a:xfrm>
            <a:off x="0" y="17780"/>
            <a:ext cx="3096133" cy="6840220"/>
          </a:xfrm>
          <a:prstGeom prst="rect">
            <a:avLst/>
          </a:prstGeom>
          <a:solidFill>
            <a:schemeClr val="accent4">
              <a:lumMod val="40000"/>
              <a:lumOff val="60000"/>
            </a:schemeClr>
          </a:solidFill>
        </p:spPr>
        <p:txBody>
          <a:bodyPr wrap="square" rtlCol="0">
            <a:spAutoFit/>
          </a:bodyPr>
          <a:lstStyle/>
          <a:p>
            <a:endParaRPr lang="en-IN" dirty="0"/>
          </a:p>
        </p:txBody>
      </p:sp>
      <p:sp>
        <p:nvSpPr>
          <p:cNvPr id="2" name="object 2"/>
          <p:cNvSpPr txBox="1"/>
          <p:nvPr/>
        </p:nvSpPr>
        <p:spPr>
          <a:xfrm>
            <a:off x="385978" y="941578"/>
            <a:ext cx="2118360" cy="878840"/>
          </a:xfrm>
          <a:prstGeom prst="rect">
            <a:avLst/>
          </a:prstGeom>
        </p:spPr>
        <p:txBody>
          <a:bodyPr vert="horz" wrap="square" lIns="0" tIns="12065" rIns="0" bIns="0" rtlCol="0">
            <a:spAutoFit/>
          </a:bodyPr>
          <a:lstStyle/>
          <a:p>
            <a:pPr marL="368935" marR="5080" indent="-356870">
              <a:lnSpc>
                <a:spcPct val="100000"/>
              </a:lnSpc>
              <a:spcBef>
                <a:spcPts val="95"/>
              </a:spcBef>
            </a:pPr>
            <a:r>
              <a:rPr sz="2800" b="1" spc="-280" dirty="0">
                <a:solidFill>
                  <a:schemeClr val="accent4">
                    <a:lumMod val="50000"/>
                  </a:schemeClr>
                </a:solidFill>
                <a:latin typeface="Trebuchet MS"/>
                <a:cs typeface="Trebuchet MS"/>
              </a:rPr>
              <a:t>1.</a:t>
            </a:r>
            <a:r>
              <a:rPr sz="2800" b="1" spc="-195" dirty="0">
                <a:solidFill>
                  <a:schemeClr val="accent4">
                    <a:lumMod val="50000"/>
                  </a:schemeClr>
                </a:solidFill>
                <a:latin typeface="Trebuchet MS"/>
                <a:cs typeface="Trebuchet MS"/>
              </a:rPr>
              <a:t> </a:t>
            </a:r>
            <a:r>
              <a:rPr sz="2800" b="1" spc="45" dirty="0">
                <a:solidFill>
                  <a:schemeClr val="accent4">
                    <a:lumMod val="50000"/>
                  </a:schemeClr>
                </a:solidFill>
                <a:latin typeface="Trebuchet MS"/>
                <a:cs typeface="Trebuchet MS"/>
              </a:rPr>
              <a:t>Curricular  </a:t>
            </a:r>
            <a:r>
              <a:rPr sz="2800" b="1" spc="125" dirty="0">
                <a:solidFill>
                  <a:schemeClr val="accent4">
                    <a:lumMod val="50000"/>
                  </a:schemeClr>
                </a:solidFill>
                <a:latin typeface="Trebuchet MS"/>
                <a:cs typeface="Trebuchet MS"/>
              </a:rPr>
              <a:t>Aspects</a:t>
            </a:r>
            <a:endParaRPr sz="2800" dirty="0">
              <a:solidFill>
                <a:schemeClr val="accent4">
                  <a:lumMod val="50000"/>
                </a:schemeClr>
              </a:solidFill>
              <a:latin typeface="Trebuchet MS"/>
              <a:cs typeface="Trebuchet MS"/>
            </a:endParaRPr>
          </a:p>
        </p:txBody>
      </p:sp>
      <p:sp>
        <p:nvSpPr>
          <p:cNvPr id="3" name="object 3"/>
          <p:cNvSpPr txBox="1"/>
          <p:nvPr/>
        </p:nvSpPr>
        <p:spPr>
          <a:xfrm>
            <a:off x="433222" y="2648838"/>
            <a:ext cx="2022475" cy="878840"/>
          </a:xfrm>
          <a:prstGeom prst="rect">
            <a:avLst/>
          </a:prstGeom>
        </p:spPr>
        <p:txBody>
          <a:bodyPr vert="horz" wrap="square" lIns="0" tIns="12065" rIns="0" bIns="0" rtlCol="0">
            <a:spAutoFit/>
          </a:bodyPr>
          <a:lstStyle/>
          <a:p>
            <a:pPr marL="12700" marR="5080" indent="27305">
              <a:lnSpc>
                <a:spcPct val="100000"/>
              </a:lnSpc>
              <a:spcBef>
                <a:spcPts val="95"/>
              </a:spcBef>
            </a:pPr>
            <a:r>
              <a:rPr sz="2800" b="1" spc="70" dirty="0">
                <a:solidFill>
                  <a:schemeClr val="accent4">
                    <a:lumMod val="50000"/>
                  </a:schemeClr>
                </a:solidFill>
                <a:latin typeface="Trebuchet MS"/>
                <a:cs typeface="Trebuchet MS"/>
              </a:rPr>
              <a:t>Curriculum </a:t>
            </a:r>
            <a:r>
              <a:rPr sz="2800" b="1" spc="-830" dirty="0">
                <a:solidFill>
                  <a:schemeClr val="accent4">
                    <a:lumMod val="50000"/>
                  </a:schemeClr>
                </a:solidFill>
                <a:latin typeface="Trebuchet MS"/>
                <a:cs typeface="Trebuchet MS"/>
              </a:rPr>
              <a:t> </a:t>
            </a:r>
            <a:r>
              <a:rPr sz="2800" b="1" spc="30" dirty="0">
                <a:solidFill>
                  <a:schemeClr val="accent4">
                    <a:lumMod val="50000"/>
                  </a:schemeClr>
                </a:solidFill>
                <a:latin typeface="Trebuchet MS"/>
                <a:cs typeface="Trebuchet MS"/>
              </a:rPr>
              <a:t>Enric</a:t>
            </a:r>
            <a:r>
              <a:rPr sz="2800" b="1" spc="45" dirty="0">
                <a:solidFill>
                  <a:schemeClr val="accent4">
                    <a:lumMod val="50000"/>
                  </a:schemeClr>
                </a:solidFill>
                <a:latin typeface="Trebuchet MS"/>
                <a:cs typeface="Trebuchet MS"/>
              </a:rPr>
              <a:t>h</a:t>
            </a:r>
            <a:r>
              <a:rPr sz="2800" b="1" spc="90" dirty="0">
                <a:solidFill>
                  <a:schemeClr val="accent4">
                    <a:lumMod val="50000"/>
                  </a:schemeClr>
                </a:solidFill>
                <a:latin typeface="Trebuchet MS"/>
                <a:cs typeface="Trebuchet MS"/>
              </a:rPr>
              <a:t>ment</a:t>
            </a:r>
            <a:endParaRPr sz="2800" dirty="0">
              <a:solidFill>
                <a:schemeClr val="accent4">
                  <a:lumMod val="50000"/>
                </a:schemeClr>
              </a:solidFill>
              <a:latin typeface="Trebuchet MS"/>
              <a:cs typeface="Trebuchet MS"/>
            </a:endParaRPr>
          </a:p>
        </p:txBody>
      </p:sp>
      <p:grpSp>
        <p:nvGrpSpPr>
          <p:cNvPr id="4" name="object 4"/>
          <p:cNvGrpSpPr/>
          <p:nvPr/>
        </p:nvGrpSpPr>
        <p:grpSpPr>
          <a:xfrm>
            <a:off x="3326638" y="148081"/>
            <a:ext cx="3855720" cy="4195445"/>
            <a:chOff x="3326638" y="148081"/>
            <a:chExt cx="3855720" cy="4195445"/>
          </a:xfrm>
        </p:grpSpPr>
        <p:pic>
          <p:nvPicPr>
            <p:cNvPr id="5" name="object 5"/>
            <p:cNvPicPr/>
            <p:nvPr/>
          </p:nvPicPr>
          <p:blipFill>
            <a:blip r:embed="rId3" cstate="print"/>
            <a:stretch>
              <a:fillRect/>
            </a:stretch>
          </p:blipFill>
          <p:spPr>
            <a:xfrm>
              <a:off x="4140708" y="149351"/>
              <a:ext cx="2005583" cy="2100072"/>
            </a:xfrm>
            <a:prstGeom prst="rect">
              <a:avLst/>
            </a:prstGeom>
          </p:spPr>
        </p:pic>
        <p:pic>
          <p:nvPicPr>
            <p:cNvPr id="6" name="object 6"/>
            <p:cNvPicPr/>
            <p:nvPr/>
          </p:nvPicPr>
          <p:blipFill>
            <a:blip r:embed="rId4" cstate="print"/>
            <a:stretch>
              <a:fillRect/>
            </a:stretch>
          </p:blipFill>
          <p:spPr>
            <a:xfrm>
              <a:off x="4146804" y="2246376"/>
              <a:ext cx="2001012" cy="2097024"/>
            </a:xfrm>
            <a:prstGeom prst="rect">
              <a:avLst/>
            </a:prstGeom>
          </p:spPr>
        </p:pic>
        <p:sp>
          <p:nvSpPr>
            <p:cNvPr id="7" name="object 7"/>
            <p:cNvSpPr/>
            <p:nvPr/>
          </p:nvSpPr>
          <p:spPr>
            <a:xfrm>
              <a:off x="3326638" y="1703831"/>
              <a:ext cx="1000125" cy="1111250"/>
            </a:xfrm>
            <a:custGeom>
              <a:avLst/>
              <a:gdLst/>
              <a:ahLst/>
              <a:cxnLst/>
              <a:rect l="l" t="t" r="r" b="b"/>
              <a:pathLst>
                <a:path w="1000125" h="1111250">
                  <a:moveTo>
                    <a:pt x="518667" y="0"/>
                  </a:moveTo>
                  <a:lnTo>
                    <a:pt x="517016" y="0"/>
                  </a:lnTo>
                  <a:lnTo>
                    <a:pt x="514731" y="1396"/>
                  </a:lnTo>
                  <a:lnTo>
                    <a:pt x="420497" y="42163"/>
                  </a:lnTo>
                  <a:lnTo>
                    <a:pt x="417575" y="43687"/>
                  </a:lnTo>
                  <a:lnTo>
                    <a:pt x="418719" y="45212"/>
                  </a:lnTo>
                  <a:lnTo>
                    <a:pt x="424307" y="51434"/>
                  </a:lnTo>
                  <a:lnTo>
                    <a:pt x="424434" y="52831"/>
                  </a:lnTo>
                  <a:lnTo>
                    <a:pt x="421004" y="61213"/>
                  </a:lnTo>
                  <a:lnTo>
                    <a:pt x="421259" y="69341"/>
                  </a:lnTo>
                  <a:lnTo>
                    <a:pt x="418591" y="137540"/>
                  </a:lnTo>
                  <a:lnTo>
                    <a:pt x="421004" y="139318"/>
                  </a:lnTo>
                  <a:lnTo>
                    <a:pt x="430784" y="137794"/>
                  </a:lnTo>
                  <a:lnTo>
                    <a:pt x="432181" y="136016"/>
                  </a:lnTo>
                  <a:lnTo>
                    <a:pt x="431800" y="126618"/>
                  </a:lnTo>
                  <a:lnTo>
                    <a:pt x="431926" y="120650"/>
                  </a:lnTo>
                  <a:lnTo>
                    <a:pt x="430244" y="84645"/>
                  </a:lnTo>
                  <a:lnTo>
                    <a:pt x="428724" y="69659"/>
                  </a:lnTo>
                  <a:lnTo>
                    <a:pt x="425576" y="54355"/>
                  </a:lnTo>
                  <a:lnTo>
                    <a:pt x="426465" y="53085"/>
                  </a:lnTo>
                  <a:lnTo>
                    <a:pt x="453263" y="88137"/>
                  </a:lnTo>
                  <a:lnTo>
                    <a:pt x="453516" y="95122"/>
                  </a:lnTo>
                  <a:lnTo>
                    <a:pt x="453263" y="105155"/>
                  </a:lnTo>
                  <a:lnTo>
                    <a:pt x="452500" y="108584"/>
                  </a:lnTo>
                  <a:lnTo>
                    <a:pt x="451231" y="111378"/>
                  </a:lnTo>
                  <a:lnTo>
                    <a:pt x="449087" y="119530"/>
                  </a:lnTo>
                  <a:lnTo>
                    <a:pt x="449230" y="128873"/>
                  </a:lnTo>
                  <a:lnTo>
                    <a:pt x="451516" y="137882"/>
                  </a:lnTo>
                  <a:lnTo>
                    <a:pt x="455802" y="145033"/>
                  </a:lnTo>
                  <a:lnTo>
                    <a:pt x="456691" y="145922"/>
                  </a:lnTo>
                  <a:lnTo>
                    <a:pt x="457200" y="147192"/>
                  </a:lnTo>
                  <a:lnTo>
                    <a:pt x="464312" y="173862"/>
                  </a:lnTo>
                  <a:lnTo>
                    <a:pt x="466357" y="185167"/>
                  </a:lnTo>
                  <a:lnTo>
                    <a:pt x="464486" y="193151"/>
                  </a:lnTo>
                  <a:lnTo>
                    <a:pt x="458400" y="198348"/>
                  </a:lnTo>
                  <a:lnTo>
                    <a:pt x="447801" y="201294"/>
                  </a:lnTo>
                  <a:lnTo>
                    <a:pt x="443738" y="201929"/>
                  </a:lnTo>
                  <a:lnTo>
                    <a:pt x="439547" y="203707"/>
                  </a:lnTo>
                  <a:lnTo>
                    <a:pt x="431038" y="208660"/>
                  </a:lnTo>
                  <a:lnTo>
                    <a:pt x="428751" y="208660"/>
                  </a:lnTo>
                  <a:lnTo>
                    <a:pt x="423925" y="202818"/>
                  </a:lnTo>
                  <a:lnTo>
                    <a:pt x="423163" y="201421"/>
                  </a:lnTo>
                  <a:lnTo>
                    <a:pt x="417833" y="194615"/>
                  </a:lnTo>
                  <a:lnTo>
                    <a:pt x="413416" y="191865"/>
                  </a:lnTo>
                  <a:lnTo>
                    <a:pt x="408380" y="191829"/>
                  </a:lnTo>
                  <a:lnTo>
                    <a:pt x="402082" y="194437"/>
                  </a:lnTo>
                  <a:lnTo>
                    <a:pt x="394918" y="197713"/>
                  </a:lnTo>
                  <a:lnTo>
                    <a:pt x="387635" y="199977"/>
                  </a:lnTo>
                  <a:lnTo>
                    <a:pt x="380114" y="201027"/>
                  </a:lnTo>
                  <a:lnTo>
                    <a:pt x="372237" y="200659"/>
                  </a:lnTo>
                  <a:lnTo>
                    <a:pt x="367538" y="200025"/>
                  </a:lnTo>
                  <a:lnTo>
                    <a:pt x="362585" y="200913"/>
                  </a:lnTo>
                  <a:lnTo>
                    <a:pt x="354964" y="211581"/>
                  </a:lnTo>
                  <a:lnTo>
                    <a:pt x="350392" y="212343"/>
                  </a:lnTo>
                  <a:lnTo>
                    <a:pt x="340613" y="207009"/>
                  </a:lnTo>
                  <a:lnTo>
                    <a:pt x="338582" y="205231"/>
                  </a:lnTo>
                  <a:lnTo>
                    <a:pt x="331977" y="203834"/>
                  </a:lnTo>
                  <a:lnTo>
                    <a:pt x="327406" y="202310"/>
                  </a:lnTo>
                  <a:lnTo>
                    <a:pt x="323469" y="203326"/>
                  </a:lnTo>
                  <a:lnTo>
                    <a:pt x="311316" y="205511"/>
                  </a:lnTo>
                  <a:lnTo>
                    <a:pt x="299212" y="206327"/>
                  </a:lnTo>
                  <a:lnTo>
                    <a:pt x="287107" y="206023"/>
                  </a:lnTo>
                  <a:lnTo>
                    <a:pt x="274954" y="204850"/>
                  </a:lnTo>
                  <a:lnTo>
                    <a:pt x="210839" y="196224"/>
                  </a:lnTo>
                  <a:lnTo>
                    <a:pt x="172144" y="190462"/>
                  </a:lnTo>
                  <a:lnTo>
                    <a:pt x="121031" y="177800"/>
                  </a:lnTo>
                  <a:lnTo>
                    <a:pt x="88517" y="141331"/>
                  </a:lnTo>
                  <a:lnTo>
                    <a:pt x="74040" y="105155"/>
                  </a:lnTo>
                  <a:lnTo>
                    <a:pt x="72262" y="103758"/>
                  </a:lnTo>
                  <a:lnTo>
                    <a:pt x="71120" y="102107"/>
                  </a:lnTo>
                  <a:lnTo>
                    <a:pt x="69850" y="104012"/>
                  </a:lnTo>
                  <a:lnTo>
                    <a:pt x="67437" y="105790"/>
                  </a:lnTo>
                  <a:lnTo>
                    <a:pt x="66928" y="111887"/>
                  </a:lnTo>
                  <a:lnTo>
                    <a:pt x="67183" y="116331"/>
                  </a:lnTo>
                  <a:lnTo>
                    <a:pt x="69469" y="127380"/>
                  </a:lnTo>
                  <a:lnTo>
                    <a:pt x="71500" y="134365"/>
                  </a:lnTo>
                  <a:lnTo>
                    <a:pt x="68452" y="144144"/>
                  </a:lnTo>
                  <a:lnTo>
                    <a:pt x="67056" y="145287"/>
                  </a:lnTo>
                  <a:lnTo>
                    <a:pt x="59309" y="142875"/>
                  </a:lnTo>
                  <a:lnTo>
                    <a:pt x="53594" y="141604"/>
                  </a:lnTo>
                  <a:lnTo>
                    <a:pt x="41681" y="134362"/>
                  </a:lnTo>
                  <a:lnTo>
                    <a:pt x="27588" y="124987"/>
                  </a:lnTo>
                  <a:lnTo>
                    <a:pt x="17907" y="118871"/>
                  </a:lnTo>
                  <a:lnTo>
                    <a:pt x="12573" y="117601"/>
                  </a:lnTo>
                  <a:lnTo>
                    <a:pt x="9778" y="122173"/>
                  </a:lnTo>
                  <a:lnTo>
                    <a:pt x="13715" y="123951"/>
                  </a:lnTo>
                  <a:lnTo>
                    <a:pt x="34416" y="141096"/>
                  </a:lnTo>
                  <a:lnTo>
                    <a:pt x="34162" y="141477"/>
                  </a:lnTo>
                  <a:lnTo>
                    <a:pt x="34162" y="141985"/>
                  </a:lnTo>
                  <a:lnTo>
                    <a:pt x="33909" y="142366"/>
                  </a:lnTo>
                  <a:lnTo>
                    <a:pt x="31369" y="141223"/>
                  </a:lnTo>
                  <a:lnTo>
                    <a:pt x="28701" y="140462"/>
                  </a:lnTo>
                  <a:lnTo>
                    <a:pt x="3810" y="123316"/>
                  </a:lnTo>
                  <a:lnTo>
                    <a:pt x="1142" y="123697"/>
                  </a:lnTo>
                  <a:lnTo>
                    <a:pt x="0" y="125729"/>
                  </a:lnTo>
                  <a:lnTo>
                    <a:pt x="126" y="127888"/>
                  </a:lnTo>
                  <a:lnTo>
                    <a:pt x="1397" y="130682"/>
                  </a:lnTo>
                  <a:lnTo>
                    <a:pt x="3048" y="131571"/>
                  </a:lnTo>
                  <a:lnTo>
                    <a:pt x="20827" y="146938"/>
                  </a:lnTo>
                  <a:lnTo>
                    <a:pt x="20827" y="148208"/>
                  </a:lnTo>
                  <a:lnTo>
                    <a:pt x="18923" y="149351"/>
                  </a:lnTo>
                  <a:lnTo>
                    <a:pt x="12700" y="144779"/>
                  </a:lnTo>
                  <a:lnTo>
                    <a:pt x="7874" y="141604"/>
                  </a:lnTo>
                  <a:lnTo>
                    <a:pt x="5587" y="139445"/>
                  </a:lnTo>
                  <a:lnTo>
                    <a:pt x="3683" y="143763"/>
                  </a:lnTo>
                  <a:lnTo>
                    <a:pt x="4317" y="146812"/>
                  </a:lnTo>
                  <a:lnTo>
                    <a:pt x="7620" y="151129"/>
                  </a:lnTo>
                  <a:lnTo>
                    <a:pt x="10667" y="153162"/>
                  </a:lnTo>
                  <a:lnTo>
                    <a:pt x="15112" y="157733"/>
                  </a:lnTo>
                  <a:lnTo>
                    <a:pt x="44656" y="189140"/>
                  </a:lnTo>
                  <a:lnTo>
                    <a:pt x="97154" y="201548"/>
                  </a:lnTo>
                  <a:lnTo>
                    <a:pt x="101726" y="205739"/>
                  </a:lnTo>
                  <a:lnTo>
                    <a:pt x="105028" y="209550"/>
                  </a:lnTo>
                  <a:lnTo>
                    <a:pt x="113157" y="216407"/>
                  </a:lnTo>
                  <a:lnTo>
                    <a:pt x="115697" y="220852"/>
                  </a:lnTo>
                  <a:lnTo>
                    <a:pt x="116077" y="226694"/>
                  </a:lnTo>
                  <a:lnTo>
                    <a:pt x="119634" y="344296"/>
                  </a:lnTo>
                  <a:lnTo>
                    <a:pt x="121285" y="345947"/>
                  </a:lnTo>
                  <a:lnTo>
                    <a:pt x="356997" y="351916"/>
                  </a:lnTo>
                  <a:lnTo>
                    <a:pt x="360425" y="355472"/>
                  </a:lnTo>
                  <a:lnTo>
                    <a:pt x="361061" y="368807"/>
                  </a:lnTo>
                  <a:lnTo>
                    <a:pt x="359969" y="405159"/>
                  </a:lnTo>
                  <a:lnTo>
                    <a:pt x="357250" y="770635"/>
                  </a:lnTo>
                  <a:lnTo>
                    <a:pt x="357124" y="899413"/>
                  </a:lnTo>
                  <a:lnTo>
                    <a:pt x="390398" y="909827"/>
                  </a:lnTo>
                  <a:lnTo>
                    <a:pt x="393191" y="909701"/>
                  </a:lnTo>
                  <a:lnTo>
                    <a:pt x="405002" y="911351"/>
                  </a:lnTo>
                  <a:lnTo>
                    <a:pt x="406781" y="913638"/>
                  </a:lnTo>
                  <a:lnTo>
                    <a:pt x="403351" y="975105"/>
                  </a:lnTo>
                  <a:lnTo>
                    <a:pt x="397890" y="985012"/>
                  </a:lnTo>
                  <a:lnTo>
                    <a:pt x="393446" y="991362"/>
                  </a:lnTo>
                  <a:lnTo>
                    <a:pt x="389889" y="998092"/>
                  </a:lnTo>
                  <a:lnTo>
                    <a:pt x="388004" y="1004905"/>
                  </a:lnTo>
                  <a:lnTo>
                    <a:pt x="389286" y="1011253"/>
                  </a:lnTo>
                  <a:lnTo>
                    <a:pt x="393283" y="1016291"/>
                  </a:lnTo>
                  <a:lnTo>
                    <a:pt x="399541" y="1019175"/>
                  </a:lnTo>
                  <a:lnTo>
                    <a:pt x="400431" y="1019301"/>
                  </a:lnTo>
                  <a:lnTo>
                    <a:pt x="401954" y="1020317"/>
                  </a:lnTo>
                  <a:lnTo>
                    <a:pt x="401954" y="1028191"/>
                  </a:lnTo>
                  <a:lnTo>
                    <a:pt x="404622" y="1035684"/>
                  </a:lnTo>
                  <a:lnTo>
                    <a:pt x="382904" y="1074292"/>
                  </a:lnTo>
                  <a:lnTo>
                    <a:pt x="380491" y="1080769"/>
                  </a:lnTo>
                  <a:lnTo>
                    <a:pt x="380364" y="1083309"/>
                  </a:lnTo>
                  <a:lnTo>
                    <a:pt x="379349" y="1085341"/>
                  </a:lnTo>
                  <a:lnTo>
                    <a:pt x="377186" y="1092735"/>
                  </a:lnTo>
                  <a:lnTo>
                    <a:pt x="378047" y="1099248"/>
                  </a:lnTo>
                  <a:lnTo>
                    <a:pt x="381813" y="1104522"/>
                  </a:lnTo>
                  <a:lnTo>
                    <a:pt x="388365" y="1108202"/>
                  </a:lnTo>
                  <a:lnTo>
                    <a:pt x="395819" y="1110150"/>
                  </a:lnTo>
                  <a:lnTo>
                    <a:pt x="403320" y="1110932"/>
                  </a:lnTo>
                  <a:lnTo>
                    <a:pt x="410868" y="1110666"/>
                  </a:lnTo>
                  <a:lnTo>
                    <a:pt x="418464" y="1109471"/>
                  </a:lnTo>
                  <a:lnTo>
                    <a:pt x="426592" y="1107566"/>
                  </a:lnTo>
                  <a:lnTo>
                    <a:pt x="433832" y="1104010"/>
                  </a:lnTo>
                  <a:lnTo>
                    <a:pt x="438658" y="1096390"/>
                  </a:lnTo>
                  <a:lnTo>
                    <a:pt x="440563" y="1093723"/>
                  </a:lnTo>
                  <a:lnTo>
                    <a:pt x="441578" y="1090802"/>
                  </a:lnTo>
                  <a:lnTo>
                    <a:pt x="439292" y="1082928"/>
                  </a:lnTo>
                  <a:lnTo>
                    <a:pt x="442849" y="1078610"/>
                  </a:lnTo>
                  <a:lnTo>
                    <a:pt x="450850" y="1081023"/>
                  </a:lnTo>
                  <a:lnTo>
                    <a:pt x="452754" y="1079118"/>
                  </a:lnTo>
                  <a:lnTo>
                    <a:pt x="457453" y="1072260"/>
                  </a:lnTo>
                  <a:lnTo>
                    <a:pt x="459359" y="1067815"/>
                  </a:lnTo>
                  <a:lnTo>
                    <a:pt x="458088" y="1054734"/>
                  </a:lnTo>
                  <a:lnTo>
                    <a:pt x="456438" y="1046860"/>
                  </a:lnTo>
                  <a:lnTo>
                    <a:pt x="457453" y="1039494"/>
                  </a:lnTo>
                  <a:lnTo>
                    <a:pt x="458130" y="1032692"/>
                  </a:lnTo>
                  <a:lnTo>
                    <a:pt x="458009" y="1026128"/>
                  </a:lnTo>
                  <a:lnTo>
                    <a:pt x="457007" y="1019706"/>
                  </a:lnTo>
                  <a:lnTo>
                    <a:pt x="454660" y="1012443"/>
                  </a:lnTo>
                  <a:lnTo>
                    <a:pt x="455549" y="1010157"/>
                  </a:lnTo>
                  <a:lnTo>
                    <a:pt x="461899" y="1007744"/>
                  </a:lnTo>
                  <a:lnTo>
                    <a:pt x="462661" y="1002538"/>
                  </a:lnTo>
                  <a:lnTo>
                    <a:pt x="460883" y="990218"/>
                  </a:lnTo>
                  <a:lnTo>
                    <a:pt x="462407" y="983106"/>
                  </a:lnTo>
                  <a:lnTo>
                    <a:pt x="464546" y="968894"/>
                  </a:lnTo>
                  <a:lnTo>
                    <a:pt x="466316" y="954901"/>
                  </a:lnTo>
                  <a:lnTo>
                    <a:pt x="466725" y="947927"/>
                  </a:lnTo>
                  <a:lnTo>
                    <a:pt x="466627" y="941546"/>
                  </a:lnTo>
                  <a:lnTo>
                    <a:pt x="465528" y="928782"/>
                  </a:lnTo>
                  <a:lnTo>
                    <a:pt x="464692" y="915542"/>
                  </a:lnTo>
                  <a:lnTo>
                    <a:pt x="466851" y="912876"/>
                  </a:lnTo>
                  <a:lnTo>
                    <a:pt x="473456" y="913891"/>
                  </a:lnTo>
                  <a:lnTo>
                    <a:pt x="480290" y="914435"/>
                  </a:lnTo>
                  <a:lnTo>
                    <a:pt x="487076" y="914241"/>
                  </a:lnTo>
                  <a:lnTo>
                    <a:pt x="493815" y="913427"/>
                  </a:lnTo>
                  <a:lnTo>
                    <a:pt x="503809" y="911351"/>
                  </a:lnTo>
                  <a:lnTo>
                    <a:pt x="504825" y="909954"/>
                  </a:lnTo>
                  <a:lnTo>
                    <a:pt x="504825" y="899540"/>
                  </a:lnTo>
                  <a:lnTo>
                    <a:pt x="505460" y="878713"/>
                  </a:lnTo>
                  <a:lnTo>
                    <a:pt x="507111" y="876934"/>
                  </a:lnTo>
                  <a:lnTo>
                    <a:pt x="543306" y="876807"/>
                  </a:lnTo>
                  <a:lnTo>
                    <a:pt x="543813" y="877315"/>
                  </a:lnTo>
                  <a:lnTo>
                    <a:pt x="552069" y="935101"/>
                  </a:lnTo>
                  <a:lnTo>
                    <a:pt x="552323" y="940180"/>
                  </a:lnTo>
                  <a:lnTo>
                    <a:pt x="551052" y="949705"/>
                  </a:lnTo>
                  <a:lnTo>
                    <a:pt x="549021" y="954277"/>
                  </a:lnTo>
                  <a:lnTo>
                    <a:pt x="545591" y="972312"/>
                  </a:lnTo>
                  <a:lnTo>
                    <a:pt x="544195" y="982217"/>
                  </a:lnTo>
                  <a:lnTo>
                    <a:pt x="545973" y="983868"/>
                  </a:lnTo>
                  <a:lnTo>
                    <a:pt x="554609" y="985773"/>
                  </a:lnTo>
                  <a:lnTo>
                    <a:pt x="554989" y="986281"/>
                  </a:lnTo>
                  <a:lnTo>
                    <a:pt x="555244" y="997330"/>
                  </a:lnTo>
                  <a:lnTo>
                    <a:pt x="552686" y="1007068"/>
                  </a:lnTo>
                  <a:lnTo>
                    <a:pt x="551799" y="1014904"/>
                  </a:lnTo>
                  <a:lnTo>
                    <a:pt x="551555" y="1022812"/>
                  </a:lnTo>
                  <a:lnTo>
                    <a:pt x="551561" y="1033398"/>
                  </a:lnTo>
                  <a:lnTo>
                    <a:pt x="553465" y="1036065"/>
                  </a:lnTo>
                  <a:lnTo>
                    <a:pt x="554989" y="1041145"/>
                  </a:lnTo>
                  <a:lnTo>
                    <a:pt x="556513" y="1043685"/>
                  </a:lnTo>
                  <a:lnTo>
                    <a:pt x="554354" y="1053338"/>
                  </a:lnTo>
                  <a:lnTo>
                    <a:pt x="558291" y="1058926"/>
                  </a:lnTo>
                  <a:lnTo>
                    <a:pt x="563752" y="1067815"/>
                  </a:lnTo>
                  <a:lnTo>
                    <a:pt x="566420" y="1069593"/>
                  </a:lnTo>
                  <a:lnTo>
                    <a:pt x="574294" y="1068831"/>
                  </a:lnTo>
                  <a:lnTo>
                    <a:pt x="576199" y="1071244"/>
                  </a:lnTo>
                  <a:lnTo>
                    <a:pt x="585977" y="1085722"/>
                  </a:lnTo>
                  <a:lnTo>
                    <a:pt x="592836" y="1094231"/>
                  </a:lnTo>
                  <a:lnTo>
                    <a:pt x="596519" y="1095247"/>
                  </a:lnTo>
                  <a:lnTo>
                    <a:pt x="614172" y="1094485"/>
                  </a:lnTo>
                  <a:lnTo>
                    <a:pt x="621029" y="1095120"/>
                  </a:lnTo>
                  <a:lnTo>
                    <a:pt x="650748" y="1080389"/>
                  </a:lnTo>
                  <a:lnTo>
                    <a:pt x="646302" y="1071244"/>
                  </a:lnTo>
                  <a:lnTo>
                    <a:pt x="643509" y="1064767"/>
                  </a:lnTo>
                  <a:lnTo>
                    <a:pt x="616950" y="1033002"/>
                  </a:lnTo>
                  <a:lnTo>
                    <a:pt x="607964" y="1008411"/>
                  </a:lnTo>
                  <a:lnTo>
                    <a:pt x="609486" y="1001510"/>
                  </a:lnTo>
                  <a:lnTo>
                    <a:pt x="614045" y="994917"/>
                  </a:lnTo>
                  <a:lnTo>
                    <a:pt x="617220" y="991869"/>
                  </a:lnTo>
                  <a:lnTo>
                    <a:pt x="618363" y="987805"/>
                  </a:lnTo>
                  <a:lnTo>
                    <a:pt x="614552" y="976502"/>
                  </a:lnTo>
                  <a:lnTo>
                    <a:pt x="614934" y="969517"/>
                  </a:lnTo>
                  <a:lnTo>
                    <a:pt x="618744" y="957579"/>
                  </a:lnTo>
                  <a:lnTo>
                    <a:pt x="617727" y="954277"/>
                  </a:lnTo>
                  <a:lnTo>
                    <a:pt x="609219" y="946403"/>
                  </a:lnTo>
                  <a:lnTo>
                    <a:pt x="607949" y="940815"/>
                  </a:lnTo>
                  <a:lnTo>
                    <a:pt x="609981" y="934592"/>
                  </a:lnTo>
                  <a:lnTo>
                    <a:pt x="610488" y="932433"/>
                  </a:lnTo>
                  <a:lnTo>
                    <a:pt x="611504" y="930401"/>
                  </a:lnTo>
                  <a:lnTo>
                    <a:pt x="612521" y="922273"/>
                  </a:lnTo>
                  <a:lnTo>
                    <a:pt x="608742" y="906986"/>
                  </a:lnTo>
                  <a:lnTo>
                    <a:pt x="607742" y="900622"/>
                  </a:lnTo>
                  <a:lnTo>
                    <a:pt x="668147" y="872997"/>
                  </a:lnTo>
                  <a:lnTo>
                    <a:pt x="669289" y="871727"/>
                  </a:lnTo>
                  <a:lnTo>
                    <a:pt x="669698" y="849895"/>
                  </a:lnTo>
                  <a:lnTo>
                    <a:pt x="670564" y="761318"/>
                  </a:lnTo>
                  <a:lnTo>
                    <a:pt x="670442" y="713132"/>
                  </a:lnTo>
                  <a:lnTo>
                    <a:pt x="669995" y="664943"/>
                  </a:lnTo>
                  <a:lnTo>
                    <a:pt x="668335" y="568569"/>
                  </a:lnTo>
                  <a:lnTo>
                    <a:pt x="663448" y="375919"/>
                  </a:lnTo>
                  <a:lnTo>
                    <a:pt x="663448" y="369062"/>
                  </a:lnTo>
                  <a:lnTo>
                    <a:pt x="662686" y="361950"/>
                  </a:lnTo>
                  <a:lnTo>
                    <a:pt x="662304" y="345313"/>
                  </a:lnTo>
                  <a:lnTo>
                    <a:pt x="666241" y="340994"/>
                  </a:lnTo>
                  <a:lnTo>
                    <a:pt x="675386" y="340359"/>
                  </a:lnTo>
                  <a:lnTo>
                    <a:pt x="716502" y="338909"/>
                  </a:lnTo>
                  <a:lnTo>
                    <a:pt x="891794" y="329310"/>
                  </a:lnTo>
                  <a:lnTo>
                    <a:pt x="893572" y="327025"/>
                  </a:lnTo>
                  <a:lnTo>
                    <a:pt x="892556" y="312038"/>
                  </a:lnTo>
                  <a:lnTo>
                    <a:pt x="886587" y="208025"/>
                  </a:lnTo>
                  <a:lnTo>
                    <a:pt x="889888" y="203580"/>
                  </a:lnTo>
                  <a:lnTo>
                    <a:pt x="901064" y="199135"/>
                  </a:lnTo>
                  <a:lnTo>
                    <a:pt x="903604" y="198500"/>
                  </a:lnTo>
                  <a:lnTo>
                    <a:pt x="933958" y="192912"/>
                  </a:lnTo>
                  <a:lnTo>
                    <a:pt x="942736" y="190779"/>
                  </a:lnTo>
                  <a:lnTo>
                    <a:pt x="960247" y="186037"/>
                  </a:lnTo>
                  <a:lnTo>
                    <a:pt x="974471" y="181355"/>
                  </a:lnTo>
                  <a:lnTo>
                    <a:pt x="979551" y="177291"/>
                  </a:lnTo>
                  <a:lnTo>
                    <a:pt x="985520" y="173481"/>
                  </a:lnTo>
                  <a:lnTo>
                    <a:pt x="985647" y="171830"/>
                  </a:lnTo>
                  <a:lnTo>
                    <a:pt x="986027" y="170687"/>
                  </a:lnTo>
                  <a:lnTo>
                    <a:pt x="983741" y="169798"/>
                  </a:lnTo>
                  <a:lnTo>
                    <a:pt x="981710" y="169798"/>
                  </a:lnTo>
                  <a:lnTo>
                    <a:pt x="980694" y="170433"/>
                  </a:lnTo>
                  <a:lnTo>
                    <a:pt x="960627" y="177037"/>
                  </a:lnTo>
                  <a:lnTo>
                    <a:pt x="959231" y="176402"/>
                  </a:lnTo>
                  <a:lnTo>
                    <a:pt x="958088" y="176275"/>
                  </a:lnTo>
                  <a:lnTo>
                    <a:pt x="957961" y="174751"/>
                  </a:lnTo>
                  <a:lnTo>
                    <a:pt x="961263" y="173481"/>
                  </a:lnTo>
                  <a:lnTo>
                    <a:pt x="963040" y="173100"/>
                  </a:lnTo>
                  <a:lnTo>
                    <a:pt x="972171" y="170303"/>
                  </a:lnTo>
                  <a:lnTo>
                    <a:pt x="980455" y="165957"/>
                  </a:lnTo>
                  <a:lnTo>
                    <a:pt x="988097" y="160420"/>
                  </a:lnTo>
                  <a:lnTo>
                    <a:pt x="996188" y="153288"/>
                  </a:lnTo>
                  <a:lnTo>
                    <a:pt x="996950" y="151129"/>
                  </a:lnTo>
                  <a:lnTo>
                    <a:pt x="995934" y="149097"/>
                  </a:lnTo>
                  <a:lnTo>
                    <a:pt x="993901" y="148081"/>
                  </a:lnTo>
                  <a:lnTo>
                    <a:pt x="990853" y="148462"/>
                  </a:lnTo>
                  <a:lnTo>
                    <a:pt x="965200" y="161289"/>
                  </a:lnTo>
                  <a:lnTo>
                    <a:pt x="964057" y="161670"/>
                  </a:lnTo>
                  <a:lnTo>
                    <a:pt x="962533" y="161289"/>
                  </a:lnTo>
                  <a:lnTo>
                    <a:pt x="961136" y="161416"/>
                  </a:lnTo>
                  <a:lnTo>
                    <a:pt x="960882" y="160273"/>
                  </a:lnTo>
                  <a:lnTo>
                    <a:pt x="962913" y="158876"/>
                  </a:lnTo>
                  <a:lnTo>
                    <a:pt x="973762" y="154646"/>
                  </a:lnTo>
                  <a:lnTo>
                    <a:pt x="982614" y="149415"/>
                  </a:lnTo>
                  <a:lnTo>
                    <a:pt x="991205" y="143708"/>
                  </a:lnTo>
                  <a:lnTo>
                    <a:pt x="999998" y="138429"/>
                  </a:lnTo>
                  <a:lnTo>
                    <a:pt x="999998" y="136016"/>
                  </a:lnTo>
                  <a:lnTo>
                    <a:pt x="999363" y="135381"/>
                  </a:lnTo>
                  <a:lnTo>
                    <a:pt x="997331" y="135127"/>
                  </a:lnTo>
                  <a:lnTo>
                    <a:pt x="995172" y="134238"/>
                  </a:lnTo>
                  <a:lnTo>
                    <a:pt x="985516" y="136959"/>
                  </a:lnTo>
                  <a:lnTo>
                    <a:pt x="977931" y="139684"/>
                  </a:lnTo>
                  <a:lnTo>
                    <a:pt x="970585" y="143051"/>
                  </a:lnTo>
                  <a:lnTo>
                    <a:pt x="961263" y="148589"/>
                  </a:lnTo>
                  <a:lnTo>
                    <a:pt x="956437" y="150621"/>
                  </a:lnTo>
                  <a:lnTo>
                    <a:pt x="955421" y="148843"/>
                  </a:lnTo>
                  <a:lnTo>
                    <a:pt x="958088" y="146430"/>
                  </a:lnTo>
                  <a:lnTo>
                    <a:pt x="983361" y="128777"/>
                  </a:lnTo>
                  <a:lnTo>
                    <a:pt x="985012" y="125856"/>
                  </a:lnTo>
                  <a:lnTo>
                    <a:pt x="983361" y="121538"/>
                  </a:lnTo>
                  <a:lnTo>
                    <a:pt x="980566" y="122681"/>
                  </a:lnTo>
                  <a:lnTo>
                    <a:pt x="952714" y="138104"/>
                  </a:lnTo>
                  <a:lnTo>
                    <a:pt x="946816" y="140874"/>
                  </a:lnTo>
                  <a:lnTo>
                    <a:pt x="940681" y="142930"/>
                  </a:lnTo>
                  <a:lnTo>
                    <a:pt x="932307" y="144017"/>
                  </a:lnTo>
                  <a:lnTo>
                    <a:pt x="929513" y="143509"/>
                  </a:lnTo>
                  <a:lnTo>
                    <a:pt x="927988" y="140842"/>
                  </a:lnTo>
                  <a:lnTo>
                    <a:pt x="928624" y="138048"/>
                  </a:lnTo>
                  <a:lnTo>
                    <a:pt x="931163" y="132206"/>
                  </a:lnTo>
                  <a:lnTo>
                    <a:pt x="934085" y="128650"/>
                  </a:lnTo>
                  <a:lnTo>
                    <a:pt x="936498" y="120650"/>
                  </a:lnTo>
                  <a:lnTo>
                    <a:pt x="936878" y="110489"/>
                  </a:lnTo>
                  <a:lnTo>
                    <a:pt x="935736" y="108838"/>
                  </a:lnTo>
                  <a:lnTo>
                    <a:pt x="934085" y="108076"/>
                  </a:lnTo>
                  <a:lnTo>
                    <a:pt x="932307" y="109219"/>
                  </a:lnTo>
                  <a:lnTo>
                    <a:pt x="928497" y="115442"/>
                  </a:lnTo>
                  <a:lnTo>
                    <a:pt x="924940" y="120650"/>
                  </a:lnTo>
                  <a:lnTo>
                    <a:pt x="899017" y="156575"/>
                  </a:lnTo>
                  <a:lnTo>
                    <a:pt x="850233" y="177133"/>
                  </a:lnTo>
                  <a:lnTo>
                    <a:pt x="830579" y="183895"/>
                  </a:lnTo>
                  <a:lnTo>
                    <a:pt x="825626" y="184784"/>
                  </a:lnTo>
                  <a:lnTo>
                    <a:pt x="813308" y="181101"/>
                  </a:lnTo>
                  <a:lnTo>
                    <a:pt x="806576" y="181863"/>
                  </a:lnTo>
                  <a:lnTo>
                    <a:pt x="797306" y="187451"/>
                  </a:lnTo>
                  <a:lnTo>
                    <a:pt x="793750" y="188340"/>
                  </a:lnTo>
                  <a:lnTo>
                    <a:pt x="790575" y="188213"/>
                  </a:lnTo>
                  <a:lnTo>
                    <a:pt x="783516" y="188388"/>
                  </a:lnTo>
                  <a:lnTo>
                    <a:pt x="776589" y="189229"/>
                  </a:lnTo>
                  <a:lnTo>
                    <a:pt x="769733" y="190642"/>
                  </a:lnTo>
                  <a:lnTo>
                    <a:pt x="762888" y="192531"/>
                  </a:lnTo>
                  <a:lnTo>
                    <a:pt x="746585" y="196586"/>
                  </a:lnTo>
                  <a:lnTo>
                    <a:pt x="730091" y="198866"/>
                  </a:lnTo>
                  <a:lnTo>
                    <a:pt x="713454" y="199693"/>
                  </a:lnTo>
                  <a:lnTo>
                    <a:pt x="696722" y="199389"/>
                  </a:lnTo>
                  <a:lnTo>
                    <a:pt x="633222" y="196087"/>
                  </a:lnTo>
                  <a:lnTo>
                    <a:pt x="626490" y="193293"/>
                  </a:lnTo>
                  <a:lnTo>
                    <a:pt x="610615" y="183133"/>
                  </a:lnTo>
                  <a:lnTo>
                    <a:pt x="598297" y="178942"/>
                  </a:lnTo>
                  <a:lnTo>
                    <a:pt x="592836" y="181355"/>
                  </a:lnTo>
                  <a:lnTo>
                    <a:pt x="585215" y="197484"/>
                  </a:lnTo>
                  <a:lnTo>
                    <a:pt x="578358" y="201040"/>
                  </a:lnTo>
                  <a:lnTo>
                    <a:pt x="562356" y="198754"/>
                  </a:lnTo>
                  <a:lnTo>
                    <a:pt x="555371" y="197357"/>
                  </a:lnTo>
                  <a:lnTo>
                    <a:pt x="540512" y="191515"/>
                  </a:lnTo>
                  <a:lnTo>
                    <a:pt x="537590" y="184784"/>
                  </a:lnTo>
                  <a:lnTo>
                    <a:pt x="539623" y="175640"/>
                  </a:lnTo>
                  <a:lnTo>
                    <a:pt x="541272" y="169324"/>
                  </a:lnTo>
                  <a:lnTo>
                    <a:pt x="546862" y="150875"/>
                  </a:lnTo>
                  <a:lnTo>
                    <a:pt x="553592" y="149987"/>
                  </a:lnTo>
                  <a:lnTo>
                    <a:pt x="554863" y="148843"/>
                  </a:lnTo>
                  <a:lnTo>
                    <a:pt x="556387" y="142112"/>
                  </a:lnTo>
                  <a:lnTo>
                    <a:pt x="557240" y="135753"/>
                  </a:lnTo>
                  <a:lnTo>
                    <a:pt x="557212" y="129428"/>
                  </a:lnTo>
                  <a:lnTo>
                    <a:pt x="556422" y="123128"/>
                  </a:lnTo>
                  <a:lnTo>
                    <a:pt x="554989" y="116839"/>
                  </a:lnTo>
                  <a:lnTo>
                    <a:pt x="554736" y="114934"/>
                  </a:lnTo>
                  <a:lnTo>
                    <a:pt x="549656" y="110997"/>
                  </a:lnTo>
                  <a:lnTo>
                    <a:pt x="550799" y="105917"/>
                  </a:lnTo>
                  <a:lnTo>
                    <a:pt x="550290" y="97154"/>
                  </a:lnTo>
                  <a:lnTo>
                    <a:pt x="550417" y="92709"/>
                  </a:lnTo>
                  <a:lnTo>
                    <a:pt x="551179" y="86867"/>
                  </a:lnTo>
                  <a:lnTo>
                    <a:pt x="553085" y="84962"/>
                  </a:lnTo>
                  <a:lnTo>
                    <a:pt x="591947" y="67944"/>
                  </a:lnTo>
                  <a:lnTo>
                    <a:pt x="593216" y="66928"/>
                  </a:lnTo>
                  <a:lnTo>
                    <a:pt x="595376" y="65785"/>
                  </a:lnTo>
                  <a:lnTo>
                    <a:pt x="592709" y="63245"/>
                  </a:lnTo>
                  <a:lnTo>
                    <a:pt x="540385" y="19176"/>
                  </a:lnTo>
                  <a:lnTo>
                    <a:pt x="518667" y="0"/>
                  </a:lnTo>
                  <a:close/>
                </a:path>
              </a:pathLst>
            </a:custGeom>
            <a:solidFill>
              <a:srgbClr val="001F5F"/>
            </a:solidFill>
          </p:spPr>
          <p:txBody>
            <a:bodyPr wrap="square" lIns="0" tIns="0" rIns="0" bIns="0" rtlCol="0"/>
            <a:lstStyle/>
            <a:p>
              <a:endParaRPr/>
            </a:p>
          </p:txBody>
        </p:sp>
        <p:pic>
          <p:nvPicPr>
            <p:cNvPr id="8" name="object 8"/>
            <p:cNvPicPr/>
            <p:nvPr/>
          </p:nvPicPr>
          <p:blipFill>
            <a:blip r:embed="rId5" cstate="print"/>
            <a:stretch>
              <a:fillRect/>
            </a:stretch>
          </p:blipFill>
          <p:spPr>
            <a:xfrm>
              <a:off x="6211823" y="178307"/>
              <a:ext cx="938022" cy="878586"/>
            </a:xfrm>
            <a:prstGeom prst="rect">
              <a:avLst/>
            </a:prstGeom>
          </p:spPr>
        </p:pic>
        <p:sp>
          <p:nvSpPr>
            <p:cNvPr id="9" name="object 9"/>
            <p:cNvSpPr/>
            <p:nvPr/>
          </p:nvSpPr>
          <p:spPr>
            <a:xfrm>
              <a:off x="6213348" y="179831"/>
              <a:ext cx="937260" cy="878205"/>
            </a:xfrm>
            <a:custGeom>
              <a:avLst/>
              <a:gdLst/>
              <a:ahLst/>
              <a:cxnLst/>
              <a:rect l="l" t="t" r="r" b="b"/>
              <a:pathLst>
                <a:path w="937259" h="878205">
                  <a:moveTo>
                    <a:pt x="0" y="877824"/>
                  </a:moveTo>
                  <a:lnTo>
                    <a:pt x="937259" y="877824"/>
                  </a:lnTo>
                  <a:lnTo>
                    <a:pt x="937259" y="0"/>
                  </a:lnTo>
                  <a:lnTo>
                    <a:pt x="0" y="0"/>
                  </a:lnTo>
                  <a:lnTo>
                    <a:pt x="0" y="877824"/>
                  </a:lnTo>
                  <a:close/>
                </a:path>
              </a:pathLst>
            </a:custGeom>
            <a:ln w="63500">
              <a:solidFill>
                <a:srgbClr val="FFC00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6211823" y="1261871"/>
              <a:ext cx="938022" cy="878586"/>
            </a:xfrm>
            <a:prstGeom prst="rect">
              <a:avLst/>
            </a:prstGeom>
          </p:spPr>
        </p:pic>
        <p:sp>
          <p:nvSpPr>
            <p:cNvPr id="11" name="object 11"/>
            <p:cNvSpPr/>
            <p:nvPr/>
          </p:nvSpPr>
          <p:spPr>
            <a:xfrm>
              <a:off x="6213348" y="1263395"/>
              <a:ext cx="937260" cy="878205"/>
            </a:xfrm>
            <a:custGeom>
              <a:avLst/>
              <a:gdLst/>
              <a:ahLst/>
              <a:cxnLst/>
              <a:rect l="l" t="t" r="r" b="b"/>
              <a:pathLst>
                <a:path w="937259" h="878205">
                  <a:moveTo>
                    <a:pt x="0" y="877824"/>
                  </a:moveTo>
                  <a:lnTo>
                    <a:pt x="937259" y="877824"/>
                  </a:lnTo>
                  <a:lnTo>
                    <a:pt x="937259" y="0"/>
                  </a:lnTo>
                  <a:lnTo>
                    <a:pt x="0" y="0"/>
                  </a:lnTo>
                  <a:lnTo>
                    <a:pt x="0" y="877824"/>
                  </a:lnTo>
                  <a:close/>
                </a:path>
              </a:pathLst>
            </a:custGeom>
            <a:ln w="63500">
              <a:solidFill>
                <a:srgbClr val="A4A4A4"/>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6211823" y="2345436"/>
              <a:ext cx="938022" cy="878586"/>
            </a:xfrm>
            <a:prstGeom prst="rect">
              <a:avLst/>
            </a:prstGeom>
          </p:spPr>
        </p:pic>
        <p:sp>
          <p:nvSpPr>
            <p:cNvPr id="13" name="object 13"/>
            <p:cNvSpPr/>
            <p:nvPr/>
          </p:nvSpPr>
          <p:spPr>
            <a:xfrm>
              <a:off x="6213348" y="2346959"/>
              <a:ext cx="937260" cy="878205"/>
            </a:xfrm>
            <a:custGeom>
              <a:avLst/>
              <a:gdLst/>
              <a:ahLst/>
              <a:cxnLst/>
              <a:rect l="l" t="t" r="r" b="b"/>
              <a:pathLst>
                <a:path w="937259" h="878205">
                  <a:moveTo>
                    <a:pt x="0" y="877824"/>
                  </a:moveTo>
                  <a:lnTo>
                    <a:pt x="937259" y="877824"/>
                  </a:lnTo>
                  <a:lnTo>
                    <a:pt x="937259" y="0"/>
                  </a:lnTo>
                  <a:lnTo>
                    <a:pt x="0" y="0"/>
                  </a:lnTo>
                  <a:lnTo>
                    <a:pt x="0" y="877824"/>
                  </a:lnTo>
                  <a:close/>
                </a:path>
              </a:pathLst>
            </a:custGeom>
            <a:ln w="63500">
              <a:solidFill>
                <a:srgbClr val="EC7C3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6211823" y="3430523"/>
              <a:ext cx="938022" cy="877062"/>
            </a:xfrm>
            <a:prstGeom prst="rect">
              <a:avLst/>
            </a:prstGeom>
          </p:spPr>
        </p:pic>
        <p:sp>
          <p:nvSpPr>
            <p:cNvPr id="15" name="object 15"/>
            <p:cNvSpPr/>
            <p:nvPr/>
          </p:nvSpPr>
          <p:spPr>
            <a:xfrm>
              <a:off x="6213348" y="3432047"/>
              <a:ext cx="937260" cy="876300"/>
            </a:xfrm>
            <a:custGeom>
              <a:avLst/>
              <a:gdLst/>
              <a:ahLst/>
              <a:cxnLst/>
              <a:rect l="l" t="t" r="r" b="b"/>
              <a:pathLst>
                <a:path w="937259" h="876300">
                  <a:moveTo>
                    <a:pt x="0" y="876300"/>
                  </a:moveTo>
                  <a:lnTo>
                    <a:pt x="937259" y="876300"/>
                  </a:lnTo>
                  <a:lnTo>
                    <a:pt x="937259" y="0"/>
                  </a:lnTo>
                  <a:lnTo>
                    <a:pt x="0" y="0"/>
                  </a:lnTo>
                  <a:lnTo>
                    <a:pt x="0" y="876300"/>
                  </a:lnTo>
                  <a:close/>
                </a:path>
              </a:pathLst>
            </a:custGeom>
            <a:ln w="63500">
              <a:solidFill>
                <a:srgbClr val="5B9BD4"/>
              </a:solidFill>
            </a:ln>
          </p:spPr>
          <p:txBody>
            <a:bodyPr wrap="square" lIns="0" tIns="0" rIns="0" bIns="0" rtlCol="0"/>
            <a:lstStyle/>
            <a:p>
              <a:endParaRPr/>
            </a:p>
          </p:txBody>
        </p:sp>
        <p:sp>
          <p:nvSpPr>
            <p:cNvPr id="16" name="object 16"/>
            <p:cNvSpPr/>
            <p:nvPr/>
          </p:nvSpPr>
          <p:spPr>
            <a:xfrm>
              <a:off x="6536436" y="1559051"/>
              <a:ext cx="320040" cy="311150"/>
            </a:xfrm>
            <a:custGeom>
              <a:avLst/>
              <a:gdLst/>
              <a:ahLst/>
              <a:cxnLst/>
              <a:rect l="l" t="t" r="r" b="b"/>
              <a:pathLst>
                <a:path w="320040" h="311150">
                  <a:moveTo>
                    <a:pt x="18034" y="29463"/>
                  </a:moveTo>
                  <a:lnTo>
                    <a:pt x="0" y="29463"/>
                  </a:lnTo>
                  <a:lnTo>
                    <a:pt x="0" y="310896"/>
                  </a:lnTo>
                  <a:lnTo>
                    <a:pt x="320040" y="310896"/>
                  </a:lnTo>
                  <a:lnTo>
                    <a:pt x="320040" y="273558"/>
                  </a:lnTo>
                  <a:lnTo>
                    <a:pt x="67183" y="273558"/>
                  </a:lnTo>
                  <a:lnTo>
                    <a:pt x="64008" y="270383"/>
                  </a:lnTo>
                  <a:lnTo>
                    <a:pt x="64008" y="262763"/>
                  </a:lnTo>
                  <a:lnTo>
                    <a:pt x="67183" y="259587"/>
                  </a:lnTo>
                  <a:lnTo>
                    <a:pt x="320040" y="259587"/>
                  </a:lnTo>
                  <a:lnTo>
                    <a:pt x="320040" y="241681"/>
                  </a:lnTo>
                  <a:lnTo>
                    <a:pt x="67183" y="241681"/>
                  </a:lnTo>
                  <a:lnTo>
                    <a:pt x="64008" y="238506"/>
                  </a:lnTo>
                  <a:lnTo>
                    <a:pt x="64008" y="230886"/>
                  </a:lnTo>
                  <a:lnTo>
                    <a:pt x="67183" y="227711"/>
                  </a:lnTo>
                  <a:lnTo>
                    <a:pt x="320040" y="227711"/>
                  </a:lnTo>
                  <a:lnTo>
                    <a:pt x="320040" y="209803"/>
                  </a:lnTo>
                  <a:lnTo>
                    <a:pt x="67183" y="209803"/>
                  </a:lnTo>
                  <a:lnTo>
                    <a:pt x="64008" y="206628"/>
                  </a:lnTo>
                  <a:lnTo>
                    <a:pt x="64008" y="199009"/>
                  </a:lnTo>
                  <a:lnTo>
                    <a:pt x="67183" y="195834"/>
                  </a:lnTo>
                  <a:lnTo>
                    <a:pt x="320040" y="195834"/>
                  </a:lnTo>
                  <a:lnTo>
                    <a:pt x="320040" y="177926"/>
                  </a:lnTo>
                  <a:lnTo>
                    <a:pt x="67183" y="177926"/>
                  </a:lnTo>
                  <a:lnTo>
                    <a:pt x="64008" y="174751"/>
                  </a:lnTo>
                  <a:lnTo>
                    <a:pt x="64008" y="167132"/>
                  </a:lnTo>
                  <a:lnTo>
                    <a:pt x="67183" y="163957"/>
                  </a:lnTo>
                  <a:lnTo>
                    <a:pt x="320040" y="163957"/>
                  </a:lnTo>
                  <a:lnTo>
                    <a:pt x="320040" y="146050"/>
                  </a:lnTo>
                  <a:lnTo>
                    <a:pt x="67183" y="146050"/>
                  </a:lnTo>
                  <a:lnTo>
                    <a:pt x="64008" y="142875"/>
                  </a:lnTo>
                  <a:lnTo>
                    <a:pt x="64008" y="135255"/>
                  </a:lnTo>
                  <a:lnTo>
                    <a:pt x="67183" y="132080"/>
                  </a:lnTo>
                  <a:lnTo>
                    <a:pt x="320040" y="132080"/>
                  </a:lnTo>
                  <a:lnTo>
                    <a:pt x="320040" y="114173"/>
                  </a:lnTo>
                  <a:lnTo>
                    <a:pt x="67183" y="114173"/>
                  </a:lnTo>
                  <a:lnTo>
                    <a:pt x="64008" y="110998"/>
                  </a:lnTo>
                  <a:lnTo>
                    <a:pt x="64008" y="103377"/>
                  </a:lnTo>
                  <a:lnTo>
                    <a:pt x="67183" y="100202"/>
                  </a:lnTo>
                  <a:lnTo>
                    <a:pt x="320040" y="100202"/>
                  </a:lnTo>
                  <a:lnTo>
                    <a:pt x="320040" y="67690"/>
                  </a:lnTo>
                  <a:lnTo>
                    <a:pt x="41148" y="67690"/>
                  </a:lnTo>
                  <a:lnTo>
                    <a:pt x="32125" y="65928"/>
                  </a:lnTo>
                  <a:lnTo>
                    <a:pt x="24780" y="61118"/>
                  </a:lnTo>
                  <a:lnTo>
                    <a:pt x="19841" y="53975"/>
                  </a:lnTo>
                  <a:lnTo>
                    <a:pt x="18034" y="45212"/>
                  </a:lnTo>
                  <a:lnTo>
                    <a:pt x="18034" y="29463"/>
                  </a:lnTo>
                  <a:close/>
                </a:path>
                <a:path w="320040" h="311150">
                  <a:moveTo>
                    <a:pt x="320040" y="259587"/>
                  </a:moveTo>
                  <a:lnTo>
                    <a:pt x="252857" y="259587"/>
                  </a:lnTo>
                  <a:lnTo>
                    <a:pt x="256032" y="262763"/>
                  </a:lnTo>
                  <a:lnTo>
                    <a:pt x="256032" y="270383"/>
                  </a:lnTo>
                  <a:lnTo>
                    <a:pt x="252857" y="273558"/>
                  </a:lnTo>
                  <a:lnTo>
                    <a:pt x="320040" y="273558"/>
                  </a:lnTo>
                  <a:lnTo>
                    <a:pt x="320040" y="259587"/>
                  </a:lnTo>
                  <a:close/>
                </a:path>
                <a:path w="320040" h="311150">
                  <a:moveTo>
                    <a:pt x="320040" y="227711"/>
                  </a:moveTo>
                  <a:lnTo>
                    <a:pt x="252857" y="227711"/>
                  </a:lnTo>
                  <a:lnTo>
                    <a:pt x="256032" y="230886"/>
                  </a:lnTo>
                  <a:lnTo>
                    <a:pt x="256032" y="238506"/>
                  </a:lnTo>
                  <a:lnTo>
                    <a:pt x="252857" y="241681"/>
                  </a:lnTo>
                  <a:lnTo>
                    <a:pt x="320040" y="241681"/>
                  </a:lnTo>
                  <a:lnTo>
                    <a:pt x="320040" y="227711"/>
                  </a:lnTo>
                  <a:close/>
                </a:path>
                <a:path w="320040" h="311150">
                  <a:moveTo>
                    <a:pt x="320040" y="195834"/>
                  </a:moveTo>
                  <a:lnTo>
                    <a:pt x="252857" y="195834"/>
                  </a:lnTo>
                  <a:lnTo>
                    <a:pt x="256032" y="199009"/>
                  </a:lnTo>
                  <a:lnTo>
                    <a:pt x="256032" y="206628"/>
                  </a:lnTo>
                  <a:lnTo>
                    <a:pt x="252857" y="209803"/>
                  </a:lnTo>
                  <a:lnTo>
                    <a:pt x="320040" y="209803"/>
                  </a:lnTo>
                  <a:lnTo>
                    <a:pt x="320040" y="195834"/>
                  </a:lnTo>
                  <a:close/>
                </a:path>
                <a:path w="320040" h="311150">
                  <a:moveTo>
                    <a:pt x="320040" y="163957"/>
                  </a:moveTo>
                  <a:lnTo>
                    <a:pt x="252857" y="163957"/>
                  </a:lnTo>
                  <a:lnTo>
                    <a:pt x="256032" y="167132"/>
                  </a:lnTo>
                  <a:lnTo>
                    <a:pt x="256032" y="174751"/>
                  </a:lnTo>
                  <a:lnTo>
                    <a:pt x="252857" y="177926"/>
                  </a:lnTo>
                  <a:lnTo>
                    <a:pt x="320040" y="177926"/>
                  </a:lnTo>
                  <a:lnTo>
                    <a:pt x="320040" y="163957"/>
                  </a:lnTo>
                  <a:close/>
                </a:path>
                <a:path w="320040" h="311150">
                  <a:moveTo>
                    <a:pt x="320040" y="132080"/>
                  </a:moveTo>
                  <a:lnTo>
                    <a:pt x="252857" y="132080"/>
                  </a:lnTo>
                  <a:lnTo>
                    <a:pt x="256032" y="135255"/>
                  </a:lnTo>
                  <a:lnTo>
                    <a:pt x="256032" y="142875"/>
                  </a:lnTo>
                  <a:lnTo>
                    <a:pt x="252857" y="146050"/>
                  </a:lnTo>
                  <a:lnTo>
                    <a:pt x="320040" y="146050"/>
                  </a:lnTo>
                  <a:lnTo>
                    <a:pt x="320040" y="132080"/>
                  </a:lnTo>
                  <a:close/>
                </a:path>
                <a:path w="320040" h="311150">
                  <a:moveTo>
                    <a:pt x="320040" y="100202"/>
                  </a:moveTo>
                  <a:lnTo>
                    <a:pt x="252857" y="100202"/>
                  </a:lnTo>
                  <a:lnTo>
                    <a:pt x="256032" y="103377"/>
                  </a:lnTo>
                  <a:lnTo>
                    <a:pt x="256032" y="110998"/>
                  </a:lnTo>
                  <a:lnTo>
                    <a:pt x="252857" y="114173"/>
                  </a:lnTo>
                  <a:lnTo>
                    <a:pt x="320040" y="114173"/>
                  </a:lnTo>
                  <a:lnTo>
                    <a:pt x="320040" y="100202"/>
                  </a:lnTo>
                  <a:close/>
                </a:path>
                <a:path w="320040" h="311150">
                  <a:moveTo>
                    <a:pt x="79248" y="29463"/>
                  </a:moveTo>
                  <a:lnTo>
                    <a:pt x="64262" y="29463"/>
                  </a:lnTo>
                  <a:lnTo>
                    <a:pt x="64262" y="45212"/>
                  </a:lnTo>
                  <a:lnTo>
                    <a:pt x="62436" y="53975"/>
                  </a:lnTo>
                  <a:lnTo>
                    <a:pt x="57467" y="61118"/>
                  </a:lnTo>
                  <a:lnTo>
                    <a:pt x="50117" y="65928"/>
                  </a:lnTo>
                  <a:lnTo>
                    <a:pt x="41148" y="67690"/>
                  </a:lnTo>
                  <a:lnTo>
                    <a:pt x="102362" y="67690"/>
                  </a:lnTo>
                  <a:lnTo>
                    <a:pt x="93392" y="65928"/>
                  </a:lnTo>
                  <a:lnTo>
                    <a:pt x="86042" y="61118"/>
                  </a:lnTo>
                  <a:lnTo>
                    <a:pt x="81073" y="53975"/>
                  </a:lnTo>
                  <a:lnTo>
                    <a:pt x="79248" y="45212"/>
                  </a:lnTo>
                  <a:lnTo>
                    <a:pt x="79248" y="29463"/>
                  </a:lnTo>
                  <a:close/>
                </a:path>
                <a:path w="320040" h="311150">
                  <a:moveTo>
                    <a:pt x="140589" y="29463"/>
                  </a:moveTo>
                  <a:lnTo>
                    <a:pt x="125475" y="29463"/>
                  </a:lnTo>
                  <a:lnTo>
                    <a:pt x="125475" y="45212"/>
                  </a:lnTo>
                  <a:lnTo>
                    <a:pt x="123668" y="53975"/>
                  </a:lnTo>
                  <a:lnTo>
                    <a:pt x="118729" y="61118"/>
                  </a:lnTo>
                  <a:lnTo>
                    <a:pt x="111384" y="65928"/>
                  </a:lnTo>
                  <a:lnTo>
                    <a:pt x="102362" y="67690"/>
                  </a:lnTo>
                  <a:lnTo>
                    <a:pt x="163703" y="67690"/>
                  </a:lnTo>
                  <a:lnTo>
                    <a:pt x="154680" y="65928"/>
                  </a:lnTo>
                  <a:lnTo>
                    <a:pt x="147335" y="61118"/>
                  </a:lnTo>
                  <a:lnTo>
                    <a:pt x="142396" y="53975"/>
                  </a:lnTo>
                  <a:lnTo>
                    <a:pt x="140589" y="45212"/>
                  </a:lnTo>
                  <a:lnTo>
                    <a:pt x="140589" y="29463"/>
                  </a:lnTo>
                  <a:close/>
                </a:path>
                <a:path w="320040" h="311150">
                  <a:moveTo>
                    <a:pt x="201803" y="29463"/>
                  </a:moveTo>
                  <a:lnTo>
                    <a:pt x="186817" y="29463"/>
                  </a:lnTo>
                  <a:lnTo>
                    <a:pt x="186817" y="45212"/>
                  </a:lnTo>
                  <a:lnTo>
                    <a:pt x="184991" y="53975"/>
                  </a:lnTo>
                  <a:lnTo>
                    <a:pt x="180022" y="61118"/>
                  </a:lnTo>
                  <a:lnTo>
                    <a:pt x="172672" y="65928"/>
                  </a:lnTo>
                  <a:lnTo>
                    <a:pt x="163703" y="67690"/>
                  </a:lnTo>
                  <a:lnTo>
                    <a:pt x="224917" y="67690"/>
                  </a:lnTo>
                  <a:lnTo>
                    <a:pt x="215947" y="65928"/>
                  </a:lnTo>
                  <a:lnTo>
                    <a:pt x="208597" y="61118"/>
                  </a:lnTo>
                  <a:lnTo>
                    <a:pt x="203628" y="53975"/>
                  </a:lnTo>
                  <a:lnTo>
                    <a:pt x="201803" y="45212"/>
                  </a:lnTo>
                  <a:lnTo>
                    <a:pt x="201803" y="29463"/>
                  </a:lnTo>
                  <a:close/>
                </a:path>
                <a:path w="320040" h="311150">
                  <a:moveTo>
                    <a:pt x="263144" y="29463"/>
                  </a:moveTo>
                  <a:lnTo>
                    <a:pt x="248031" y="29463"/>
                  </a:lnTo>
                  <a:lnTo>
                    <a:pt x="248031" y="45212"/>
                  </a:lnTo>
                  <a:lnTo>
                    <a:pt x="246223" y="53975"/>
                  </a:lnTo>
                  <a:lnTo>
                    <a:pt x="241284" y="61118"/>
                  </a:lnTo>
                  <a:lnTo>
                    <a:pt x="233939" y="65928"/>
                  </a:lnTo>
                  <a:lnTo>
                    <a:pt x="224917" y="67690"/>
                  </a:lnTo>
                  <a:lnTo>
                    <a:pt x="286258" y="67690"/>
                  </a:lnTo>
                  <a:lnTo>
                    <a:pt x="277235" y="65928"/>
                  </a:lnTo>
                  <a:lnTo>
                    <a:pt x="269890" y="61118"/>
                  </a:lnTo>
                  <a:lnTo>
                    <a:pt x="264951" y="53975"/>
                  </a:lnTo>
                  <a:lnTo>
                    <a:pt x="263144" y="45212"/>
                  </a:lnTo>
                  <a:lnTo>
                    <a:pt x="263144" y="29463"/>
                  </a:lnTo>
                  <a:close/>
                </a:path>
                <a:path w="320040" h="311150">
                  <a:moveTo>
                    <a:pt x="320040" y="29463"/>
                  </a:moveTo>
                  <a:lnTo>
                    <a:pt x="309372" y="29463"/>
                  </a:lnTo>
                  <a:lnTo>
                    <a:pt x="309372" y="45212"/>
                  </a:lnTo>
                  <a:lnTo>
                    <a:pt x="307546" y="53975"/>
                  </a:lnTo>
                  <a:lnTo>
                    <a:pt x="302577" y="61118"/>
                  </a:lnTo>
                  <a:lnTo>
                    <a:pt x="295227" y="65928"/>
                  </a:lnTo>
                  <a:lnTo>
                    <a:pt x="286258" y="67690"/>
                  </a:lnTo>
                  <a:lnTo>
                    <a:pt x="320040" y="67690"/>
                  </a:lnTo>
                  <a:lnTo>
                    <a:pt x="320040" y="29463"/>
                  </a:lnTo>
                  <a:close/>
                </a:path>
                <a:path w="320040" h="311150">
                  <a:moveTo>
                    <a:pt x="48006" y="0"/>
                  </a:moveTo>
                  <a:lnTo>
                    <a:pt x="34163" y="0"/>
                  </a:lnTo>
                  <a:lnTo>
                    <a:pt x="28702" y="5461"/>
                  </a:lnTo>
                  <a:lnTo>
                    <a:pt x="28702" y="53467"/>
                  </a:lnTo>
                  <a:lnTo>
                    <a:pt x="34163" y="58927"/>
                  </a:lnTo>
                  <a:lnTo>
                    <a:pt x="48006" y="58927"/>
                  </a:lnTo>
                  <a:lnTo>
                    <a:pt x="53594" y="53467"/>
                  </a:lnTo>
                  <a:lnTo>
                    <a:pt x="53594" y="5461"/>
                  </a:lnTo>
                  <a:lnTo>
                    <a:pt x="48006" y="0"/>
                  </a:lnTo>
                  <a:close/>
                </a:path>
                <a:path w="320040" h="311150">
                  <a:moveTo>
                    <a:pt x="109220" y="0"/>
                  </a:moveTo>
                  <a:lnTo>
                    <a:pt x="95504" y="0"/>
                  </a:lnTo>
                  <a:lnTo>
                    <a:pt x="89916" y="5461"/>
                  </a:lnTo>
                  <a:lnTo>
                    <a:pt x="89916" y="53467"/>
                  </a:lnTo>
                  <a:lnTo>
                    <a:pt x="95504" y="58927"/>
                  </a:lnTo>
                  <a:lnTo>
                    <a:pt x="109220" y="58927"/>
                  </a:lnTo>
                  <a:lnTo>
                    <a:pt x="114808" y="53467"/>
                  </a:lnTo>
                  <a:lnTo>
                    <a:pt x="114808" y="5461"/>
                  </a:lnTo>
                  <a:lnTo>
                    <a:pt x="109220" y="0"/>
                  </a:lnTo>
                  <a:close/>
                </a:path>
                <a:path w="320040" h="311150">
                  <a:moveTo>
                    <a:pt x="170561" y="0"/>
                  </a:moveTo>
                  <a:lnTo>
                    <a:pt x="156718" y="0"/>
                  </a:lnTo>
                  <a:lnTo>
                    <a:pt x="151257" y="5461"/>
                  </a:lnTo>
                  <a:lnTo>
                    <a:pt x="151257" y="53467"/>
                  </a:lnTo>
                  <a:lnTo>
                    <a:pt x="156718" y="58927"/>
                  </a:lnTo>
                  <a:lnTo>
                    <a:pt x="170561" y="58927"/>
                  </a:lnTo>
                  <a:lnTo>
                    <a:pt x="176149" y="53467"/>
                  </a:lnTo>
                  <a:lnTo>
                    <a:pt x="176149" y="5461"/>
                  </a:lnTo>
                  <a:lnTo>
                    <a:pt x="170561" y="0"/>
                  </a:lnTo>
                  <a:close/>
                </a:path>
                <a:path w="320040" h="311150">
                  <a:moveTo>
                    <a:pt x="231775" y="0"/>
                  </a:moveTo>
                  <a:lnTo>
                    <a:pt x="218059" y="0"/>
                  </a:lnTo>
                  <a:lnTo>
                    <a:pt x="212471" y="5461"/>
                  </a:lnTo>
                  <a:lnTo>
                    <a:pt x="212471" y="53467"/>
                  </a:lnTo>
                  <a:lnTo>
                    <a:pt x="218059" y="58927"/>
                  </a:lnTo>
                  <a:lnTo>
                    <a:pt x="231775" y="58927"/>
                  </a:lnTo>
                  <a:lnTo>
                    <a:pt x="237363" y="53467"/>
                  </a:lnTo>
                  <a:lnTo>
                    <a:pt x="237363" y="5461"/>
                  </a:lnTo>
                  <a:lnTo>
                    <a:pt x="231775" y="0"/>
                  </a:lnTo>
                  <a:close/>
                </a:path>
                <a:path w="320040" h="311150">
                  <a:moveTo>
                    <a:pt x="293116" y="0"/>
                  </a:moveTo>
                  <a:lnTo>
                    <a:pt x="279400" y="0"/>
                  </a:lnTo>
                  <a:lnTo>
                    <a:pt x="273812" y="5461"/>
                  </a:lnTo>
                  <a:lnTo>
                    <a:pt x="273812" y="53467"/>
                  </a:lnTo>
                  <a:lnTo>
                    <a:pt x="279400" y="58927"/>
                  </a:lnTo>
                  <a:lnTo>
                    <a:pt x="293116" y="58927"/>
                  </a:lnTo>
                  <a:lnTo>
                    <a:pt x="298704" y="53467"/>
                  </a:lnTo>
                  <a:lnTo>
                    <a:pt x="298704" y="5461"/>
                  </a:lnTo>
                  <a:lnTo>
                    <a:pt x="293116" y="0"/>
                  </a:lnTo>
                  <a:close/>
                </a:path>
              </a:pathLst>
            </a:custGeom>
            <a:solidFill>
              <a:srgbClr val="A4A4A4"/>
            </a:solidFill>
          </p:spPr>
          <p:txBody>
            <a:bodyPr wrap="square" lIns="0" tIns="0" rIns="0" bIns="0" rtlCol="0"/>
            <a:lstStyle/>
            <a:p>
              <a:endParaRPr/>
            </a:p>
          </p:txBody>
        </p:sp>
        <p:sp>
          <p:nvSpPr>
            <p:cNvPr id="17" name="object 17"/>
            <p:cNvSpPr/>
            <p:nvPr/>
          </p:nvSpPr>
          <p:spPr>
            <a:xfrm>
              <a:off x="6536436" y="3706367"/>
              <a:ext cx="325120" cy="318770"/>
            </a:xfrm>
            <a:custGeom>
              <a:avLst/>
              <a:gdLst/>
              <a:ahLst/>
              <a:cxnLst/>
              <a:rect l="l" t="t" r="r" b="b"/>
              <a:pathLst>
                <a:path w="325120" h="318770">
                  <a:moveTo>
                    <a:pt x="324612" y="162813"/>
                  </a:moveTo>
                  <a:lnTo>
                    <a:pt x="165862" y="162813"/>
                  </a:lnTo>
                  <a:lnTo>
                    <a:pt x="165862" y="318515"/>
                  </a:lnTo>
                  <a:lnTo>
                    <a:pt x="270510" y="318515"/>
                  </a:lnTo>
                  <a:lnTo>
                    <a:pt x="291554" y="314346"/>
                  </a:lnTo>
                  <a:lnTo>
                    <a:pt x="308752" y="302974"/>
                  </a:lnTo>
                  <a:lnTo>
                    <a:pt x="320355" y="286101"/>
                  </a:lnTo>
                  <a:lnTo>
                    <a:pt x="322650" y="274954"/>
                  </a:lnTo>
                  <a:lnTo>
                    <a:pt x="202311" y="274954"/>
                  </a:lnTo>
                  <a:lnTo>
                    <a:pt x="202311" y="246887"/>
                  </a:lnTo>
                  <a:lnTo>
                    <a:pt x="324612" y="246887"/>
                  </a:lnTo>
                  <a:lnTo>
                    <a:pt x="324612" y="232790"/>
                  </a:lnTo>
                  <a:lnTo>
                    <a:pt x="202311" y="232790"/>
                  </a:lnTo>
                  <a:lnTo>
                    <a:pt x="202311" y="204596"/>
                  </a:lnTo>
                  <a:lnTo>
                    <a:pt x="324612" y="204596"/>
                  </a:lnTo>
                  <a:lnTo>
                    <a:pt x="324612" y="162813"/>
                  </a:lnTo>
                  <a:close/>
                </a:path>
                <a:path w="325120" h="318770">
                  <a:moveTo>
                    <a:pt x="324612" y="246887"/>
                  </a:moveTo>
                  <a:lnTo>
                    <a:pt x="291973" y="246887"/>
                  </a:lnTo>
                  <a:lnTo>
                    <a:pt x="291973" y="274954"/>
                  </a:lnTo>
                  <a:lnTo>
                    <a:pt x="322650" y="274954"/>
                  </a:lnTo>
                  <a:lnTo>
                    <a:pt x="324612" y="265429"/>
                  </a:lnTo>
                  <a:lnTo>
                    <a:pt x="324612" y="246887"/>
                  </a:lnTo>
                  <a:close/>
                </a:path>
                <a:path w="325120" h="318770">
                  <a:moveTo>
                    <a:pt x="324612" y="204596"/>
                  </a:moveTo>
                  <a:lnTo>
                    <a:pt x="291973" y="204596"/>
                  </a:lnTo>
                  <a:lnTo>
                    <a:pt x="291973" y="232790"/>
                  </a:lnTo>
                  <a:lnTo>
                    <a:pt x="324612" y="232790"/>
                  </a:lnTo>
                  <a:lnTo>
                    <a:pt x="324612" y="204596"/>
                  </a:lnTo>
                  <a:close/>
                </a:path>
                <a:path w="325120" h="318770">
                  <a:moveTo>
                    <a:pt x="158750" y="162813"/>
                  </a:moveTo>
                  <a:lnTo>
                    <a:pt x="0" y="162813"/>
                  </a:lnTo>
                  <a:lnTo>
                    <a:pt x="0" y="265429"/>
                  </a:lnTo>
                  <a:lnTo>
                    <a:pt x="4256" y="286101"/>
                  </a:lnTo>
                  <a:lnTo>
                    <a:pt x="15859" y="302974"/>
                  </a:lnTo>
                  <a:lnTo>
                    <a:pt x="33057" y="314346"/>
                  </a:lnTo>
                  <a:lnTo>
                    <a:pt x="54102" y="318515"/>
                  </a:lnTo>
                  <a:lnTo>
                    <a:pt x="158750" y="318515"/>
                  </a:lnTo>
                  <a:lnTo>
                    <a:pt x="158750" y="280923"/>
                  </a:lnTo>
                  <a:lnTo>
                    <a:pt x="58166" y="280923"/>
                  </a:lnTo>
                  <a:lnTo>
                    <a:pt x="37846" y="260984"/>
                  </a:lnTo>
                  <a:lnTo>
                    <a:pt x="59436" y="239775"/>
                  </a:lnTo>
                  <a:lnTo>
                    <a:pt x="37846" y="218693"/>
                  </a:lnTo>
                  <a:lnTo>
                    <a:pt x="58166" y="198754"/>
                  </a:lnTo>
                  <a:lnTo>
                    <a:pt x="158750" y="198754"/>
                  </a:lnTo>
                  <a:lnTo>
                    <a:pt x="158750" y="162813"/>
                  </a:lnTo>
                  <a:close/>
                </a:path>
                <a:path w="325120" h="318770">
                  <a:moveTo>
                    <a:pt x="79756" y="259714"/>
                  </a:moveTo>
                  <a:lnTo>
                    <a:pt x="58166" y="280923"/>
                  </a:lnTo>
                  <a:lnTo>
                    <a:pt x="101346" y="280923"/>
                  </a:lnTo>
                  <a:lnTo>
                    <a:pt x="79756" y="259714"/>
                  </a:lnTo>
                  <a:close/>
                </a:path>
                <a:path w="325120" h="318770">
                  <a:moveTo>
                    <a:pt x="158750" y="198754"/>
                  </a:moveTo>
                  <a:lnTo>
                    <a:pt x="101346" y="198754"/>
                  </a:lnTo>
                  <a:lnTo>
                    <a:pt x="121539" y="218693"/>
                  </a:lnTo>
                  <a:lnTo>
                    <a:pt x="100075" y="239775"/>
                  </a:lnTo>
                  <a:lnTo>
                    <a:pt x="121539" y="260984"/>
                  </a:lnTo>
                  <a:lnTo>
                    <a:pt x="101346" y="280923"/>
                  </a:lnTo>
                  <a:lnTo>
                    <a:pt x="158750" y="280923"/>
                  </a:lnTo>
                  <a:lnTo>
                    <a:pt x="158750" y="198754"/>
                  </a:lnTo>
                  <a:close/>
                </a:path>
                <a:path w="325120" h="318770">
                  <a:moveTo>
                    <a:pt x="101346" y="198754"/>
                  </a:moveTo>
                  <a:lnTo>
                    <a:pt x="58166" y="198754"/>
                  </a:lnTo>
                  <a:lnTo>
                    <a:pt x="79756" y="219836"/>
                  </a:lnTo>
                  <a:lnTo>
                    <a:pt x="101346" y="198754"/>
                  </a:lnTo>
                  <a:close/>
                </a:path>
                <a:path w="325120" h="318770">
                  <a:moveTo>
                    <a:pt x="158750" y="0"/>
                  </a:moveTo>
                  <a:lnTo>
                    <a:pt x="54102" y="0"/>
                  </a:lnTo>
                  <a:lnTo>
                    <a:pt x="33057" y="4169"/>
                  </a:lnTo>
                  <a:lnTo>
                    <a:pt x="15859" y="15541"/>
                  </a:lnTo>
                  <a:lnTo>
                    <a:pt x="4256" y="32414"/>
                  </a:lnTo>
                  <a:lnTo>
                    <a:pt x="78" y="52704"/>
                  </a:lnTo>
                  <a:lnTo>
                    <a:pt x="0" y="155701"/>
                  </a:lnTo>
                  <a:lnTo>
                    <a:pt x="158750" y="155701"/>
                  </a:lnTo>
                  <a:lnTo>
                    <a:pt x="158750" y="120522"/>
                  </a:lnTo>
                  <a:lnTo>
                    <a:pt x="65405" y="120522"/>
                  </a:lnTo>
                  <a:lnTo>
                    <a:pt x="65405" y="90677"/>
                  </a:lnTo>
                  <a:lnTo>
                    <a:pt x="34925" y="90677"/>
                  </a:lnTo>
                  <a:lnTo>
                    <a:pt x="34925" y="62483"/>
                  </a:lnTo>
                  <a:lnTo>
                    <a:pt x="65405" y="62483"/>
                  </a:lnTo>
                  <a:lnTo>
                    <a:pt x="65405" y="32638"/>
                  </a:lnTo>
                  <a:lnTo>
                    <a:pt x="158750" y="32638"/>
                  </a:lnTo>
                  <a:lnTo>
                    <a:pt x="158750" y="0"/>
                  </a:lnTo>
                  <a:close/>
                </a:path>
                <a:path w="325120" h="318770">
                  <a:moveTo>
                    <a:pt x="270510" y="0"/>
                  </a:moveTo>
                  <a:lnTo>
                    <a:pt x="165862" y="0"/>
                  </a:lnTo>
                  <a:lnTo>
                    <a:pt x="165862" y="155701"/>
                  </a:lnTo>
                  <a:lnTo>
                    <a:pt x="324612" y="155701"/>
                  </a:lnTo>
                  <a:lnTo>
                    <a:pt x="324612" y="122300"/>
                  </a:lnTo>
                  <a:lnTo>
                    <a:pt x="239268" y="122300"/>
                  </a:lnTo>
                  <a:lnTo>
                    <a:pt x="232791" y="116077"/>
                  </a:lnTo>
                  <a:lnTo>
                    <a:pt x="232791" y="100456"/>
                  </a:lnTo>
                  <a:lnTo>
                    <a:pt x="239268" y="94106"/>
                  </a:lnTo>
                  <a:lnTo>
                    <a:pt x="324612" y="94106"/>
                  </a:lnTo>
                  <a:lnTo>
                    <a:pt x="324612" y="90677"/>
                  </a:lnTo>
                  <a:lnTo>
                    <a:pt x="202311" y="90677"/>
                  </a:lnTo>
                  <a:lnTo>
                    <a:pt x="202311" y="62483"/>
                  </a:lnTo>
                  <a:lnTo>
                    <a:pt x="324612" y="62483"/>
                  </a:lnTo>
                  <a:lnTo>
                    <a:pt x="324612" y="59054"/>
                  </a:lnTo>
                  <a:lnTo>
                    <a:pt x="239268" y="59054"/>
                  </a:lnTo>
                  <a:lnTo>
                    <a:pt x="232791" y="52704"/>
                  </a:lnTo>
                  <a:lnTo>
                    <a:pt x="232791" y="37083"/>
                  </a:lnTo>
                  <a:lnTo>
                    <a:pt x="239268" y="30860"/>
                  </a:lnTo>
                  <a:lnTo>
                    <a:pt x="319287" y="30860"/>
                  </a:lnTo>
                  <a:lnTo>
                    <a:pt x="308752" y="15541"/>
                  </a:lnTo>
                  <a:lnTo>
                    <a:pt x="291554" y="4169"/>
                  </a:lnTo>
                  <a:lnTo>
                    <a:pt x="270510" y="0"/>
                  </a:lnTo>
                  <a:close/>
                </a:path>
                <a:path w="325120" h="318770">
                  <a:moveTo>
                    <a:pt x="324612" y="94106"/>
                  </a:moveTo>
                  <a:lnTo>
                    <a:pt x="255143" y="94106"/>
                  </a:lnTo>
                  <a:lnTo>
                    <a:pt x="261493" y="100456"/>
                  </a:lnTo>
                  <a:lnTo>
                    <a:pt x="261493" y="116077"/>
                  </a:lnTo>
                  <a:lnTo>
                    <a:pt x="255143" y="122300"/>
                  </a:lnTo>
                  <a:lnTo>
                    <a:pt x="324612" y="122300"/>
                  </a:lnTo>
                  <a:lnTo>
                    <a:pt x="324612" y="94106"/>
                  </a:lnTo>
                  <a:close/>
                </a:path>
                <a:path w="325120" h="318770">
                  <a:moveTo>
                    <a:pt x="158750" y="32638"/>
                  </a:moveTo>
                  <a:lnTo>
                    <a:pt x="94107" y="32638"/>
                  </a:lnTo>
                  <a:lnTo>
                    <a:pt x="94107" y="62483"/>
                  </a:lnTo>
                  <a:lnTo>
                    <a:pt x="124587" y="62483"/>
                  </a:lnTo>
                  <a:lnTo>
                    <a:pt x="124587" y="90677"/>
                  </a:lnTo>
                  <a:lnTo>
                    <a:pt x="94107" y="90677"/>
                  </a:lnTo>
                  <a:lnTo>
                    <a:pt x="94107" y="120522"/>
                  </a:lnTo>
                  <a:lnTo>
                    <a:pt x="158750" y="120522"/>
                  </a:lnTo>
                  <a:lnTo>
                    <a:pt x="158750" y="32638"/>
                  </a:lnTo>
                  <a:close/>
                </a:path>
                <a:path w="325120" h="318770">
                  <a:moveTo>
                    <a:pt x="324612" y="62483"/>
                  </a:moveTo>
                  <a:lnTo>
                    <a:pt x="291973" y="62483"/>
                  </a:lnTo>
                  <a:lnTo>
                    <a:pt x="291973" y="90677"/>
                  </a:lnTo>
                  <a:lnTo>
                    <a:pt x="324612" y="90677"/>
                  </a:lnTo>
                  <a:lnTo>
                    <a:pt x="324612" y="62483"/>
                  </a:lnTo>
                  <a:close/>
                </a:path>
                <a:path w="325120" h="318770">
                  <a:moveTo>
                    <a:pt x="319287" y="30860"/>
                  </a:moveTo>
                  <a:lnTo>
                    <a:pt x="255143" y="30860"/>
                  </a:lnTo>
                  <a:lnTo>
                    <a:pt x="261493" y="37083"/>
                  </a:lnTo>
                  <a:lnTo>
                    <a:pt x="261493" y="52704"/>
                  </a:lnTo>
                  <a:lnTo>
                    <a:pt x="255143" y="59054"/>
                  </a:lnTo>
                  <a:lnTo>
                    <a:pt x="324612" y="59054"/>
                  </a:lnTo>
                  <a:lnTo>
                    <a:pt x="324533" y="52704"/>
                  </a:lnTo>
                  <a:lnTo>
                    <a:pt x="320355" y="32414"/>
                  </a:lnTo>
                  <a:lnTo>
                    <a:pt x="319287" y="30860"/>
                  </a:lnTo>
                  <a:close/>
                </a:path>
              </a:pathLst>
            </a:custGeom>
            <a:solidFill>
              <a:srgbClr val="5B9BD4"/>
            </a:solidFill>
          </p:spPr>
          <p:txBody>
            <a:bodyPr wrap="square" lIns="0" tIns="0" rIns="0" bIns="0" rtlCol="0"/>
            <a:lstStyle/>
            <a:p>
              <a:endParaRPr/>
            </a:p>
          </p:txBody>
        </p:sp>
        <p:sp>
          <p:nvSpPr>
            <p:cNvPr id="18" name="object 18"/>
            <p:cNvSpPr/>
            <p:nvPr/>
          </p:nvSpPr>
          <p:spPr>
            <a:xfrm>
              <a:off x="6544055" y="2585339"/>
              <a:ext cx="375285" cy="375285"/>
            </a:xfrm>
            <a:custGeom>
              <a:avLst/>
              <a:gdLst/>
              <a:ahLst/>
              <a:cxnLst/>
              <a:rect l="l" t="t" r="r" b="b"/>
              <a:pathLst>
                <a:path w="375284" h="375285">
                  <a:moveTo>
                    <a:pt x="189738" y="0"/>
                  </a:moveTo>
                  <a:lnTo>
                    <a:pt x="112902" y="76835"/>
                  </a:lnTo>
                  <a:lnTo>
                    <a:pt x="128768" y="90558"/>
                  </a:lnTo>
                  <a:lnTo>
                    <a:pt x="141525" y="95662"/>
                  </a:lnTo>
                  <a:lnTo>
                    <a:pt x="154354" y="99480"/>
                  </a:lnTo>
                  <a:lnTo>
                    <a:pt x="170434" y="109347"/>
                  </a:lnTo>
                  <a:lnTo>
                    <a:pt x="179867" y="124529"/>
                  </a:lnTo>
                  <a:lnTo>
                    <a:pt x="181705" y="140604"/>
                  </a:lnTo>
                  <a:lnTo>
                    <a:pt x="177970" y="155370"/>
                  </a:lnTo>
                  <a:lnTo>
                    <a:pt x="170688" y="166624"/>
                  </a:lnTo>
                  <a:lnTo>
                    <a:pt x="158972" y="174396"/>
                  </a:lnTo>
                  <a:lnTo>
                    <a:pt x="145065" y="178038"/>
                  </a:lnTo>
                  <a:lnTo>
                    <a:pt x="130540" y="176607"/>
                  </a:lnTo>
                  <a:lnTo>
                    <a:pt x="116967" y="169163"/>
                  </a:lnTo>
                  <a:lnTo>
                    <a:pt x="105300" y="155838"/>
                  </a:lnTo>
                  <a:lnTo>
                    <a:pt x="99647" y="141335"/>
                  </a:lnTo>
                  <a:lnTo>
                    <a:pt x="92874" y="126426"/>
                  </a:lnTo>
                  <a:lnTo>
                    <a:pt x="77850" y="111887"/>
                  </a:lnTo>
                  <a:lnTo>
                    <a:pt x="0" y="189737"/>
                  </a:lnTo>
                  <a:lnTo>
                    <a:pt x="74168" y="263778"/>
                  </a:lnTo>
                  <a:lnTo>
                    <a:pt x="59388" y="278725"/>
                  </a:lnTo>
                  <a:lnTo>
                    <a:pt x="44418" y="285718"/>
                  </a:lnTo>
                  <a:lnTo>
                    <a:pt x="29876" y="291711"/>
                  </a:lnTo>
                  <a:lnTo>
                    <a:pt x="16383" y="303657"/>
                  </a:lnTo>
                  <a:lnTo>
                    <a:pt x="8616" y="317353"/>
                  </a:lnTo>
                  <a:lnTo>
                    <a:pt x="6826" y="331882"/>
                  </a:lnTo>
                  <a:lnTo>
                    <a:pt x="10132" y="345697"/>
                  </a:lnTo>
                  <a:lnTo>
                    <a:pt x="17652" y="357250"/>
                  </a:lnTo>
                  <a:lnTo>
                    <a:pt x="28745" y="364263"/>
                  </a:lnTo>
                  <a:lnTo>
                    <a:pt x="43433" y="367633"/>
                  </a:lnTo>
                  <a:lnTo>
                    <a:pt x="59551" y="365430"/>
                  </a:lnTo>
                  <a:lnTo>
                    <a:pt x="74929" y="355726"/>
                  </a:lnTo>
                  <a:lnTo>
                    <a:pt x="85111" y="339409"/>
                  </a:lnTo>
                  <a:lnTo>
                    <a:pt x="89233" y="326532"/>
                  </a:lnTo>
                  <a:lnTo>
                    <a:pt x="94521" y="313775"/>
                  </a:lnTo>
                  <a:lnTo>
                    <a:pt x="108203" y="297814"/>
                  </a:lnTo>
                  <a:lnTo>
                    <a:pt x="185293" y="374903"/>
                  </a:lnTo>
                  <a:lnTo>
                    <a:pt x="264414" y="295783"/>
                  </a:lnTo>
                  <a:lnTo>
                    <a:pt x="248991" y="282753"/>
                  </a:lnTo>
                  <a:lnTo>
                    <a:pt x="236474" y="277844"/>
                  </a:lnTo>
                  <a:lnTo>
                    <a:pt x="223766" y="274030"/>
                  </a:lnTo>
                  <a:lnTo>
                    <a:pt x="207772" y="264287"/>
                  </a:lnTo>
                  <a:lnTo>
                    <a:pt x="198393" y="249104"/>
                  </a:lnTo>
                  <a:lnTo>
                    <a:pt x="196564" y="233029"/>
                  </a:lnTo>
                  <a:lnTo>
                    <a:pt x="200306" y="218263"/>
                  </a:lnTo>
                  <a:lnTo>
                    <a:pt x="207645" y="207010"/>
                  </a:lnTo>
                  <a:lnTo>
                    <a:pt x="219340" y="199237"/>
                  </a:lnTo>
                  <a:lnTo>
                    <a:pt x="233203" y="195595"/>
                  </a:lnTo>
                  <a:lnTo>
                    <a:pt x="247685" y="197026"/>
                  </a:lnTo>
                  <a:lnTo>
                    <a:pt x="261239" y="204470"/>
                  </a:lnTo>
                  <a:lnTo>
                    <a:pt x="272835" y="217584"/>
                  </a:lnTo>
                  <a:lnTo>
                    <a:pt x="278479" y="231854"/>
                  </a:lnTo>
                  <a:lnTo>
                    <a:pt x="285027" y="246528"/>
                  </a:lnTo>
                  <a:lnTo>
                    <a:pt x="299339" y="260858"/>
                  </a:lnTo>
                  <a:lnTo>
                    <a:pt x="375030" y="185165"/>
                  </a:lnTo>
                  <a:lnTo>
                    <a:pt x="300990" y="111125"/>
                  </a:lnTo>
                  <a:lnTo>
                    <a:pt x="315845" y="95922"/>
                  </a:lnTo>
                  <a:lnTo>
                    <a:pt x="330866" y="88852"/>
                  </a:lnTo>
                  <a:lnTo>
                    <a:pt x="345459" y="82853"/>
                  </a:lnTo>
                  <a:lnTo>
                    <a:pt x="359028" y="70865"/>
                  </a:lnTo>
                  <a:lnTo>
                    <a:pt x="366851" y="57098"/>
                  </a:lnTo>
                  <a:lnTo>
                    <a:pt x="368649" y="42545"/>
                  </a:lnTo>
                  <a:lnTo>
                    <a:pt x="365351" y="28753"/>
                  </a:lnTo>
                  <a:lnTo>
                    <a:pt x="357886" y="17272"/>
                  </a:lnTo>
                  <a:lnTo>
                    <a:pt x="346737" y="10187"/>
                  </a:lnTo>
                  <a:lnTo>
                    <a:pt x="332041" y="6794"/>
                  </a:lnTo>
                  <a:lnTo>
                    <a:pt x="315916" y="9020"/>
                  </a:lnTo>
                  <a:lnTo>
                    <a:pt x="300482" y="18796"/>
                  </a:lnTo>
                  <a:lnTo>
                    <a:pt x="290276" y="35137"/>
                  </a:lnTo>
                  <a:lnTo>
                    <a:pt x="286178" y="48085"/>
                  </a:lnTo>
                  <a:lnTo>
                    <a:pt x="280818" y="60961"/>
                  </a:lnTo>
                  <a:lnTo>
                    <a:pt x="266826" y="77088"/>
                  </a:lnTo>
                  <a:lnTo>
                    <a:pt x="189738" y="0"/>
                  </a:lnTo>
                  <a:close/>
                </a:path>
              </a:pathLst>
            </a:custGeom>
            <a:solidFill>
              <a:srgbClr val="EC7C30"/>
            </a:solidFill>
          </p:spPr>
          <p:txBody>
            <a:bodyPr wrap="square" lIns="0" tIns="0" rIns="0" bIns="0" rtlCol="0"/>
            <a:lstStyle/>
            <a:p>
              <a:endParaRPr/>
            </a:p>
          </p:txBody>
        </p:sp>
        <p:sp>
          <p:nvSpPr>
            <p:cNvPr id="19" name="object 19"/>
            <p:cNvSpPr/>
            <p:nvPr/>
          </p:nvSpPr>
          <p:spPr>
            <a:xfrm>
              <a:off x="6551676" y="492252"/>
              <a:ext cx="332740" cy="304800"/>
            </a:xfrm>
            <a:custGeom>
              <a:avLst/>
              <a:gdLst/>
              <a:ahLst/>
              <a:cxnLst/>
              <a:rect l="l" t="t" r="r" b="b"/>
              <a:pathLst>
                <a:path w="332740" h="304800">
                  <a:moveTo>
                    <a:pt x="246760" y="0"/>
                  </a:moveTo>
                  <a:lnTo>
                    <a:pt x="225621" y="2845"/>
                  </a:lnTo>
                  <a:lnTo>
                    <a:pt x="206422" y="10763"/>
                  </a:lnTo>
                  <a:lnTo>
                    <a:pt x="188342" y="23395"/>
                  </a:lnTo>
                  <a:lnTo>
                    <a:pt x="170560" y="40386"/>
                  </a:lnTo>
                  <a:lnTo>
                    <a:pt x="170560" y="277875"/>
                  </a:lnTo>
                  <a:lnTo>
                    <a:pt x="201126" y="257270"/>
                  </a:lnTo>
                  <a:lnTo>
                    <a:pt x="232394" y="245046"/>
                  </a:lnTo>
                  <a:lnTo>
                    <a:pt x="263447" y="241871"/>
                  </a:lnTo>
                  <a:lnTo>
                    <a:pt x="293370" y="248412"/>
                  </a:lnTo>
                  <a:lnTo>
                    <a:pt x="292734" y="52959"/>
                  </a:lnTo>
                  <a:lnTo>
                    <a:pt x="307721" y="52959"/>
                  </a:lnTo>
                  <a:lnTo>
                    <a:pt x="306704" y="272288"/>
                  </a:lnTo>
                  <a:lnTo>
                    <a:pt x="269323" y="262088"/>
                  </a:lnTo>
                  <a:lnTo>
                    <a:pt x="237680" y="261365"/>
                  </a:lnTo>
                  <a:lnTo>
                    <a:pt x="206513" y="267787"/>
                  </a:lnTo>
                  <a:lnTo>
                    <a:pt x="170560" y="279146"/>
                  </a:lnTo>
                  <a:lnTo>
                    <a:pt x="170560" y="280670"/>
                  </a:lnTo>
                  <a:lnTo>
                    <a:pt x="161671" y="279019"/>
                  </a:lnTo>
                  <a:lnTo>
                    <a:pt x="126490" y="268132"/>
                  </a:lnTo>
                  <a:lnTo>
                    <a:pt x="94440" y="260604"/>
                  </a:lnTo>
                  <a:lnTo>
                    <a:pt x="61462" y="260123"/>
                  </a:lnTo>
                  <a:lnTo>
                    <a:pt x="23495" y="270383"/>
                  </a:lnTo>
                  <a:lnTo>
                    <a:pt x="24510" y="52959"/>
                  </a:lnTo>
                  <a:lnTo>
                    <a:pt x="39497" y="52959"/>
                  </a:lnTo>
                  <a:lnTo>
                    <a:pt x="38862" y="248412"/>
                  </a:lnTo>
                  <a:lnTo>
                    <a:pt x="68730" y="241871"/>
                  </a:lnTo>
                  <a:lnTo>
                    <a:pt x="99790" y="245046"/>
                  </a:lnTo>
                  <a:lnTo>
                    <a:pt x="131087" y="257270"/>
                  </a:lnTo>
                  <a:lnTo>
                    <a:pt x="161671" y="277875"/>
                  </a:lnTo>
                  <a:lnTo>
                    <a:pt x="161671" y="40386"/>
                  </a:lnTo>
                  <a:lnTo>
                    <a:pt x="143889" y="23395"/>
                  </a:lnTo>
                  <a:lnTo>
                    <a:pt x="125809" y="10763"/>
                  </a:lnTo>
                  <a:lnTo>
                    <a:pt x="106610" y="2845"/>
                  </a:lnTo>
                  <a:lnTo>
                    <a:pt x="85471" y="0"/>
                  </a:lnTo>
                  <a:lnTo>
                    <a:pt x="75056" y="482"/>
                  </a:lnTo>
                  <a:lnTo>
                    <a:pt x="63976" y="2143"/>
                  </a:lnTo>
                  <a:lnTo>
                    <a:pt x="52181" y="5018"/>
                  </a:lnTo>
                  <a:lnTo>
                    <a:pt x="39624" y="9144"/>
                  </a:lnTo>
                  <a:lnTo>
                    <a:pt x="39497" y="43307"/>
                  </a:lnTo>
                  <a:lnTo>
                    <a:pt x="10541" y="43052"/>
                  </a:lnTo>
                  <a:lnTo>
                    <a:pt x="10541" y="74168"/>
                  </a:lnTo>
                  <a:lnTo>
                    <a:pt x="0" y="74168"/>
                  </a:lnTo>
                  <a:lnTo>
                    <a:pt x="0" y="304800"/>
                  </a:lnTo>
                  <a:lnTo>
                    <a:pt x="332231" y="304800"/>
                  </a:lnTo>
                  <a:lnTo>
                    <a:pt x="332231" y="74168"/>
                  </a:lnTo>
                  <a:lnTo>
                    <a:pt x="320040" y="74168"/>
                  </a:lnTo>
                  <a:lnTo>
                    <a:pt x="320040" y="43052"/>
                  </a:lnTo>
                  <a:lnTo>
                    <a:pt x="292734" y="43307"/>
                  </a:lnTo>
                  <a:lnTo>
                    <a:pt x="292607" y="9144"/>
                  </a:lnTo>
                  <a:lnTo>
                    <a:pt x="280050" y="5018"/>
                  </a:lnTo>
                  <a:lnTo>
                    <a:pt x="268255" y="2143"/>
                  </a:lnTo>
                  <a:lnTo>
                    <a:pt x="257175" y="482"/>
                  </a:lnTo>
                  <a:lnTo>
                    <a:pt x="246760" y="0"/>
                  </a:lnTo>
                  <a:close/>
                </a:path>
              </a:pathLst>
            </a:custGeom>
            <a:solidFill>
              <a:srgbClr val="FFC000"/>
            </a:solidFill>
          </p:spPr>
          <p:txBody>
            <a:bodyPr wrap="square" lIns="0" tIns="0" rIns="0" bIns="0" rtlCol="0"/>
            <a:lstStyle/>
            <a:p>
              <a:endParaRPr/>
            </a:p>
          </p:txBody>
        </p:sp>
        <p:pic>
          <p:nvPicPr>
            <p:cNvPr id="20" name="object 20"/>
            <p:cNvPicPr/>
            <p:nvPr/>
          </p:nvPicPr>
          <p:blipFill>
            <a:blip r:embed="rId7" cstate="print"/>
            <a:stretch>
              <a:fillRect/>
            </a:stretch>
          </p:blipFill>
          <p:spPr>
            <a:xfrm>
              <a:off x="4788408" y="1399031"/>
              <a:ext cx="1313688" cy="1202435"/>
            </a:xfrm>
            <a:prstGeom prst="rect">
              <a:avLst/>
            </a:prstGeom>
          </p:spPr>
        </p:pic>
      </p:grpSp>
      <p:sp>
        <p:nvSpPr>
          <p:cNvPr id="21" name="object 21"/>
          <p:cNvSpPr txBox="1"/>
          <p:nvPr/>
        </p:nvSpPr>
        <p:spPr>
          <a:xfrm>
            <a:off x="7333868" y="17780"/>
            <a:ext cx="4315460" cy="723265"/>
          </a:xfrm>
          <a:prstGeom prst="rect">
            <a:avLst/>
          </a:prstGeom>
        </p:spPr>
        <p:txBody>
          <a:bodyPr vert="horz" wrap="square" lIns="0" tIns="12700" rIns="0" bIns="0" rtlCol="0">
            <a:spAutoFit/>
          </a:bodyPr>
          <a:lstStyle/>
          <a:p>
            <a:pPr marL="12700">
              <a:lnSpc>
                <a:spcPts val="2145"/>
              </a:lnSpc>
              <a:spcBef>
                <a:spcPts val="100"/>
              </a:spcBef>
            </a:pPr>
            <a:r>
              <a:rPr sz="1800" b="1" spc="-20" dirty="0">
                <a:solidFill>
                  <a:srgbClr val="FFC000"/>
                </a:solidFill>
                <a:latin typeface="Calibri"/>
                <a:cs typeface="Calibri"/>
              </a:rPr>
              <a:t>Value</a:t>
            </a:r>
            <a:r>
              <a:rPr sz="1800" b="1" spc="-50" dirty="0">
                <a:solidFill>
                  <a:srgbClr val="FFC000"/>
                </a:solidFill>
                <a:latin typeface="Calibri"/>
                <a:cs typeface="Calibri"/>
              </a:rPr>
              <a:t> </a:t>
            </a:r>
            <a:r>
              <a:rPr sz="1800" b="1" spc="-5" dirty="0">
                <a:solidFill>
                  <a:srgbClr val="FFC000"/>
                </a:solidFill>
                <a:latin typeface="Calibri"/>
                <a:cs typeface="Calibri"/>
              </a:rPr>
              <a:t>Addition</a:t>
            </a:r>
            <a:r>
              <a:rPr sz="1800" b="1" spc="-50" dirty="0">
                <a:solidFill>
                  <a:srgbClr val="FFC000"/>
                </a:solidFill>
                <a:latin typeface="Calibri"/>
                <a:cs typeface="Calibri"/>
              </a:rPr>
              <a:t> </a:t>
            </a:r>
            <a:r>
              <a:rPr sz="1800" b="1" spc="-5" dirty="0">
                <a:solidFill>
                  <a:srgbClr val="FFC000"/>
                </a:solidFill>
                <a:latin typeface="Calibri"/>
                <a:cs typeface="Calibri"/>
              </a:rPr>
              <a:t>Courses</a:t>
            </a:r>
            <a:endParaRPr sz="1800">
              <a:latin typeface="Calibri"/>
              <a:cs typeface="Calibri"/>
            </a:endParaRPr>
          </a:p>
          <a:p>
            <a:pPr marL="48260" marR="5080">
              <a:lnSpc>
                <a:spcPts val="1680"/>
              </a:lnSpc>
              <a:spcBef>
                <a:spcPts val="40"/>
              </a:spcBef>
            </a:pPr>
            <a:r>
              <a:rPr sz="1400" spc="-5" dirty="0">
                <a:solidFill>
                  <a:srgbClr val="0D0D0D"/>
                </a:solidFill>
                <a:latin typeface="Calibri"/>
                <a:cs typeface="Calibri"/>
              </a:rPr>
              <a:t>Industrial</a:t>
            </a:r>
            <a:r>
              <a:rPr sz="1400" spc="20" dirty="0">
                <a:solidFill>
                  <a:srgbClr val="0D0D0D"/>
                </a:solidFill>
                <a:latin typeface="Calibri"/>
                <a:cs typeface="Calibri"/>
              </a:rPr>
              <a:t> </a:t>
            </a:r>
            <a:r>
              <a:rPr sz="1400" spc="-10" dirty="0">
                <a:solidFill>
                  <a:srgbClr val="0D0D0D"/>
                </a:solidFill>
                <a:latin typeface="Calibri"/>
                <a:cs typeface="Calibri"/>
              </a:rPr>
              <a:t>Requirements/Market</a:t>
            </a:r>
            <a:r>
              <a:rPr sz="1400" spc="35" dirty="0">
                <a:solidFill>
                  <a:srgbClr val="0D0D0D"/>
                </a:solidFill>
                <a:latin typeface="Calibri"/>
                <a:cs typeface="Calibri"/>
              </a:rPr>
              <a:t> </a:t>
            </a:r>
            <a:r>
              <a:rPr sz="1400" spc="-5" dirty="0">
                <a:solidFill>
                  <a:srgbClr val="0D0D0D"/>
                </a:solidFill>
                <a:latin typeface="Calibri"/>
                <a:cs typeface="Calibri"/>
              </a:rPr>
              <a:t>demands,</a:t>
            </a:r>
            <a:r>
              <a:rPr sz="1400" spc="25" dirty="0">
                <a:solidFill>
                  <a:srgbClr val="0D0D0D"/>
                </a:solidFill>
                <a:latin typeface="Calibri"/>
                <a:cs typeface="Calibri"/>
              </a:rPr>
              <a:t> </a:t>
            </a:r>
            <a:r>
              <a:rPr sz="1400" spc="-5" dirty="0">
                <a:solidFill>
                  <a:srgbClr val="0D0D0D"/>
                </a:solidFill>
                <a:latin typeface="Calibri"/>
                <a:cs typeface="Calibri"/>
              </a:rPr>
              <a:t>Guest</a:t>
            </a:r>
            <a:r>
              <a:rPr sz="1400" spc="10" dirty="0">
                <a:solidFill>
                  <a:srgbClr val="0D0D0D"/>
                </a:solidFill>
                <a:latin typeface="Calibri"/>
                <a:cs typeface="Calibri"/>
              </a:rPr>
              <a:t> </a:t>
            </a:r>
            <a:r>
              <a:rPr sz="1400" spc="-15" dirty="0">
                <a:solidFill>
                  <a:srgbClr val="0D0D0D"/>
                </a:solidFill>
                <a:latin typeface="Calibri"/>
                <a:cs typeface="Calibri"/>
              </a:rPr>
              <a:t>speakers, </a:t>
            </a:r>
            <a:r>
              <a:rPr sz="1400" spc="-300" dirty="0">
                <a:solidFill>
                  <a:srgbClr val="0D0D0D"/>
                </a:solidFill>
                <a:latin typeface="Calibri"/>
                <a:cs typeface="Calibri"/>
              </a:rPr>
              <a:t> </a:t>
            </a:r>
            <a:r>
              <a:rPr sz="1400" spc="-15" dirty="0">
                <a:solidFill>
                  <a:srgbClr val="404040"/>
                </a:solidFill>
                <a:latin typeface="Calibri"/>
                <a:cs typeface="Calibri"/>
              </a:rPr>
              <a:t>Technological</a:t>
            </a:r>
            <a:r>
              <a:rPr sz="1400" dirty="0">
                <a:solidFill>
                  <a:srgbClr val="404040"/>
                </a:solidFill>
                <a:latin typeface="Calibri"/>
                <a:cs typeface="Calibri"/>
              </a:rPr>
              <a:t> </a:t>
            </a:r>
            <a:r>
              <a:rPr sz="1400" spc="-5" dirty="0">
                <a:solidFill>
                  <a:srgbClr val="404040"/>
                </a:solidFill>
                <a:latin typeface="Calibri"/>
                <a:cs typeface="Calibri"/>
              </a:rPr>
              <a:t>Upgradation,</a:t>
            </a:r>
            <a:r>
              <a:rPr sz="1400" dirty="0">
                <a:solidFill>
                  <a:srgbClr val="404040"/>
                </a:solidFill>
                <a:latin typeface="Calibri"/>
                <a:cs typeface="Calibri"/>
              </a:rPr>
              <a:t> </a:t>
            </a:r>
            <a:r>
              <a:rPr sz="1400" spc="-5" dirty="0">
                <a:solidFill>
                  <a:srgbClr val="404040"/>
                </a:solidFill>
                <a:latin typeface="Calibri"/>
                <a:cs typeface="Calibri"/>
              </a:rPr>
              <a:t>Skill Enhancement</a:t>
            </a:r>
            <a:r>
              <a:rPr sz="1400" spc="25" dirty="0">
                <a:solidFill>
                  <a:srgbClr val="404040"/>
                </a:solidFill>
                <a:latin typeface="Calibri"/>
                <a:cs typeface="Calibri"/>
              </a:rPr>
              <a:t> </a:t>
            </a:r>
            <a:r>
              <a:rPr sz="1400" spc="-10" dirty="0">
                <a:solidFill>
                  <a:srgbClr val="404040"/>
                </a:solidFill>
                <a:latin typeface="Calibri"/>
                <a:cs typeface="Calibri"/>
              </a:rPr>
              <a:t>courses,</a:t>
            </a:r>
            <a:endParaRPr sz="1400">
              <a:latin typeface="Calibri"/>
              <a:cs typeface="Calibri"/>
            </a:endParaRPr>
          </a:p>
        </p:txBody>
      </p:sp>
      <p:sp>
        <p:nvSpPr>
          <p:cNvPr id="22" name="object 22"/>
          <p:cNvSpPr txBox="1"/>
          <p:nvPr/>
        </p:nvSpPr>
        <p:spPr>
          <a:xfrm>
            <a:off x="7267444" y="1468969"/>
            <a:ext cx="2900522" cy="474489"/>
          </a:xfrm>
          <a:prstGeom prst="rect">
            <a:avLst/>
          </a:prstGeom>
        </p:spPr>
        <p:txBody>
          <a:bodyPr vert="horz" wrap="square" lIns="0" tIns="12700" rIns="0" bIns="0" rtlCol="0">
            <a:spAutoFit/>
          </a:bodyPr>
          <a:lstStyle/>
          <a:p>
            <a:pPr marL="17780">
              <a:lnSpc>
                <a:spcPts val="2045"/>
              </a:lnSpc>
              <a:spcBef>
                <a:spcPts val="100"/>
              </a:spcBef>
            </a:pPr>
            <a:r>
              <a:rPr sz="1800" b="1" spc="-5" dirty="0">
                <a:solidFill>
                  <a:srgbClr val="7E7E7E"/>
                </a:solidFill>
                <a:latin typeface="Calibri"/>
                <a:cs typeface="Calibri"/>
              </a:rPr>
              <a:t>Project</a:t>
            </a:r>
            <a:r>
              <a:rPr sz="1800" b="1" spc="-25" dirty="0">
                <a:solidFill>
                  <a:srgbClr val="7E7E7E"/>
                </a:solidFill>
                <a:latin typeface="Calibri"/>
                <a:cs typeface="Calibri"/>
              </a:rPr>
              <a:t> </a:t>
            </a:r>
            <a:r>
              <a:rPr sz="1800" b="1" spc="-20" dirty="0">
                <a:solidFill>
                  <a:srgbClr val="7E7E7E"/>
                </a:solidFill>
                <a:latin typeface="Calibri"/>
                <a:cs typeface="Calibri"/>
              </a:rPr>
              <a:t>Works</a:t>
            </a:r>
            <a:r>
              <a:rPr sz="1800" b="1" spc="-25" dirty="0">
                <a:solidFill>
                  <a:srgbClr val="7E7E7E"/>
                </a:solidFill>
                <a:latin typeface="Calibri"/>
                <a:cs typeface="Calibri"/>
              </a:rPr>
              <a:t> </a:t>
            </a:r>
            <a:r>
              <a:rPr sz="1800" b="1" dirty="0">
                <a:solidFill>
                  <a:srgbClr val="7E7E7E"/>
                </a:solidFill>
                <a:latin typeface="Calibri"/>
                <a:cs typeface="Calibri"/>
              </a:rPr>
              <a:t>– </a:t>
            </a:r>
            <a:r>
              <a:rPr sz="1800" b="1" spc="-5">
                <a:solidFill>
                  <a:srgbClr val="7E7E7E"/>
                </a:solidFill>
                <a:latin typeface="Calibri"/>
                <a:cs typeface="Calibri"/>
              </a:rPr>
              <a:t>Min</a:t>
            </a:r>
            <a:r>
              <a:rPr lang="en-IN" sz="1800" b="1" spc="-5" dirty="0" err="1">
                <a:solidFill>
                  <a:srgbClr val="7E7E7E"/>
                </a:solidFill>
                <a:latin typeface="Calibri"/>
                <a:cs typeface="Calibri"/>
              </a:rPr>
              <a:t>i</a:t>
            </a:r>
            <a:r>
              <a:rPr lang="en-IN" sz="1800" b="1" spc="-5" dirty="0">
                <a:solidFill>
                  <a:srgbClr val="7E7E7E"/>
                </a:solidFill>
                <a:latin typeface="Calibri"/>
                <a:cs typeface="Calibri"/>
              </a:rPr>
              <a:t> Projects</a:t>
            </a:r>
            <a:endParaRPr sz="1800" dirty="0">
              <a:latin typeface="Calibri"/>
              <a:cs typeface="Calibri"/>
            </a:endParaRPr>
          </a:p>
          <a:p>
            <a:pPr marL="12700">
              <a:lnSpc>
                <a:spcPts val="1565"/>
              </a:lnSpc>
            </a:pPr>
            <a:r>
              <a:rPr sz="1400" spc="-5" dirty="0">
                <a:solidFill>
                  <a:srgbClr val="0D0D0D"/>
                </a:solidFill>
                <a:latin typeface="Calibri"/>
                <a:cs typeface="Calibri"/>
              </a:rPr>
              <a:t>Laboratory/Research</a:t>
            </a:r>
            <a:r>
              <a:rPr sz="1400" spc="-50" dirty="0">
                <a:solidFill>
                  <a:srgbClr val="0D0D0D"/>
                </a:solidFill>
                <a:latin typeface="Calibri"/>
                <a:cs typeface="Calibri"/>
              </a:rPr>
              <a:t> </a:t>
            </a:r>
            <a:r>
              <a:rPr sz="1400" spc="-5" dirty="0">
                <a:solidFill>
                  <a:srgbClr val="0D0D0D"/>
                </a:solidFill>
                <a:latin typeface="Calibri"/>
                <a:cs typeface="Calibri"/>
              </a:rPr>
              <a:t>based</a:t>
            </a:r>
            <a:r>
              <a:rPr sz="1400" spc="-15" dirty="0">
                <a:solidFill>
                  <a:srgbClr val="0D0D0D"/>
                </a:solidFill>
                <a:latin typeface="Calibri"/>
                <a:cs typeface="Calibri"/>
              </a:rPr>
              <a:t> </a:t>
            </a:r>
            <a:r>
              <a:rPr sz="1400" dirty="0">
                <a:solidFill>
                  <a:srgbClr val="0D0D0D"/>
                </a:solidFill>
                <a:latin typeface="Calibri"/>
                <a:cs typeface="Calibri"/>
              </a:rPr>
              <a:t>learning</a:t>
            </a:r>
            <a:endParaRPr sz="1400" dirty="0">
              <a:latin typeface="Calibri"/>
              <a:cs typeface="Calibri"/>
            </a:endParaRPr>
          </a:p>
        </p:txBody>
      </p:sp>
      <p:sp>
        <p:nvSpPr>
          <p:cNvPr id="23" name="object 23"/>
          <p:cNvSpPr txBox="1"/>
          <p:nvPr/>
        </p:nvSpPr>
        <p:spPr>
          <a:xfrm>
            <a:off x="7267444" y="2548680"/>
            <a:ext cx="2396490" cy="484505"/>
          </a:xfrm>
          <a:prstGeom prst="rect">
            <a:avLst/>
          </a:prstGeom>
        </p:spPr>
        <p:txBody>
          <a:bodyPr vert="horz" wrap="square" lIns="0" tIns="12700" rIns="0" bIns="0" rtlCol="0">
            <a:spAutoFit/>
          </a:bodyPr>
          <a:lstStyle/>
          <a:p>
            <a:pPr marL="17780">
              <a:lnSpc>
                <a:spcPts val="2045"/>
              </a:lnSpc>
              <a:spcBef>
                <a:spcPts val="100"/>
              </a:spcBef>
            </a:pPr>
            <a:r>
              <a:rPr sz="1800" b="1" spc="-10" dirty="0">
                <a:solidFill>
                  <a:srgbClr val="EC7C30"/>
                </a:solidFill>
                <a:latin typeface="Calibri"/>
                <a:cs typeface="Calibri"/>
              </a:rPr>
              <a:t>Internships</a:t>
            </a:r>
            <a:r>
              <a:rPr sz="1800" b="1" spc="-50" dirty="0">
                <a:solidFill>
                  <a:srgbClr val="EC7C30"/>
                </a:solidFill>
                <a:latin typeface="Calibri"/>
                <a:cs typeface="Calibri"/>
              </a:rPr>
              <a:t> </a:t>
            </a:r>
            <a:r>
              <a:rPr sz="1800" b="1" dirty="0">
                <a:solidFill>
                  <a:srgbClr val="EC7C30"/>
                </a:solidFill>
                <a:latin typeface="Calibri"/>
                <a:cs typeface="Calibri"/>
              </a:rPr>
              <a:t>/</a:t>
            </a:r>
            <a:r>
              <a:rPr sz="1800" b="1" spc="-10" dirty="0">
                <a:solidFill>
                  <a:srgbClr val="EC7C30"/>
                </a:solidFill>
                <a:latin typeface="Calibri"/>
                <a:cs typeface="Calibri"/>
              </a:rPr>
              <a:t> </a:t>
            </a:r>
            <a:r>
              <a:rPr sz="1800" b="1" dirty="0">
                <a:solidFill>
                  <a:srgbClr val="EC7C30"/>
                </a:solidFill>
                <a:latin typeface="Calibri"/>
                <a:cs typeface="Calibri"/>
              </a:rPr>
              <a:t>Field</a:t>
            </a:r>
            <a:r>
              <a:rPr sz="1800" b="1" spc="-45" dirty="0">
                <a:solidFill>
                  <a:srgbClr val="EC7C30"/>
                </a:solidFill>
                <a:latin typeface="Calibri"/>
                <a:cs typeface="Calibri"/>
              </a:rPr>
              <a:t> </a:t>
            </a:r>
            <a:r>
              <a:rPr sz="1800" b="1" spc="-20" dirty="0">
                <a:solidFill>
                  <a:srgbClr val="EC7C30"/>
                </a:solidFill>
                <a:latin typeface="Calibri"/>
                <a:cs typeface="Calibri"/>
              </a:rPr>
              <a:t>Works</a:t>
            </a:r>
            <a:endParaRPr sz="1800" dirty="0">
              <a:latin typeface="Calibri"/>
              <a:cs typeface="Calibri"/>
            </a:endParaRPr>
          </a:p>
          <a:p>
            <a:pPr marL="12700">
              <a:lnSpc>
                <a:spcPts val="1565"/>
              </a:lnSpc>
            </a:pPr>
            <a:r>
              <a:rPr sz="1400" spc="-5" dirty="0">
                <a:solidFill>
                  <a:srgbClr val="404040"/>
                </a:solidFill>
                <a:latin typeface="Calibri"/>
                <a:cs typeface="Calibri"/>
              </a:rPr>
              <a:t>hands-on</a:t>
            </a:r>
            <a:r>
              <a:rPr sz="1400" spc="-10" dirty="0">
                <a:solidFill>
                  <a:srgbClr val="404040"/>
                </a:solidFill>
                <a:latin typeface="Calibri"/>
                <a:cs typeface="Calibri"/>
              </a:rPr>
              <a:t> </a:t>
            </a:r>
            <a:r>
              <a:rPr sz="1400" spc="-5" dirty="0">
                <a:solidFill>
                  <a:srgbClr val="0D0D0D"/>
                </a:solidFill>
                <a:latin typeface="Calibri"/>
                <a:cs typeface="Calibri"/>
              </a:rPr>
              <a:t>experience</a:t>
            </a:r>
            <a:r>
              <a:rPr sz="1400" spc="-5" dirty="0">
                <a:solidFill>
                  <a:srgbClr val="404040"/>
                </a:solidFill>
                <a:latin typeface="Calibri"/>
                <a:cs typeface="Calibri"/>
              </a:rPr>
              <a:t>,</a:t>
            </a:r>
            <a:r>
              <a:rPr sz="1400" dirty="0">
                <a:solidFill>
                  <a:srgbClr val="404040"/>
                </a:solidFill>
                <a:latin typeface="Calibri"/>
                <a:cs typeface="Calibri"/>
              </a:rPr>
              <a:t> </a:t>
            </a:r>
            <a:r>
              <a:rPr sz="1400" dirty="0">
                <a:solidFill>
                  <a:srgbClr val="0D0D0D"/>
                </a:solidFill>
                <a:latin typeface="Calibri"/>
                <a:cs typeface="Calibri"/>
              </a:rPr>
              <a:t>field</a:t>
            </a:r>
            <a:r>
              <a:rPr sz="1400" spc="-15" dirty="0">
                <a:solidFill>
                  <a:srgbClr val="0D0D0D"/>
                </a:solidFill>
                <a:latin typeface="Calibri"/>
                <a:cs typeface="Calibri"/>
              </a:rPr>
              <a:t> </a:t>
            </a:r>
            <a:r>
              <a:rPr sz="1400" spc="-5" dirty="0">
                <a:solidFill>
                  <a:srgbClr val="0D0D0D"/>
                </a:solidFill>
                <a:latin typeface="Calibri"/>
                <a:cs typeface="Calibri"/>
              </a:rPr>
              <a:t>trips</a:t>
            </a:r>
            <a:endParaRPr sz="1400" dirty="0">
              <a:latin typeface="Calibri"/>
              <a:cs typeface="Calibri"/>
            </a:endParaRPr>
          </a:p>
        </p:txBody>
      </p:sp>
      <p:sp>
        <p:nvSpPr>
          <p:cNvPr id="24" name="object 24"/>
          <p:cNvSpPr txBox="1"/>
          <p:nvPr/>
        </p:nvSpPr>
        <p:spPr>
          <a:xfrm>
            <a:off x="7317105" y="3284630"/>
            <a:ext cx="4261485" cy="993140"/>
          </a:xfrm>
          <a:prstGeom prst="rect">
            <a:avLst/>
          </a:prstGeom>
        </p:spPr>
        <p:txBody>
          <a:bodyPr vert="horz" wrap="square" lIns="0" tIns="41910" rIns="0" bIns="0" rtlCol="0">
            <a:spAutoFit/>
          </a:bodyPr>
          <a:lstStyle/>
          <a:p>
            <a:pPr marL="41275">
              <a:lnSpc>
                <a:spcPct val="100000"/>
              </a:lnSpc>
              <a:spcBef>
                <a:spcPts val="330"/>
              </a:spcBef>
            </a:pPr>
            <a:r>
              <a:rPr sz="1800" b="1" spc="-5" dirty="0">
                <a:solidFill>
                  <a:srgbClr val="006FC0"/>
                </a:solidFill>
                <a:latin typeface="Calibri"/>
                <a:cs typeface="Calibri"/>
              </a:rPr>
              <a:t>Student</a:t>
            </a:r>
            <a:r>
              <a:rPr sz="1800" b="1" spc="-30" dirty="0">
                <a:solidFill>
                  <a:srgbClr val="006FC0"/>
                </a:solidFill>
                <a:latin typeface="Calibri"/>
                <a:cs typeface="Calibri"/>
              </a:rPr>
              <a:t> </a:t>
            </a:r>
            <a:r>
              <a:rPr sz="1800" b="1" spc="-5" dirty="0">
                <a:solidFill>
                  <a:srgbClr val="006FC0"/>
                </a:solidFill>
                <a:latin typeface="Calibri"/>
                <a:cs typeface="Calibri"/>
              </a:rPr>
              <a:t>forum-based</a:t>
            </a:r>
            <a:r>
              <a:rPr sz="1800" b="1" spc="-20" dirty="0">
                <a:solidFill>
                  <a:srgbClr val="006FC0"/>
                </a:solidFill>
                <a:latin typeface="Calibri"/>
                <a:cs typeface="Calibri"/>
              </a:rPr>
              <a:t> </a:t>
            </a:r>
            <a:r>
              <a:rPr sz="1800" b="1" spc="-5" dirty="0">
                <a:solidFill>
                  <a:srgbClr val="006FC0"/>
                </a:solidFill>
                <a:latin typeface="Calibri"/>
                <a:cs typeface="Calibri"/>
              </a:rPr>
              <a:t>activities</a:t>
            </a:r>
            <a:endParaRPr sz="1800" dirty="0">
              <a:latin typeface="Calibri"/>
              <a:cs typeface="Calibri"/>
            </a:endParaRPr>
          </a:p>
          <a:p>
            <a:pPr marL="12700" marR="5080">
              <a:lnSpc>
                <a:spcPct val="100000"/>
              </a:lnSpc>
              <a:spcBef>
                <a:spcPts val="185"/>
              </a:spcBef>
            </a:pPr>
            <a:r>
              <a:rPr sz="1400" spc="-5" dirty="0">
                <a:solidFill>
                  <a:srgbClr val="0D0D0D"/>
                </a:solidFill>
                <a:latin typeface="Calibri"/>
                <a:cs typeface="Calibri"/>
              </a:rPr>
              <a:t>Group Discussions, </a:t>
            </a:r>
            <a:r>
              <a:rPr sz="1400" dirty="0">
                <a:solidFill>
                  <a:srgbClr val="0D0D0D"/>
                </a:solidFill>
                <a:latin typeface="Calibri"/>
                <a:cs typeface="Calibri"/>
              </a:rPr>
              <a:t>Case </a:t>
            </a:r>
            <a:r>
              <a:rPr sz="1400" spc="-5" dirty="0">
                <a:solidFill>
                  <a:srgbClr val="0D0D0D"/>
                </a:solidFill>
                <a:latin typeface="Calibri"/>
                <a:cs typeface="Calibri"/>
              </a:rPr>
              <a:t>Studies, extra-curricular </a:t>
            </a:r>
            <a:r>
              <a:rPr sz="1400" dirty="0">
                <a:solidFill>
                  <a:srgbClr val="0D0D0D"/>
                </a:solidFill>
                <a:latin typeface="Calibri"/>
                <a:cs typeface="Calibri"/>
              </a:rPr>
              <a:t>activities, </a:t>
            </a:r>
            <a:r>
              <a:rPr sz="1400" spc="-305" dirty="0">
                <a:solidFill>
                  <a:srgbClr val="0D0D0D"/>
                </a:solidFill>
                <a:latin typeface="Calibri"/>
                <a:cs typeface="Calibri"/>
              </a:rPr>
              <a:t> </a:t>
            </a:r>
            <a:r>
              <a:rPr sz="1400" spc="-10" dirty="0">
                <a:solidFill>
                  <a:srgbClr val="0D0D0D"/>
                </a:solidFill>
                <a:latin typeface="Calibri"/>
                <a:cs typeface="Calibri"/>
              </a:rPr>
              <a:t>interests</a:t>
            </a:r>
            <a:r>
              <a:rPr sz="1400" spc="15" dirty="0">
                <a:solidFill>
                  <a:srgbClr val="0D0D0D"/>
                </a:solidFill>
                <a:latin typeface="Calibri"/>
                <a:cs typeface="Calibri"/>
              </a:rPr>
              <a:t> </a:t>
            </a:r>
            <a:r>
              <a:rPr sz="1400" spc="-5" dirty="0">
                <a:solidFill>
                  <a:srgbClr val="0D0D0D"/>
                </a:solidFill>
                <a:latin typeface="Calibri"/>
                <a:cs typeface="Calibri"/>
              </a:rPr>
              <a:t>outside</a:t>
            </a:r>
            <a:r>
              <a:rPr sz="1400" dirty="0">
                <a:solidFill>
                  <a:srgbClr val="0D0D0D"/>
                </a:solidFill>
                <a:latin typeface="Calibri"/>
                <a:cs typeface="Calibri"/>
              </a:rPr>
              <a:t> the </a:t>
            </a:r>
            <a:r>
              <a:rPr sz="1400" spc="-5" dirty="0">
                <a:solidFill>
                  <a:srgbClr val="0D0D0D"/>
                </a:solidFill>
                <a:latin typeface="Calibri"/>
                <a:cs typeface="Calibri"/>
              </a:rPr>
              <a:t>classroom</a:t>
            </a:r>
            <a:r>
              <a:rPr sz="1400" spc="-25" dirty="0">
                <a:solidFill>
                  <a:srgbClr val="0D0D0D"/>
                </a:solidFill>
                <a:latin typeface="Calibri"/>
                <a:cs typeface="Calibri"/>
              </a:rPr>
              <a:t> </a:t>
            </a:r>
            <a:r>
              <a:rPr sz="1400" dirty="0">
                <a:solidFill>
                  <a:srgbClr val="404040"/>
                </a:solidFill>
                <a:latin typeface="Calibri"/>
                <a:cs typeface="Calibri"/>
              </a:rPr>
              <a:t>and</a:t>
            </a:r>
            <a:r>
              <a:rPr sz="1400" spc="10" dirty="0">
                <a:solidFill>
                  <a:srgbClr val="404040"/>
                </a:solidFill>
                <a:latin typeface="Calibri"/>
                <a:cs typeface="Calibri"/>
              </a:rPr>
              <a:t> </a:t>
            </a:r>
            <a:r>
              <a:rPr sz="1400" spc="-5" dirty="0">
                <a:solidFill>
                  <a:srgbClr val="404040"/>
                </a:solidFill>
                <a:latin typeface="Calibri"/>
                <a:cs typeface="Calibri"/>
              </a:rPr>
              <a:t>problem-solving </a:t>
            </a:r>
            <a:r>
              <a:rPr sz="1400" dirty="0">
                <a:solidFill>
                  <a:srgbClr val="404040"/>
                </a:solidFill>
                <a:latin typeface="Calibri"/>
                <a:cs typeface="Calibri"/>
              </a:rPr>
              <a:t> </a:t>
            </a:r>
            <a:r>
              <a:rPr sz="1400" spc="-10" dirty="0">
                <a:solidFill>
                  <a:srgbClr val="404040"/>
                </a:solidFill>
                <a:latin typeface="Calibri"/>
                <a:cs typeface="Calibri"/>
              </a:rPr>
              <a:t>exercises</a:t>
            </a:r>
            <a:endParaRPr sz="1400" dirty="0">
              <a:latin typeface="Calibri"/>
              <a:cs typeface="Calibri"/>
            </a:endParaRPr>
          </a:p>
        </p:txBody>
      </p:sp>
      <p:sp>
        <p:nvSpPr>
          <p:cNvPr id="25" name="object 25"/>
          <p:cNvSpPr txBox="1"/>
          <p:nvPr/>
        </p:nvSpPr>
        <p:spPr>
          <a:xfrm>
            <a:off x="3515995" y="4367021"/>
            <a:ext cx="22117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t>
            </a:r>
            <a:r>
              <a:rPr sz="1800" spc="-30" dirty="0">
                <a:latin typeface="Calibri"/>
                <a:cs typeface="Calibri"/>
              </a:rPr>
              <a:t> </a:t>
            </a:r>
            <a:r>
              <a:rPr sz="1800" spc="-5" dirty="0">
                <a:latin typeface="Calibri"/>
                <a:cs typeface="Calibri"/>
              </a:rPr>
              <a:t>Students</a:t>
            </a:r>
            <a:r>
              <a:rPr sz="1800" spc="-25" dirty="0">
                <a:latin typeface="Calibri"/>
                <a:cs typeface="Calibri"/>
              </a:rPr>
              <a:t> </a:t>
            </a:r>
            <a:r>
              <a:rPr sz="1800" spc="-5" dirty="0">
                <a:latin typeface="Calibri"/>
                <a:cs typeface="Calibri"/>
              </a:rPr>
              <a:t>Undertaking</a:t>
            </a:r>
            <a:endParaRPr sz="1800">
              <a:latin typeface="Calibri"/>
              <a:cs typeface="Calibri"/>
            </a:endParaRPr>
          </a:p>
        </p:txBody>
      </p:sp>
      <p:sp>
        <p:nvSpPr>
          <p:cNvPr id="28" name="object 28"/>
          <p:cNvSpPr txBox="1"/>
          <p:nvPr/>
        </p:nvSpPr>
        <p:spPr>
          <a:xfrm>
            <a:off x="4151784" y="4722621"/>
            <a:ext cx="1904364" cy="424475"/>
          </a:xfrm>
          <a:prstGeom prst="rect">
            <a:avLst/>
          </a:prstGeom>
          <a:solidFill>
            <a:srgbClr val="A4A4A4"/>
          </a:solidFill>
        </p:spPr>
        <p:txBody>
          <a:bodyPr vert="horz" wrap="square" lIns="0" tIns="54610" rIns="0" bIns="0" rtlCol="0">
            <a:spAutoFit/>
          </a:bodyPr>
          <a:lstStyle/>
          <a:p>
            <a:pPr marL="2540" algn="ctr">
              <a:lnSpc>
                <a:spcPct val="100000"/>
              </a:lnSpc>
              <a:spcBef>
                <a:spcPts val="430"/>
              </a:spcBef>
            </a:pPr>
            <a:r>
              <a:rPr lang="en-IN" sz="2400" b="1" spc="-5" dirty="0">
                <a:solidFill>
                  <a:srgbClr val="FFFFFF"/>
                </a:solidFill>
                <a:latin typeface="Calibri"/>
                <a:cs typeface="Calibri"/>
              </a:rPr>
              <a:t>20</a:t>
            </a:r>
            <a:endParaRPr sz="2400" dirty="0">
              <a:latin typeface="Calibri"/>
              <a:cs typeface="Calibri"/>
            </a:endParaRPr>
          </a:p>
        </p:txBody>
      </p:sp>
      <p:sp>
        <p:nvSpPr>
          <p:cNvPr id="29" name="object 29"/>
          <p:cNvSpPr txBox="1"/>
          <p:nvPr/>
        </p:nvSpPr>
        <p:spPr>
          <a:xfrm>
            <a:off x="4151784" y="5229200"/>
            <a:ext cx="1904364" cy="658495"/>
          </a:xfrm>
          <a:prstGeom prst="rect">
            <a:avLst/>
          </a:prstGeom>
          <a:solidFill>
            <a:srgbClr val="E0E0E0">
              <a:alpha val="90194"/>
            </a:srgbClr>
          </a:solidFill>
        </p:spPr>
        <p:txBody>
          <a:bodyPr vert="horz" wrap="square" lIns="0" tIns="57150" rIns="0" bIns="0" rtlCol="0">
            <a:spAutoFit/>
          </a:bodyPr>
          <a:lstStyle/>
          <a:p>
            <a:pPr marL="506730" indent="-229235">
              <a:lnSpc>
                <a:spcPct val="100000"/>
              </a:lnSpc>
              <a:spcBef>
                <a:spcPts val="450"/>
              </a:spcBef>
              <a:buFont typeface="Calibri"/>
              <a:buChar char="•"/>
              <a:tabLst>
                <a:tab pos="507365" algn="l"/>
              </a:tabLst>
            </a:pPr>
            <a:r>
              <a:rPr sz="2000" b="1" spc="-5" dirty="0">
                <a:latin typeface="Calibri"/>
                <a:cs typeface="Calibri"/>
              </a:rPr>
              <a:t>Internship</a:t>
            </a:r>
            <a:endParaRPr sz="2000" dirty="0">
              <a:latin typeface="Calibri"/>
              <a:cs typeface="Calibri"/>
            </a:endParaRPr>
          </a:p>
        </p:txBody>
      </p:sp>
      <p:sp>
        <p:nvSpPr>
          <p:cNvPr id="30" name="object 30"/>
          <p:cNvSpPr txBox="1"/>
          <p:nvPr/>
        </p:nvSpPr>
        <p:spPr>
          <a:xfrm>
            <a:off x="6528048" y="4722621"/>
            <a:ext cx="1902460" cy="424475"/>
          </a:xfrm>
          <a:prstGeom prst="rect">
            <a:avLst/>
          </a:prstGeom>
          <a:solidFill>
            <a:srgbClr val="FFC000"/>
          </a:solidFill>
        </p:spPr>
        <p:txBody>
          <a:bodyPr vert="horz" wrap="square" lIns="0" tIns="54610" rIns="0" bIns="0" rtlCol="0">
            <a:spAutoFit/>
          </a:bodyPr>
          <a:lstStyle/>
          <a:p>
            <a:pPr marL="1905" algn="ctr">
              <a:lnSpc>
                <a:spcPct val="100000"/>
              </a:lnSpc>
              <a:spcBef>
                <a:spcPts val="430"/>
              </a:spcBef>
            </a:pPr>
            <a:r>
              <a:rPr lang="en-IN" sz="2400" b="1" spc="-5" dirty="0">
                <a:solidFill>
                  <a:srgbClr val="FFFFFF"/>
                </a:solidFill>
                <a:latin typeface="Calibri"/>
                <a:cs typeface="Calibri"/>
              </a:rPr>
              <a:t>7</a:t>
            </a:r>
            <a:endParaRPr sz="2400" dirty="0">
              <a:latin typeface="Calibri"/>
              <a:cs typeface="Calibri"/>
            </a:endParaRPr>
          </a:p>
        </p:txBody>
      </p:sp>
      <p:sp>
        <p:nvSpPr>
          <p:cNvPr id="31" name="object 31"/>
          <p:cNvSpPr txBox="1"/>
          <p:nvPr/>
        </p:nvSpPr>
        <p:spPr>
          <a:xfrm>
            <a:off x="6528048" y="5229200"/>
            <a:ext cx="1902460" cy="658495"/>
          </a:xfrm>
          <a:prstGeom prst="rect">
            <a:avLst/>
          </a:prstGeom>
          <a:solidFill>
            <a:srgbClr val="FFE8CA">
              <a:alpha val="90194"/>
            </a:srgbClr>
          </a:solidFill>
        </p:spPr>
        <p:txBody>
          <a:bodyPr vert="horz" wrap="square" lIns="0" tIns="57150" rIns="0" bIns="0" rtlCol="0">
            <a:spAutoFit/>
          </a:bodyPr>
          <a:lstStyle/>
          <a:p>
            <a:pPr marL="391795" indent="-229235">
              <a:lnSpc>
                <a:spcPct val="100000"/>
              </a:lnSpc>
              <a:spcBef>
                <a:spcPts val="450"/>
              </a:spcBef>
              <a:buFont typeface="Calibri"/>
              <a:buChar char="•"/>
              <a:tabLst>
                <a:tab pos="392430" algn="l"/>
              </a:tabLst>
            </a:pPr>
            <a:r>
              <a:rPr sz="2000" b="1" spc="-5" dirty="0">
                <a:latin typeface="Calibri"/>
                <a:cs typeface="Calibri"/>
              </a:rPr>
              <a:t>Mini-Project</a:t>
            </a:r>
            <a:endParaRPr sz="2000">
              <a:latin typeface="Calibri"/>
              <a:cs typeface="Calibri"/>
            </a:endParaRPr>
          </a:p>
        </p:txBody>
      </p:sp>
      <p:sp>
        <p:nvSpPr>
          <p:cNvPr id="32" name="object 32"/>
          <p:cNvSpPr txBox="1"/>
          <p:nvPr/>
        </p:nvSpPr>
        <p:spPr>
          <a:xfrm>
            <a:off x="9018076" y="4722621"/>
            <a:ext cx="1902460" cy="424475"/>
          </a:xfrm>
          <a:prstGeom prst="rect">
            <a:avLst/>
          </a:prstGeom>
          <a:solidFill>
            <a:srgbClr val="4471C4"/>
          </a:solidFill>
        </p:spPr>
        <p:txBody>
          <a:bodyPr vert="horz" wrap="square" lIns="0" tIns="54610" rIns="0" bIns="0" rtlCol="0">
            <a:spAutoFit/>
          </a:bodyPr>
          <a:lstStyle/>
          <a:p>
            <a:pPr marL="2540" algn="ctr">
              <a:lnSpc>
                <a:spcPct val="100000"/>
              </a:lnSpc>
              <a:spcBef>
                <a:spcPts val="430"/>
              </a:spcBef>
            </a:pPr>
            <a:r>
              <a:rPr lang="en-IN" sz="2400" b="1" spc="-5" dirty="0">
                <a:solidFill>
                  <a:srgbClr val="FFFFFF"/>
                </a:solidFill>
                <a:latin typeface="Calibri"/>
                <a:cs typeface="Calibri"/>
              </a:rPr>
              <a:t>2</a:t>
            </a:r>
            <a:endParaRPr sz="2400" dirty="0">
              <a:latin typeface="Calibri"/>
              <a:cs typeface="Calibri"/>
            </a:endParaRPr>
          </a:p>
        </p:txBody>
      </p:sp>
      <p:sp>
        <p:nvSpPr>
          <p:cNvPr id="33" name="object 33"/>
          <p:cNvSpPr txBox="1"/>
          <p:nvPr/>
        </p:nvSpPr>
        <p:spPr>
          <a:xfrm>
            <a:off x="9048328" y="5229200"/>
            <a:ext cx="1902460" cy="658495"/>
          </a:xfrm>
          <a:prstGeom prst="rect">
            <a:avLst/>
          </a:prstGeom>
          <a:solidFill>
            <a:srgbClr val="CFD4EA">
              <a:alpha val="90194"/>
            </a:srgbClr>
          </a:solidFill>
        </p:spPr>
        <p:txBody>
          <a:bodyPr vert="horz" wrap="square" lIns="0" tIns="57150" rIns="0" bIns="0" rtlCol="0">
            <a:spAutoFit/>
          </a:bodyPr>
          <a:lstStyle/>
          <a:p>
            <a:pPr marL="482600" indent="-229235">
              <a:lnSpc>
                <a:spcPct val="100000"/>
              </a:lnSpc>
              <a:spcBef>
                <a:spcPts val="450"/>
              </a:spcBef>
              <a:buFont typeface="Calibri"/>
              <a:buChar char="•"/>
              <a:tabLst>
                <a:tab pos="483234" algn="l"/>
              </a:tabLst>
            </a:pPr>
            <a:r>
              <a:rPr sz="2000" b="1" dirty="0">
                <a:latin typeface="Calibri"/>
                <a:cs typeface="Calibri"/>
              </a:rPr>
              <a:t>Field</a:t>
            </a:r>
            <a:r>
              <a:rPr sz="2000" b="1" spc="-50" dirty="0">
                <a:latin typeface="Calibri"/>
                <a:cs typeface="Calibri"/>
              </a:rPr>
              <a:t> </a:t>
            </a:r>
            <a:r>
              <a:rPr sz="2000" b="1" spc="-20" dirty="0">
                <a:latin typeface="Calibri"/>
                <a:cs typeface="Calibri"/>
              </a:rPr>
              <a:t>Work</a:t>
            </a:r>
            <a:endParaRPr sz="2000">
              <a:latin typeface="Calibri"/>
              <a:cs typeface="Calibri"/>
            </a:endParaRPr>
          </a:p>
        </p:txBody>
      </p:sp>
      <p:sp>
        <p:nvSpPr>
          <p:cNvPr id="34" name="object 34"/>
          <p:cNvSpPr txBox="1"/>
          <p:nvPr/>
        </p:nvSpPr>
        <p:spPr>
          <a:xfrm>
            <a:off x="3790315" y="6067450"/>
            <a:ext cx="7798434" cy="574675"/>
          </a:xfrm>
          <a:prstGeom prst="rect">
            <a:avLst/>
          </a:prstGeom>
        </p:spPr>
        <p:txBody>
          <a:bodyPr vert="horz" wrap="square" lIns="0" tIns="12700" rIns="0" bIns="0" rtlCol="0">
            <a:spAutoFit/>
          </a:bodyPr>
          <a:lstStyle/>
          <a:p>
            <a:pPr algn="ctr">
              <a:lnSpc>
                <a:spcPct val="100000"/>
              </a:lnSpc>
              <a:spcBef>
                <a:spcPts val="100"/>
              </a:spcBef>
            </a:pPr>
            <a:r>
              <a:rPr sz="1800" b="1" i="1" spc="-5" dirty="0">
                <a:latin typeface="Calibri"/>
                <a:cs typeface="Calibri"/>
              </a:rPr>
              <a:t>Learning</a:t>
            </a:r>
            <a:r>
              <a:rPr sz="1800" b="1" i="1" spc="10" dirty="0">
                <a:latin typeface="Calibri"/>
                <a:cs typeface="Calibri"/>
              </a:rPr>
              <a:t> </a:t>
            </a:r>
            <a:r>
              <a:rPr sz="1800" b="1" i="1" dirty="0">
                <a:latin typeface="Calibri"/>
                <a:cs typeface="Calibri"/>
              </a:rPr>
              <a:t>is </a:t>
            </a:r>
            <a:r>
              <a:rPr sz="1800" b="1" i="1" spc="-5" dirty="0">
                <a:latin typeface="Calibri"/>
                <a:cs typeface="Calibri"/>
              </a:rPr>
              <a:t>more</a:t>
            </a:r>
            <a:r>
              <a:rPr sz="1800" b="1" i="1" spc="10" dirty="0">
                <a:latin typeface="Calibri"/>
                <a:cs typeface="Calibri"/>
              </a:rPr>
              <a:t> </a:t>
            </a:r>
            <a:r>
              <a:rPr sz="1800" b="1" i="1" spc="-5" dirty="0">
                <a:latin typeface="Calibri"/>
                <a:cs typeface="Calibri"/>
              </a:rPr>
              <a:t>meaningful</a:t>
            </a:r>
            <a:r>
              <a:rPr sz="1800" b="1" i="1" spc="10" dirty="0">
                <a:latin typeface="Calibri"/>
                <a:cs typeface="Calibri"/>
              </a:rPr>
              <a:t> </a:t>
            </a:r>
            <a:r>
              <a:rPr sz="1800" b="1" i="1" dirty="0">
                <a:latin typeface="Calibri"/>
                <a:cs typeface="Calibri"/>
              </a:rPr>
              <a:t>and</a:t>
            </a:r>
            <a:r>
              <a:rPr sz="1800" b="1" i="1" spc="5" dirty="0">
                <a:latin typeface="Calibri"/>
                <a:cs typeface="Calibri"/>
              </a:rPr>
              <a:t> </a:t>
            </a:r>
            <a:r>
              <a:rPr sz="1800" b="1" i="1" spc="-5" dirty="0">
                <a:latin typeface="Calibri"/>
                <a:cs typeface="Calibri"/>
              </a:rPr>
              <a:t>enjoyable</a:t>
            </a:r>
            <a:r>
              <a:rPr sz="1800" b="1" i="1" dirty="0">
                <a:latin typeface="Calibri"/>
                <a:cs typeface="Calibri"/>
              </a:rPr>
              <a:t> </a:t>
            </a:r>
            <a:r>
              <a:rPr sz="1800" b="1" i="1" spc="-5" dirty="0">
                <a:latin typeface="Calibri"/>
                <a:cs typeface="Calibri"/>
              </a:rPr>
              <a:t>when </a:t>
            </a:r>
            <a:r>
              <a:rPr sz="1800" b="1" i="1" spc="-10" dirty="0">
                <a:latin typeface="Calibri"/>
                <a:cs typeface="Calibri"/>
              </a:rPr>
              <a:t>content </a:t>
            </a:r>
            <a:r>
              <a:rPr sz="1800" b="1" i="1" dirty="0">
                <a:latin typeface="Calibri"/>
                <a:cs typeface="Calibri"/>
              </a:rPr>
              <a:t>and</a:t>
            </a:r>
            <a:r>
              <a:rPr sz="1800" b="1" i="1" spc="5" dirty="0">
                <a:latin typeface="Calibri"/>
                <a:cs typeface="Calibri"/>
              </a:rPr>
              <a:t> </a:t>
            </a:r>
            <a:r>
              <a:rPr sz="1800" b="1" i="1" spc="-5" dirty="0">
                <a:latin typeface="Calibri"/>
                <a:cs typeface="Calibri"/>
              </a:rPr>
              <a:t>process</a:t>
            </a:r>
            <a:r>
              <a:rPr sz="1800" b="1" i="1" spc="10" dirty="0">
                <a:latin typeface="Calibri"/>
                <a:cs typeface="Calibri"/>
              </a:rPr>
              <a:t> </a:t>
            </a:r>
            <a:r>
              <a:rPr sz="1800" b="1" i="1" dirty="0">
                <a:latin typeface="Calibri"/>
                <a:cs typeface="Calibri"/>
              </a:rPr>
              <a:t>are</a:t>
            </a:r>
            <a:r>
              <a:rPr sz="1800" b="1" i="1" spc="15" dirty="0">
                <a:latin typeface="Calibri"/>
                <a:cs typeface="Calibri"/>
              </a:rPr>
              <a:t> </a:t>
            </a:r>
            <a:r>
              <a:rPr sz="1800" b="1" i="1" dirty="0">
                <a:latin typeface="Calibri"/>
                <a:cs typeface="Calibri"/>
              </a:rPr>
              <a:t>learned</a:t>
            </a:r>
            <a:endParaRPr sz="1800">
              <a:latin typeface="Calibri"/>
              <a:cs typeface="Calibri"/>
            </a:endParaRPr>
          </a:p>
          <a:p>
            <a:pPr marL="3175" algn="ctr">
              <a:lnSpc>
                <a:spcPct val="100000"/>
              </a:lnSpc>
            </a:pPr>
            <a:r>
              <a:rPr sz="1800" b="1" i="1" dirty="0">
                <a:latin typeface="Calibri"/>
                <a:cs typeface="Calibri"/>
              </a:rPr>
              <a:t>in the</a:t>
            </a:r>
            <a:r>
              <a:rPr sz="1800" b="1" i="1" spc="10" dirty="0">
                <a:latin typeface="Calibri"/>
                <a:cs typeface="Calibri"/>
              </a:rPr>
              <a:t> </a:t>
            </a:r>
            <a:r>
              <a:rPr sz="1800" b="1" i="1" spc="-15" dirty="0">
                <a:latin typeface="Calibri"/>
                <a:cs typeface="Calibri"/>
              </a:rPr>
              <a:t>context</a:t>
            </a:r>
            <a:r>
              <a:rPr sz="1800" b="1" i="1" spc="-25" dirty="0">
                <a:latin typeface="Calibri"/>
                <a:cs typeface="Calibri"/>
              </a:rPr>
              <a:t> </a:t>
            </a:r>
            <a:r>
              <a:rPr sz="1800" b="1" i="1" spc="-5" dirty="0">
                <a:latin typeface="Calibri"/>
                <a:cs typeface="Calibri"/>
              </a:rPr>
              <a:t>of</a:t>
            </a:r>
            <a:r>
              <a:rPr sz="1800" b="1" i="1" spc="15" dirty="0">
                <a:latin typeface="Calibri"/>
                <a:cs typeface="Calibri"/>
              </a:rPr>
              <a:t> </a:t>
            </a:r>
            <a:r>
              <a:rPr sz="1800" b="1" i="1" spc="-5" dirty="0">
                <a:latin typeface="Calibri"/>
                <a:cs typeface="Calibri"/>
              </a:rPr>
              <a:t>real</a:t>
            </a:r>
            <a:r>
              <a:rPr sz="1800" b="1" i="1" spc="5" dirty="0">
                <a:latin typeface="Calibri"/>
                <a:cs typeface="Calibri"/>
              </a:rPr>
              <a:t> </a:t>
            </a:r>
            <a:r>
              <a:rPr sz="1800" b="1" i="1" dirty="0">
                <a:latin typeface="Calibri"/>
                <a:cs typeface="Calibri"/>
              </a:rPr>
              <a:t>and </a:t>
            </a:r>
            <a:r>
              <a:rPr sz="1800" b="1" i="1" spc="-5" dirty="0">
                <a:latin typeface="Calibri"/>
                <a:cs typeface="Calibri"/>
              </a:rPr>
              <a:t>present</a:t>
            </a:r>
            <a:r>
              <a:rPr sz="1800" b="1" i="1" dirty="0">
                <a:latin typeface="Calibri"/>
                <a:cs typeface="Calibri"/>
              </a:rPr>
              <a:t> </a:t>
            </a:r>
            <a:r>
              <a:rPr sz="1800" b="1" i="1" spc="-5" dirty="0">
                <a:latin typeface="Calibri"/>
                <a:cs typeface="Calibri"/>
              </a:rPr>
              <a:t>problems.</a:t>
            </a:r>
            <a:endParaRPr sz="1800">
              <a:latin typeface="Calibri"/>
              <a:cs typeface="Calibri"/>
            </a:endParaRPr>
          </a:p>
        </p:txBody>
      </p:sp>
      <p:sp>
        <p:nvSpPr>
          <p:cNvPr id="35" name="object 14"/>
          <p:cNvSpPr txBox="1"/>
          <p:nvPr/>
        </p:nvSpPr>
        <p:spPr>
          <a:xfrm>
            <a:off x="4800600" y="6660510"/>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pic>
        <p:nvPicPr>
          <p:cNvPr id="38" name="object 6">
            <a:extLst>
              <a:ext uri="{FF2B5EF4-FFF2-40B4-BE49-F238E27FC236}">
                <a16:creationId xmlns:a16="http://schemas.microsoft.com/office/drawing/2014/main" id="{A4A5FDAC-AE15-8021-B2DA-2A28768F0634}"/>
              </a:ext>
            </a:extLst>
          </p:cNvPr>
          <p:cNvPicPr/>
          <p:nvPr/>
        </p:nvPicPr>
        <p:blipFill>
          <a:blip r:embed="rId8" cstate="print"/>
          <a:stretch>
            <a:fillRect/>
          </a:stretch>
        </p:blipFill>
        <p:spPr>
          <a:xfrm>
            <a:off x="1016508" y="5614415"/>
            <a:ext cx="975360" cy="10073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469623" y="216408"/>
            <a:ext cx="510540" cy="527304"/>
          </a:xfrm>
          <a:prstGeom prst="rect">
            <a:avLst/>
          </a:prstGeom>
        </p:spPr>
      </p:pic>
      <p:graphicFrame>
        <p:nvGraphicFramePr>
          <p:cNvPr id="3" name="object 3"/>
          <p:cNvGraphicFramePr>
            <a:graphicFrameLocks noGrp="1"/>
          </p:cNvGraphicFramePr>
          <p:nvPr>
            <p:extLst>
              <p:ext uri="{D42A27DB-BD31-4B8C-83A1-F6EECF244321}">
                <p14:modId xmlns:p14="http://schemas.microsoft.com/office/powerpoint/2010/main" val="3978695085"/>
              </p:ext>
            </p:extLst>
          </p:nvPr>
        </p:nvGraphicFramePr>
        <p:xfrm>
          <a:off x="380960" y="1000111"/>
          <a:ext cx="11403671" cy="5429284"/>
        </p:xfrm>
        <a:graphic>
          <a:graphicData uri="http://schemas.openxmlformats.org/drawingml/2006/table">
            <a:tbl>
              <a:tblPr firstRow="1" bandRow="1">
                <a:tableStyleId>{2D5ABB26-0587-4C30-8999-92F81FD0307C}</a:tableStyleId>
              </a:tblPr>
              <a:tblGrid>
                <a:gridCol w="5429873">
                  <a:extLst>
                    <a:ext uri="{9D8B030D-6E8A-4147-A177-3AD203B41FA5}">
                      <a16:colId xmlns:a16="http://schemas.microsoft.com/office/drawing/2014/main" val="20000"/>
                    </a:ext>
                  </a:extLst>
                </a:gridCol>
                <a:gridCol w="2099213">
                  <a:extLst>
                    <a:ext uri="{9D8B030D-6E8A-4147-A177-3AD203B41FA5}">
                      <a16:colId xmlns:a16="http://schemas.microsoft.com/office/drawing/2014/main" val="20004"/>
                    </a:ext>
                  </a:extLst>
                </a:gridCol>
                <a:gridCol w="2099213">
                  <a:extLst>
                    <a:ext uri="{9D8B030D-6E8A-4147-A177-3AD203B41FA5}">
                      <a16:colId xmlns:a16="http://schemas.microsoft.com/office/drawing/2014/main" val="20005"/>
                    </a:ext>
                  </a:extLst>
                </a:gridCol>
                <a:gridCol w="1775372">
                  <a:extLst>
                    <a:ext uri="{9D8B030D-6E8A-4147-A177-3AD203B41FA5}">
                      <a16:colId xmlns:a16="http://schemas.microsoft.com/office/drawing/2014/main" val="20006"/>
                    </a:ext>
                  </a:extLst>
                </a:gridCol>
              </a:tblGrid>
              <a:tr h="652118">
                <a:tc>
                  <a:txBody>
                    <a:bodyPr/>
                    <a:lstStyle/>
                    <a:p>
                      <a:pPr marL="910590" algn="ctr">
                        <a:lnSpc>
                          <a:spcPct val="100000"/>
                        </a:lnSpc>
                        <a:spcBef>
                          <a:spcPts val="300"/>
                        </a:spcBef>
                      </a:pPr>
                      <a:r>
                        <a:rPr sz="2400" b="1" dirty="0">
                          <a:latin typeface="Times New Roman"/>
                          <a:cs typeface="Times New Roman"/>
                        </a:rPr>
                        <a:t>Academic</a:t>
                      </a:r>
                      <a:r>
                        <a:rPr sz="2400" b="1" spc="-85" dirty="0">
                          <a:latin typeface="Times New Roman"/>
                          <a:cs typeface="Times New Roman"/>
                        </a:rPr>
                        <a:t> </a:t>
                      </a:r>
                      <a:r>
                        <a:rPr sz="2400" b="1" spc="-210" dirty="0">
                          <a:latin typeface="Times New Roman"/>
                          <a:cs typeface="Times New Roman"/>
                        </a:rPr>
                        <a:t>Y</a:t>
                      </a:r>
                      <a:r>
                        <a:rPr sz="2400" b="1" dirty="0">
                          <a:latin typeface="Times New Roman"/>
                          <a:cs typeface="Times New Roman"/>
                        </a:rPr>
                        <a:t>ear</a:t>
                      </a:r>
                      <a:endParaRPr sz="240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297180" algn="ctr">
                        <a:lnSpc>
                          <a:spcPct val="100000"/>
                        </a:lnSpc>
                        <a:spcBef>
                          <a:spcPts val="430"/>
                        </a:spcBef>
                      </a:pPr>
                      <a:r>
                        <a:rPr sz="2000" b="1" dirty="0">
                          <a:latin typeface="Times New Roman"/>
                          <a:cs typeface="Times New Roman"/>
                        </a:rPr>
                        <a:t>202</a:t>
                      </a:r>
                      <a:r>
                        <a:rPr lang="en-IN" sz="2000" b="1" dirty="0">
                          <a:latin typeface="Times New Roman"/>
                          <a:cs typeface="Times New Roman"/>
                        </a:rPr>
                        <a:t>1</a:t>
                      </a:r>
                      <a:r>
                        <a:rPr sz="2000" b="1" dirty="0">
                          <a:latin typeface="Times New Roman"/>
                          <a:cs typeface="Times New Roman"/>
                        </a:rPr>
                        <a:t>-2</a:t>
                      </a:r>
                      <a:r>
                        <a:rPr lang="en-IN" sz="2000" b="1" dirty="0">
                          <a:latin typeface="Times New Roman"/>
                          <a:cs typeface="Times New Roman"/>
                        </a:rPr>
                        <a:t>2</a:t>
                      </a:r>
                      <a:endParaRPr sz="2000" dirty="0">
                        <a:latin typeface="Times New Roman"/>
                        <a:cs typeface="Times New Roman"/>
                      </a:endParaRPr>
                    </a:p>
                  </a:txBody>
                  <a:tcPr marL="0" marR="0" marT="5461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CECEC"/>
                    </a:solidFill>
                  </a:tcPr>
                </a:tc>
                <a:tc>
                  <a:txBody>
                    <a:bodyPr/>
                    <a:lstStyle/>
                    <a:p>
                      <a:pPr marL="297180" algn="ctr">
                        <a:lnSpc>
                          <a:spcPct val="100000"/>
                        </a:lnSpc>
                        <a:spcBef>
                          <a:spcPts val="430"/>
                        </a:spcBef>
                      </a:pPr>
                      <a:r>
                        <a:rPr sz="2000" b="1" dirty="0">
                          <a:latin typeface="Times New Roman"/>
                          <a:cs typeface="Times New Roman"/>
                        </a:rPr>
                        <a:t>202</a:t>
                      </a:r>
                      <a:r>
                        <a:rPr lang="en-IN" sz="2000" b="1" dirty="0">
                          <a:latin typeface="Times New Roman"/>
                          <a:cs typeface="Times New Roman"/>
                        </a:rPr>
                        <a:t>2</a:t>
                      </a:r>
                      <a:r>
                        <a:rPr sz="2000" b="1" dirty="0">
                          <a:latin typeface="Times New Roman"/>
                          <a:cs typeface="Times New Roman"/>
                        </a:rPr>
                        <a:t>-2</a:t>
                      </a:r>
                      <a:r>
                        <a:rPr lang="en-IN" sz="2000" b="1" dirty="0">
                          <a:latin typeface="Times New Roman"/>
                          <a:cs typeface="Times New Roman"/>
                        </a:rPr>
                        <a:t>3</a:t>
                      </a:r>
                      <a:endParaRPr sz="2000" dirty="0">
                        <a:latin typeface="Times New Roman"/>
                        <a:cs typeface="Times New Roman"/>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185420" algn="ctr">
                        <a:lnSpc>
                          <a:spcPct val="100000"/>
                        </a:lnSpc>
                        <a:spcBef>
                          <a:spcPts val="430"/>
                        </a:spcBef>
                      </a:pPr>
                      <a:r>
                        <a:rPr sz="2000" b="1" spc="-20" dirty="0">
                          <a:latin typeface="Times New Roman"/>
                          <a:cs typeface="Times New Roman"/>
                        </a:rPr>
                        <a:t>Average</a:t>
                      </a:r>
                      <a:endParaRPr sz="2000" dirty="0">
                        <a:latin typeface="Times New Roman"/>
                        <a:cs typeface="Times New Roman"/>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0"/>
                  </a:ext>
                </a:extLst>
              </a:tr>
              <a:tr h="597151">
                <a:tc gridSpan="4">
                  <a:txBody>
                    <a:bodyPr/>
                    <a:lstStyle/>
                    <a:p>
                      <a:pPr marL="33655" algn="ctr">
                        <a:lnSpc>
                          <a:spcPct val="100000"/>
                        </a:lnSpc>
                        <a:spcBef>
                          <a:spcPts val="310"/>
                        </a:spcBef>
                      </a:pPr>
                      <a:r>
                        <a:rPr sz="2000" b="1" spc="-30">
                          <a:latin typeface="Times New Roman"/>
                          <a:cs typeface="Times New Roman"/>
                        </a:rPr>
                        <a:t>B.Tech</a:t>
                      </a:r>
                      <a:r>
                        <a:rPr lang="en-US" sz="2000" b="1" spc="-30" dirty="0">
                          <a:latin typeface="Times New Roman"/>
                          <a:cs typeface="Times New Roman"/>
                        </a:rPr>
                        <a:t>.</a:t>
                      </a:r>
                      <a:r>
                        <a:rPr lang="en-IN" sz="2000" b="1" spc="-10" dirty="0">
                          <a:latin typeface="Times New Roman"/>
                          <a:cs typeface="Times New Roman"/>
                        </a:rPr>
                        <a:t> Environmental Engineering</a:t>
                      </a:r>
                      <a:endParaRPr sz="20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97151">
                <a:tc>
                  <a:txBody>
                    <a:bodyPr/>
                    <a:lstStyle/>
                    <a:p>
                      <a:pPr marL="33655" algn="ctr">
                        <a:lnSpc>
                          <a:spcPct val="100000"/>
                        </a:lnSpc>
                        <a:spcBef>
                          <a:spcPts val="310"/>
                        </a:spcBef>
                      </a:pPr>
                      <a:r>
                        <a:rPr sz="2000" b="1" dirty="0">
                          <a:latin typeface="Times New Roman"/>
                          <a:cs typeface="Times New Roman"/>
                        </a:rPr>
                        <a:t>Seats</a:t>
                      </a:r>
                      <a:r>
                        <a:rPr sz="2000" b="1" spc="-90" dirty="0">
                          <a:latin typeface="Times New Roman"/>
                          <a:cs typeface="Times New Roman"/>
                        </a:rPr>
                        <a:t> </a:t>
                      </a:r>
                      <a:r>
                        <a:rPr sz="2000" b="1" spc="-120" dirty="0">
                          <a:latin typeface="Times New Roman"/>
                          <a:cs typeface="Times New Roman"/>
                        </a:rPr>
                        <a:t>A</a:t>
                      </a:r>
                      <a:r>
                        <a:rPr sz="2000" b="1" dirty="0">
                          <a:latin typeface="Times New Roman"/>
                          <a:cs typeface="Times New Roman"/>
                        </a:rPr>
                        <a:t>vailable</a:t>
                      </a:r>
                      <a:endParaRPr sz="20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0"/>
                        </a:spcBef>
                      </a:pPr>
                      <a:r>
                        <a:rPr lang="en-IN" sz="2000" dirty="0">
                          <a:latin typeface="Times New Roman"/>
                          <a:cs typeface="Times New Roman"/>
                        </a:rPr>
                        <a:t>30</a:t>
                      </a:r>
                      <a:endParaRPr sz="20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0"/>
                        </a:spcBef>
                      </a:pPr>
                      <a:r>
                        <a:rPr lang="en-IN" sz="2000" dirty="0">
                          <a:latin typeface="Times New Roman"/>
                          <a:cs typeface="Times New Roman"/>
                        </a:rPr>
                        <a:t>30</a:t>
                      </a:r>
                      <a:endParaRPr sz="20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R="27305" algn="ctr">
                        <a:lnSpc>
                          <a:spcPct val="100000"/>
                        </a:lnSpc>
                        <a:spcBef>
                          <a:spcPts val="310"/>
                        </a:spcBef>
                      </a:pPr>
                      <a:r>
                        <a:rPr lang="en-IN" sz="2000" dirty="0">
                          <a:latin typeface="Times New Roman"/>
                          <a:cs typeface="Times New Roman"/>
                        </a:rPr>
                        <a:t>30</a:t>
                      </a:r>
                      <a:endParaRPr sz="20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2"/>
                  </a:ext>
                </a:extLst>
              </a:tr>
              <a:tr h="597152">
                <a:tc>
                  <a:txBody>
                    <a:bodyPr/>
                    <a:lstStyle/>
                    <a:p>
                      <a:pPr marL="33655" algn="ctr">
                        <a:lnSpc>
                          <a:spcPct val="100000"/>
                        </a:lnSpc>
                        <a:spcBef>
                          <a:spcPts val="310"/>
                        </a:spcBef>
                      </a:pPr>
                      <a:r>
                        <a:rPr sz="2000" b="1" spc="-5" dirty="0">
                          <a:latin typeface="Times New Roman"/>
                          <a:cs typeface="Times New Roman"/>
                        </a:rPr>
                        <a:t>Applications</a:t>
                      </a:r>
                      <a:r>
                        <a:rPr sz="2000" b="1" spc="-10" dirty="0">
                          <a:latin typeface="Times New Roman"/>
                          <a:cs typeface="Times New Roman"/>
                        </a:rPr>
                        <a:t> </a:t>
                      </a:r>
                      <a:r>
                        <a:rPr sz="2000" b="1" spc="-5" dirty="0">
                          <a:latin typeface="Times New Roman"/>
                          <a:cs typeface="Times New Roman"/>
                        </a:rPr>
                        <a:t>Received</a:t>
                      </a:r>
                      <a:endParaRPr sz="20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0"/>
                        </a:spcBef>
                      </a:pPr>
                      <a:r>
                        <a:rPr lang="en-IN" sz="2000" dirty="0">
                          <a:latin typeface="Times New Roman"/>
                          <a:cs typeface="Times New Roman"/>
                        </a:rPr>
                        <a:t>22</a:t>
                      </a:r>
                      <a:endParaRPr sz="20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0"/>
                        </a:spcBef>
                      </a:pPr>
                      <a:r>
                        <a:rPr lang="en-IN" sz="2000" dirty="0">
                          <a:latin typeface="Times New Roman"/>
                          <a:cs typeface="Times New Roman"/>
                        </a:rPr>
                        <a:t>21</a:t>
                      </a:r>
                      <a:endParaRPr sz="20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R="27305" algn="ctr">
                        <a:lnSpc>
                          <a:spcPct val="100000"/>
                        </a:lnSpc>
                        <a:spcBef>
                          <a:spcPts val="310"/>
                        </a:spcBef>
                      </a:pPr>
                      <a:r>
                        <a:rPr lang="en-IN" sz="2000" dirty="0">
                          <a:latin typeface="Times New Roman"/>
                          <a:cs typeface="Times New Roman"/>
                        </a:rPr>
                        <a:t>21.5</a:t>
                      </a:r>
                      <a:endParaRPr sz="20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3"/>
                  </a:ext>
                </a:extLst>
              </a:tr>
              <a:tr h="597151">
                <a:tc>
                  <a:txBody>
                    <a:bodyPr/>
                    <a:lstStyle/>
                    <a:p>
                      <a:pPr marL="33655" algn="ctr">
                        <a:lnSpc>
                          <a:spcPct val="100000"/>
                        </a:lnSpc>
                        <a:spcBef>
                          <a:spcPts val="310"/>
                        </a:spcBef>
                      </a:pPr>
                      <a:r>
                        <a:rPr sz="2000" b="1" spc="-10" dirty="0">
                          <a:latin typeface="Times New Roman"/>
                          <a:cs typeface="Times New Roman"/>
                        </a:rPr>
                        <a:t>Demand</a:t>
                      </a:r>
                      <a:r>
                        <a:rPr sz="2000" b="1" spc="-15" dirty="0">
                          <a:latin typeface="Times New Roman"/>
                          <a:cs typeface="Times New Roman"/>
                        </a:rPr>
                        <a:t> </a:t>
                      </a:r>
                      <a:r>
                        <a:rPr sz="2000" b="1" spc="-5" dirty="0">
                          <a:latin typeface="Times New Roman"/>
                          <a:cs typeface="Times New Roman"/>
                        </a:rPr>
                        <a:t>Ratio</a:t>
                      </a:r>
                      <a:endParaRPr sz="20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0"/>
                        </a:spcBef>
                      </a:pPr>
                      <a:r>
                        <a:rPr lang="en-IN" sz="2000" dirty="0">
                          <a:latin typeface="Times New Roman"/>
                          <a:cs typeface="Times New Roman"/>
                        </a:rPr>
                        <a:t>0.73</a:t>
                      </a:r>
                      <a:endParaRPr sz="20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0"/>
                        </a:spcBef>
                      </a:pPr>
                      <a:r>
                        <a:rPr lang="en-IN" sz="2000" dirty="0">
                          <a:latin typeface="Times New Roman"/>
                          <a:cs typeface="Times New Roman"/>
                        </a:rPr>
                        <a:t>0.7</a:t>
                      </a:r>
                      <a:endParaRPr sz="20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R="27305" algn="ctr">
                        <a:lnSpc>
                          <a:spcPct val="100000"/>
                        </a:lnSpc>
                        <a:spcBef>
                          <a:spcPts val="310"/>
                        </a:spcBef>
                      </a:pPr>
                      <a:r>
                        <a:rPr lang="en-IN" sz="2000" dirty="0">
                          <a:latin typeface="Times New Roman"/>
                          <a:cs typeface="Times New Roman"/>
                        </a:rPr>
                        <a:t>0.715</a:t>
                      </a:r>
                      <a:endParaRPr sz="20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4"/>
                  </a:ext>
                </a:extLst>
              </a:tr>
              <a:tr h="597151">
                <a:tc gridSpan="4">
                  <a:txBody>
                    <a:bodyPr/>
                    <a:lstStyle/>
                    <a:p>
                      <a:pPr marL="33655" algn="ctr">
                        <a:lnSpc>
                          <a:spcPct val="100000"/>
                        </a:lnSpc>
                        <a:spcBef>
                          <a:spcPts val="315"/>
                        </a:spcBef>
                      </a:pPr>
                      <a:r>
                        <a:rPr lang="en-IN" sz="2000" b="1" spc="-10" dirty="0">
                          <a:latin typeface="Times New Roman"/>
                          <a:cs typeface="Times New Roman"/>
                        </a:rPr>
                        <a:t>PhD</a:t>
                      </a:r>
                      <a:r>
                        <a:rPr sz="2000" b="1" spc="-10" dirty="0">
                          <a:latin typeface="Times New Roman"/>
                          <a:cs typeface="Times New Roman"/>
                        </a:rPr>
                        <a:t> </a:t>
                      </a:r>
                      <a:r>
                        <a:rPr sz="2000" b="1" spc="-5" dirty="0">
                          <a:latin typeface="Times New Roman"/>
                          <a:cs typeface="Times New Roman"/>
                        </a:rPr>
                        <a:t>–</a:t>
                      </a:r>
                      <a:r>
                        <a:rPr sz="2000" b="1" dirty="0">
                          <a:latin typeface="Times New Roman"/>
                          <a:cs typeface="Times New Roman"/>
                        </a:rPr>
                        <a:t> </a:t>
                      </a:r>
                      <a:r>
                        <a:rPr lang="en-IN" sz="2000" b="1" spc="-5" dirty="0">
                          <a:latin typeface="Times New Roman"/>
                          <a:cs typeface="Times New Roman"/>
                        </a:rPr>
                        <a:t>Environmental Science Engineering and Management</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BDBDB"/>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597106">
                <a:tc>
                  <a:txBody>
                    <a:bodyPr/>
                    <a:lstStyle/>
                    <a:p>
                      <a:pPr marL="33655" algn="ctr">
                        <a:lnSpc>
                          <a:spcPct val="100000"/>
                        </a:lnSpc>
                        <a:spcBef>
                          <a:spcPts val="315"/>
                        </a:spcBef>
                      </a:pPr>
                      <a:r>
                        <a:rPr sz="2000" b="1" dirty="0">
                          <a:latin typeface="Times New Roman"/>
                          <a:cs typeface="Times New Roman"/>
                        </a:rPr>
                        <a:t>Seats</a:t>
                      </a:r>
                      <a:r>
                        <a:rPr sz="2000" b="1" spc="-90" dirty="0">
                          <a:latin typeface="Times New Roman"/>
                          <a:cs typeface="Times New Roman"/>
                        </a:rPr>
                        <a:t> </a:t>
                      </a:r>
                      <a:r>
                        <a:rPr sz="2000" b="1" spc="-120" dirty="0">
                          <a:latin typeface="Times New Roman"/>
                          <a:cs typeface="Times New Roman"/>
                        </a:rPr>
                        <a:t>A</a:t>
                      </a:r>
                      <a:r>
                        <a:rPr sz="2000" b="1" dirty="0">
                          <a:latin typeface="Times New Roman"/>
                          <a:cs typeface="Times New Roman"/>
                        </a:rPr>
                        <a:t>vailable</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5"/>
                        </a:spcBef>
                      </a:pPr>
                      <a:r>
                        <a:rPr lang="en-US" sz="2000" dirty="0">
                          <a:latin typeface="Times New Roman"/>
                          <a:cs typeface="Times New Roman"/>
                        </a:rPr>
                        <a:t>2</a:t>
                      </a:r>
                      <a:endParaRPr sz="2000" dirty="0">
                        <a:latin typeface="Times New Roman"/>
                        <a:cs typeface="Times New Roman"/>
                      </a:endParaRPr>
                    </a:p>
                  </a:txBody>
                  <a:tcPr marL="0" marR="0" marT="40005"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5"/>
                        </a:spcBef>
                      </a:pPr>
                      <a:r>
                        <a:rPr lang="en-IN" sz="2000" dirty="0">
                          <a:latin typeface="Times New Roman"/>
                          <a:cs typeface="Times New Roman"/>
                        </a:rPr>
                        <a:t>2</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R="27305" algn="ctr">
                        <a:lnSpc>
                          <a:spcPct val="100000"/>
                        </a:lnSpc>
                        <a:spcBef>
                          <a:spcPts val="315"/>
                        </a:spcBef>
                      </a:pPr>
                      <a:r>
                        <a:rPr lang="en-IN" sz="2000" dirty="0">
                          <a:latin typeface="Times New Roman"/>
                          <a:cs typeface="Times New Roman"/>
                        </a:rPr>
                        <a:t>2</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14"/>
                  </a:ext>
                </a:extLst>
              </a:tr>
              <a:tr h="597152">
                <a:tc>
                  <a:txBody>
                    <a:bodyPr/>
                    <a:lstStyle/>
                    <a:p>
                      <a:pPr marL="33655" algn="ctr">
                        <a:lnSpc>
                          <a:spcPct val="100000"/>
                        </a:lnSpc>
                        <a:spcBef>
                          <a:spcPts val="315"/>
                        </a:spcBef>
                      </a:pPr>
                      <a:r>
                        <a:rPr sz="2000" b="1" spc="-5" dirty="0">
                          <a:latin typeface="Times New Roman"/>
                          <a:cs typeface="Times New Roman"/>
                        </a:rPr>
                        <a:t>Applications</a:t>
                      </a:r>
                      <a:r>
                        <a:rPr sz="2000" b="1" spc="-10" dirty="0">
                          <a:latin typeface="Times New Roman"/>
                          <a:cs typeface="Times New Roman"/>
                        </a:rPr>
                        <a:t> </a:t>
                      </a:r>
                      <a:r>
                        <a:rPr sz="2000" b="1" spc="-5" dirty="0">
                          <a:latin typeface="Times New Roman"/>
                          <a:cs typeface="Times New Roman"/>
                        </a:rPr>
                        <a:t>Received</a:t>
                      </a:r>
                      <a:endParaRPr sz="2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5"/>
                        </a:spcBef>
                      </a:pPr>
                      <a:r>
                        <a:rPr lang="en-IN" sz="2000" dirty="0">
                          <a:latin typeface="Times New Roman"/>
                          <a:cs typeface="Times New Roman"/>
                        </a:rPr>
                        <a:t>1</a:t>
                      </a:r>
                      <a:endParaRPr sz="2000" dirty="0">
                        <a:latin typeface="Times New Roman"/>
                        <a:cs typeface="Times New Roman"/>
                      </a:endParaRPr>
                    </a:p>
                  </a:txBody>
                  <a:tcPr marL="0" marR="0" marT="4000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5"/>
                        </a:spcBef>
                      </a:pPr>
                      <a:r>
                        <a:rPr lang="en-IN" sz="2000" dirty="0">
                          <a:latin typeface="Times New Roman"/>
                          <a:cs typeface="Times New Roman"/>
                        </a:rPr>
                        <a:t>0</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R="27305" algn="ctr">
                        <a:lnSpc>
                          <a:spcPct val="100000"/>
                        </a:lnSpc>
                        <a:spcBef>
                          <a:spcPts val="315"/>
                        </a:spcBef>
                      </a:pPr>
                      <a:r>
                        <a:rPr lang="en-IN" sz="2000" dirty="0">
                          <a:latin typeface="Times New Roman"/>
                          <a:cs typeface="Times New Roman"/>
                        </a:rPr>
                        <a:t>0.5</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15"/>
                  </a:ext>
                </a:extLst>
              </a:tr>
              <a:tr h="597152">
                <a:tc>
                  <a:txBody>
                    <a:bodyPr/>
                    <a:lstStyle/>
                    <a:p>
                      <a:pPr marL="33655" algn="ctr">
                        <a:lnSpc>
                          <a:spcPct val="100000"/>
                        </a:lnSpc>
                        <a:spcBef>
                          <a:spcPts val="315"/>
                        </a:spcBef>
                      </a:pPr>
                      <a:r>
                        <a:rPr sz="2000" b="1" spc="-10" dirty="0">
                          <a:latin typeface="Times New Roman"/>
                          <a:cs typeface="Times New Roman"/>
                        </a:rPr>
                        <a:t>Demand</a:t>
                      </a:r>
                      <a:r>
                        <a:rPr sz="2000" b="1" spc="-15" dirty="0">
                          <a:latin typeface="Times New Roman"/>
                          <a:cs typeface="Times New Roman"/>
                        </a:rPr>
                        <a:t> </a:t>
                      </a:r>
                      <a:r>
                        <a:rPr sz="2000" b="1" spc="-5" dirty="0">
                          <a:latin typeface="Times New Roman"/>
                          <a:cs typeface="Times New Roman"/>
                        </a:rPr>
                        <a:t>Ratio</a:t>
                      </a:r>
                      <a:endParaRPr sz="2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5"/>
                        </a:spcBef>
                      </a:pPr>
                      <a:r>
                        <a:rPr lang="en-IN" sz="2000" dirty="0">
                          <a:latin typeface="Times New Roman"/>
                          <a:cs typeface="Times New Roman"/>
                        </a:rPr>
                        <a:t>0.5</a:t>
                      </a:r>
                      <a:endParaRPr sz="2000" dirty="0">
                        <a:latin typeface="Times New Roman"/>
                        <a:cs typeface="Times New Roman"/>
                      </a:endParaRPr>
                    </a:p>
                  </a:txBody>
                  <a:tcPr marL="0" marR="0" marT="4000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marR="24765" algn="ctr">
                        <a:lnSpc>
                          <a:spcPct val="100000"/>
                        </a:lnSpc>
                        <a:spcBef>
                          <a:spcPts val="315"/>
                        </a:spcBef>
                      </a:pPr>
                      <a:r>
                        <a:rPr lang="en-IN" sz="2000" dirty="0">
                          <a:latin typeface="Times New Roman"/>
                          <a:cs typeface="Times New Roman"/>
                        </a:rPr>
                        <a:t>0</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R="27305" algn="ctr">
                        <a:lnSpc>
                          <a:spcPct val="100000"/>
                        </a:lnSpc>
                        <a:spcBef>
                          <a:spcPts val="315"/>
                        </a:spcBef>
                      </a:pPr>
                      <a:r>
                        <a:rPr lang="en-IN" sz="2000" dirty="0">
                          <a:latin typeface="Times New Roman"/>
                          <a:cs typeface="Times New Roman"/>
                        </a:rPr>
                        <a:t>0.08</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16"/>
                  </a:ext>
                </a:extLst>
              </a:tr>
            </a:tbl>
          </a:graphicData>
        </a:graphic>
      </p:graphicFrame>
      <p:sp>
        <p:nvSpPr>
          <p:cNvPr id="4" name="object 4"/>
          <p:cNvSpPr txBox="1">
            <a:spLocks noGrp="1"/>
          </p:cNvSpPr>
          <p:nvPr>
            <p:ph type="title"/>
          </p:nvPr>
        </p:nvSpPr>
        <p:spPr>
          <a:xfrm>
            <a:off x="380960" y="214290"/>
            <a:ext cx="5036185" cy="513715"/>
          </a:xfrm>
          <a:prstGeom prst="rect">
            <a:avLst/>
          </a:prstGeom>
        </p:spPr>
        <p:txBody>
          <a:bodyPr vert="horz" wrap="square" lIns="0" tIns="12700" rIns="0" bIns="0" rtlCol="0">
            <a:spAutoFit/>
          </a:bodyPr>
          <a:lstStyle/>
          <a:p>
            <a:pPr marL="12700">
              <a:lnSpc>
                <a:spcPct val="100000"/>
              </a:lnSpc>
              <a:spcBef>
                <a:spcPts val="100"/>
              </a:spcBef>
            </a:pPr>
            <a:r>
              <a:rPr spc="-5">
                <a:solidFill>
                  <a:srgbClr val="006FC0"/>
                </a:solidFill>
              </a:rPr>
              <a:t>Criterion</a:t>
            </a:r>
            <a:r>
              <a:rPr spc="-25">
                <a:solidFill>
                  <a:srgbClr val="006FC0"/>
                </a:solidFill>
              </a:rPr>
              <a:t> </a:t>
            </a:r>
            <a:r>
              <a:rPr spc="-5">
                <a:solidFill>
                  <a:srgbClr val="006FC0"/>
                </a:solidFill>
              </a:rPr>
              <a:t>2</a:t>
            </a:r>
            <a:r>
              <a:rPr lang="en-US" spc="-5" dirty="0">
                <a:solidFill>
                  <a:srgbClr val="006FC0"/>
                </a:solidFill>
              </a:rPr>
              <a:t>: </a:t>
            </a:r>
            <a:r>
              <a:rPr spc="-15">
                <a:solidFill>
                  <a:srgbClr val="006FC0"/>
                </a:solidFill>
              </a:rPr>
              <a:t> </a:t>
            </a:r>
            <a:r>
              <a:rPr lang="en-US" sz="3200" dirty="0">
                <a:solidFill>
                  <a:srgbClr val="006FC0"/>
                </a:solidFill>
              </a:rPr>
              <a:t>Demand</a:t>
            </a:r>
            <a:r>
              <a:rPr lang="en-US" sz="3200" spc="-35" dirty="0">
                <a:solidFill>
                  <a:srgbClr val="006FC0"/>
                </a:solidFill>
              </a:rPr>
              <a:t> </a:t>
            </a:r>
            <a:r>
              <a:rPr lang="en-US" sz="3200" spc="-45" dirty="0">
                <a:solidFill>
                  <a:srgbClr val="006FC0"/>
                </a:solidFill>
              </a:rPr>
              <a:t>Ratio</a:t>
            </a:r>
            <a:endParaRPr sz="3200" dirty="0"/>
          </a:p>
        </p:txBody>
      </p:sp>
      <p:sp>
        <p:nvSpPr>
          <p:cNvPr id="5" name="object 14"/>
          <p:cNvSpPr txBox="1"/>
          <p:nvPr/>
        </p:nvSpPr>
        <p:spPr>
          <a:xfrm>
            <a:off x="4658639" y="6563969"/>
            <a:ext cx="4563387"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506200" y="152400"/>
            <a:ext cx="510540" cy="527303"/>
          </a:xfrm>
          <a:prstGeom prst="rect">
            <a:avLst/>
          </a:prstGeom>
        </p:spPr>
      </p:pic>
      <p:graphicFrame>
        <p:nvGraphicFramePr>
          <p:cNvPr id="3" name="object 3"/>
          <p:cNvGraphicFramePr>
            <a:graphicFrameLocks noGrp="1"/>
          </p:cNvGraphicFramePr>
          <p:nvPr/>
        </p:nvGraphicFramePr>
        <p:xfrm>
          <a:off x="983432" y="1412776"/>
          <a:ext cx="9845850" cy="2298175"/>
        </p:xfrm>
        <a:graphic>
          <a:graphicData uri="http://schemas.openxmlformats.org/drawingml/2006/table">
            <a:tbl>
              <a:tblPr firstRow="1" bandRow="1">
                <a:tableStyleId>{2D5ABB26-0587-4C30-8999-92F81FD0307C}</a:tableStyleId>
              </a:tblPr>
              <a:tblGrid>
                <a:gridCol w="3705682">
                  <a:extLst>
                    <a:ext uri="{9D8B030D-6E8A-4147-A177-3AD203B41FA5}">
                      <a16:colId xmlns:a16="http://schemas.microsoft.com/office/drawing/2014/main" val="20000"/>
                    </a:ext>
                  </a:extLst>
                </a:gridCol>
                <a:gridCol w="1892263">
                  <a:extLst>
                    <a:ext uri="{9D8B030D-6E8A-4147-A177-3AD203B41FA5}">
                      <a16:colId xmlns:a16="http://schemas.microsoft.com/office/drawing/2014/main" val="20004"/>
                    </a:ext>
                  </a:extLst>
                </a:gridCol>
                <a:gridCol w="1576886">
                  <a:extLst>
                    <a:ext uri="{9D8B030D-6E8A-4147-A177-3AD203B41FA5}">
                      <a16:colId xmlns:a16="http://schemas.microsoft.com/office/drawing/2014/main" val="20005"/>
                    </a:ext>
                  </a:extLst>
                </a:gridCol>
                <a:gridCol w="2671019">
                  <a:extLst>
                    <a:ext uri="{9D8B030D-6E8A-4147-A177-3AD203B41FA5}">
                      <a16:colId xmlns:a16="http://schemas.microsoft.com/office/drawing/2014/main" val="20006"/>
                    </a:ext>
                  </a:extLst>
                </a:gridCol>
              </a:tblGrid>
              <a:tr h="571352">
                <a:tc>
                  <a:txBody>
                    <a:bodyPr/>
                    <a:lstStyle/>
                    <a:p>
                      <a:pPr marL="910590" algn="ctr">
                        <a:lnSpc>
                          <a:spcPct val="100000"/>
                        </a:lnSpc>
                        <a:spcBef>
                          <a:spcPts val="300"/>
                        </a:spcBef>
                      </a:pPr>
                      <a:r>
                        <a:rPr sz="2800" b="1" dirty="0">
                          <a:latin typeface="Times New Roman"/>
                          <a:cs typeface="Times New Roman"/>
                        </a:rPr>
                        <a:t>Academic</a:t>
                      </a:r>
                      <a:r>
                        <a:rPr sz="2800" b="1" spc="-85" dirty="0">
                          <a:latin typeface="Times New Roman"/>
                          <a:cs typeface="Times New Roman"/>
                        </a:rPr>
                        <a:t> </a:t>
                      </a:r>
                      <a:r>
                        <a:rPr sz="2800" b="1" spc="-210" dirty="0">
                          <a:latin typeface="Times New Roman"/>
                          <a:cs typeface="Times New Roman"/>
                        </a:rPr>
                        <a:t>Y</a:t>
                      </a:r>
                      <a:r>
                        <a:rPr sz="2800" b="1" dirty="0">
                          <a:latin typeface="Times New Roman"/>
                          <a:cs typeface="Times New Roman"/>
                        </a:rPr>
                        <a:t>ear</a:t>
                      </a:r>
                      <a:endParaRPr sz="280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297180" algn="ctr">
                        <a:lnSpc>
                          <a:spcPct val="100000"/>
                        </a:lnSpc>
                        <a:spcBef>
                          <a:spcPts val="430"/>
                        </a:spcBef>
                      </a:pPr>
                      <a:r>
                        <a:rPr sz="2400" b="1" dirty="0">
                          <a:latin typeface="Times New Roman"/>
                          <a:cs typeface="Times New Roman"/>
                        </a:rPr>
                        <a:t>202</a:t>
                      </a:r>
                      <a:r>
                        <a:rPr lang="en-IN" sz="2400" b="1" dirty="0">
                          <a:latin typeface="Times New Roman"/>
                          <a:cs typeface="Times New Roman"/>
                        </a:rPr>
                        <a:t>1</a:t>
                      </a:r>
                      <a:r>
                        <a:rPr sz="2400" b="1" dirty="0">
                          <a:latin typeface="Times New Roman"/>
                          <a:cs typeface="Times New Roman"/>
                        </a:rPr>
                        <a:t>-2</a:t>
                      </a:r>
                      <a:r>
                        <a:rPr lang="en-IN" sz="2400" b="1" dirty="0">
                          <a:latin typeface="Times New Roman"/>
                          <a:cs typeface="Times New Roman"/>
                        </a:rPr>
                        <a:t>2</a:t>
                      </a:r>
                      <a:endParaRPr sz="2400" dirty="0">
                        <a:latin typeface="Times New Roman"/>
                        <a:cs typeface="Times New Roman"/>
                      </a:endParaRPr>
                    </a:p>
                  </a:txBody>
                  <a:tcPr marL="0" marR="0" marT="5461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CECEC"/>
                    </a:solidFill>
                  </a:tcPr>
                </a:tc>
                <a:tc>
                  <a:txBody>
                    <a:bodyPr/>
                    <a:lstStyle/>
                    <a:p>
                      <a:pPr marL="297180" algn="ctr">
                        <a:lnSpc>
                          <a:spcPct val="100000"/>
                        </a:lnSpc>
                        <a:spcBef>
                          <a:spcPts val="430"/>
                        </a:spcBef>
                      </a:pPr>
                      <a:r>
                        <a:rPr sz="2400" b="1" dirty="0">
                          <a:latin typeface="Times New Roman"/>
                          <a:cs typeface="Times New Roman"/>
                        </a:rPr>
                        <a:t>202</a:t>
                      </a:r>
                      <a:r>
                        <a:rPr lang="en-IN" sz="2400" b="1" dirty="0">
                          <a:latin typeface="Times New Roman"/>
                          <a:cs typeface="Times New Roman"/>
                        </a:rPr>
                        <a:t>2</a:t>
                      </a:r>
                      <a:r>
                        <a:rPr sz="2400" b="1" dirty="0">
                          <a:latin typeface="Times New Roman"/>
                          <a:cs typeface="Times New Roman"/>
                        </a:rPr>
                        <a:t>-2</a:t>
                      </a:r>
                      <a:r>
                        <a:rPr lang="en-IN" sz="2400" b="1" dirty="0">
                          <a:latin typeface="Times New Roman"/>
                          <a:cs typeface="Times New Roman"/>
                        </a:rPr>
                        <a:t>3</a:t>
                      </a:r>
                      <a:endParaRPr sz="2400" dirty="0">
                        <a:latin typeface="Times New Roman"/>
                        <a:cs typeface="Times New Roman"/>
                      </a:endParaRPr>
                    </a:p>
                  </a:txBody>
                  <a:tcPr marL="0" marR="0" marT="5461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CECEC"/>
                    </a:solidFill>
                  </a:tcPr>
                </a:tc>
                <a:tc>
                  <a:txBody>
                    <a:bodyPr/>
                    <a:lstStyle/>
                    <a:p>
                      <a:pPr marL="185420" algn="ctr">
                        <a:lnSpc>
                          <a:spcPct val="100000"/>
                        </a:lnSpc>
                        <a:spcBef>
                          <a:spcPts val="430"/>
                        </a:spcBef>
                      </a:pPr>
                      <a:r>
                        <a:rPr sz="2400" b="1" spc="-20" dirty="0">
                          <a:latin typeface="Times New Roman"/>
                          <a:cs typeface="Times New Roman"/>
                        </a:rPr>
                        <a:t>Average</a:t>
                      </a:r>
                      <a:endParaRPr sz="2400" dirty="0">
                        <a:latin typeface="Times New Roman"/>
                        <a:cs typeface="Times New Roman"/>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0"/>
                  </a:ext>
                </a:extLst>
              </a:tr>
              <a:tr h="571350">
                <a:tc>
                  <a:txBody>
                    <a:bodyPr/>
                    <a:lstStyle/>
                    <a:p>
                      <a:pPr marL="33655" algn="ctr">
                        <a:lnSpc>
                          <a:spcPct val="100000"/>
                        </a:lnSpc>
                        <a:spcBef>
                          <a:spcPts val="310"/>
                        </a:spcBef>
                      </a:pPr>
                      <a:r>
                        <a:rPr sz="2400" b="1" spc="-5" dirty="0">
                          <a:latin typeface="Times New Roman"/>
                          <a:cs typeface="Times New Roman"/>
                        </a:rPr>
                        <a:t>SC</a:t>
                      </a:r>
                      <a:endParaRPr sz="2400" dirty="0">
                        <a:latin typeface="Times New Roman"/>
                        <a:cs typeface="Times New Roman"/>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CECEC"/>
                    </a:solidFill>
                  </a:tcPr>
                </a:tc>
                <a:tc>
                  <a:txBody>
                    <a:bodyPr/>
                    <a:lstStyle/>
                    <a:p>
                      <a:pPr marR="25400" algn="ctr">
                        <a:lnSpc>
                          <a:spcPct val="100000"/>
                        </a:lnSpc>
                        <a:spcBef>
                          <a:spcPts val="310"/>
                        </a:spcBef>
                      </a:pPr>
                      <a:r>
                        <a:rPr lang="en-US" sz="2400" dirty="0">
                          <a:latin typeface="Times New Roman"/>
                          <a:cs typeface="Times New Roman"/>
                        </a:rPr>
                        <a:t>2</a:t>
                      </a:r>
                      <a:endParaRPr sz="24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6670" algn="ctr">
                        <a:lnSpc>
                          <a:spcPct val="100000"/>
                        </a:lnSpc>
                        <a:spcBef>
                          <a:spcPts val="310"/>
                        </a:spcBef>
                      </a:pPr>
                      <a:r>
                        <a:rPr lang="en-US" sz="2400" dirty="0">
                          <a:latin typeface="Times New Roman"/>
                          <a:cs typeface="Times New Roman"/>
                        </a:rPr>
                        <a:t>2</a:t>
                      </a:r>
                      <a:endParaRPr sz="24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7940" algn="ctr">
                        <a:lnSpc>
                          <a:spcPct val="100000"/>
                        </a:lnSpc>
                        <a:spcBef>
                          <a:spcPts val="310"/>
                        </a:spcBef>
                      </a:pPr>
                      <a:r>
                        <a:rPr lang="en-US" sz="2400" dirty="0">
                          <a:latin typeface="Times New Roman"/>
                          <a:cs typeface="Times New Roman"/>
                        </a:rPr>
                        <a:t>2</a:t>
                      </a:r>
                      <a:endParaRPr sz="24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extLst>
                  <a:ext uri="{0D108BD9-81ED-4DB2-BD59-A6C34878D82A}">
                    <a16:rowId xmlns:a16="http://schemas.microsoft.com/office/drawing/2014/main" val="10002"/>
                  </a:ext>
                </a:extLst>
              </a:tr>
              <a:tr h="584121">
                <a:tc>
                  <a:txBody>
                    <a:bodyPr/>
                    <a:lstStyle/>
                    <a:p>
                      <a:pPr marL="33655" algn="ctr">
                        <a:lnSpc>
                          <a:spcPct val="100000"/>
                        </a:lnSpc>
                        <a:spcBef>
                          <a:spcPts val="340"/>
                        </a:spcBef>
                      </a:pPr>
                      <a:r>
                        <a:rPr sz="2400" b="1" spc="-5" dirty="0">
                          <a:latin typeface="Times New Roman"/>
                          <a:cs typeface="Times New Roman"/>
                        </a:rPr>
                        <a:t>ST</a:t>
                      </a:r>
                      <a:endParaRPr sz="24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6034" algn="ctr">
                        <a:lnSpc>
                          <a:spcPct val="100000"/>
                        </a:lnSpc>
                        <a:spcBef>
                          <a:spcPts val="340"/>
                        </a:spcBef>
                      </a:pPr>
                      <a:r>
                        <a:rPr lang="en-US" sz="2400" dirty="0">
                          <a:latin typeface="Times New Roman"/>
                          <a:cs typeface="Times New Roman"/>
                        </a:rPr>
                        <a:t>0</a:t>
                      </a:r>
                      <a:endParaRPr sz="2400" dirty="0">
                        <a:latin typeface="Times New Roman"/>
                        <a:cs typeface="Times New Roman"/>
                      </a:endParaRPr>
                    </a:p>
                  </a:txBody>
                  <a:tcPr marL="0" marR="0" marT="431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6670" algn="ctr">
                        <a:lnSpc>
                          <a:spcPct val="100000"/>
                        </a:lnSpc>
                        <a:spcBef>
                          <a:spcPts val="340"/>
                        </a:spcBef>
                      </a:pPr>
                      <a:r>
                        <a:rPr lang="en-US" sz="2400" dirty="0">
                          <a:latin typeface="Times New Roman"/>
                          <a:cs typeface="Times New Roman"/>
                        </a:rPr>
                        <a:t>1</a:t>
                      </a:r>
                      <a:endParaRPr sz="2400" dirty="0">
                        <a:latin typeface="Times New Roman"/>
                        <a:cs typeface="Times New Roman"/>
                      </a:endParaRPr>
                    </a:p>
                  </a:txBody>
                  <a:tcPr marL="0" marR="0" marT="431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7940" algn="ctr">
                        <a:lnSpc>
                          <a:spcPct val="100000"/>
                        </a:lnSpc>
                        <a:spcBef>
                          <a:spcPts val="340"/>
                        </a:spcBef>
                      </a:pPr>
                      <a:r>
                        <a:rPr lang="en-US" sz="2400" dirty="0">
                          <a:latin typeface="Times New Roman"/>
                          <a:cs typeface="Times New Roman"/>
                        </a:rPr>
                        <a:t>0.5</a:t>
                      </a:r>
                      <a:endParaRPr sz="24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3"/>
                  </a:ext>
                </a:extLst>
              </a:tr>
              <a:tr h="571352">
                <a:tc>
                  <a:txBody>
                    <a:bodyPr/>
                    <a:lstStyle/>
                    <a:p>
                      <a:pPr marL="33655" algn="ctr">
                        <a:lnSpc>
                          <a:spcPct val="100000"/>
                        </a:lnSpc>
                        <a:spcBef>
                          <a:spcPts val="310"/>
                        </a:spcBef>
                      </a:pPr>
                      <a:r>
                        <a:rPr sz="2400" b="1" spc="-10" dirty="0">
                          <a:latin typeface="Times New Roman"/>
                          <a:cs typeface="Times New Roman"/>
                        </a:rPr>
                        <a:t>OBC</a:t>
                      </a:r>
                      <a:endParaRPr sz="24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0"/>
                        </a:spcBef>
                      </a:pPr>
                      <a:r>
                        <a:rPr lang="en-US" sz="2400" dirty="0">
                          <a:latin typeface="Times New Roman"/>
                          <a:cs typeface="Times New Roman"/>
                        </a:rPr>
                        <a:t>17</a:t>
                      </a:r>
                      <a:endParaRPr sz="24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0"/>
                        </a:spcBef>
                      </a:pPr>
                      <a:r>
                        <a:rPr lang="en-US" sz="2400" dirty="0">
                          <a:latin typeface="Times New Roman"/>
                          <a:cs typeface="Times New Roman"/>
                        </a:rPr>
                        <a:t>12</a:t>
                      </a:r>
                      <a:endParaRPr sz="24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marR="27305" algn="ctr">
                        <a:lnSpc>
                          <a:spcPct val="100000"/>
                        </a:lnSpc>
                        <a:spcBef>
                          <a:spcPts val="310"/>
                        </a:spcBef>
                      </a:pPr>
                      <a:r>
                        <a:rPr lang="en-US" sz="2400" dirty="0">
                          <a:latin typeface="Times New Roman"/>
                          <a:cs typeface="Times New Roman"/>
                        </a:rPr>
                        <a:t>14.5</a:t>
                      </a:r>
                      <a:endParaRPr sz="24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4"/>
                  </a:ext>
                </a:extLst>
              </a:tr>
            </a:tbl>
          </a:graphicData>
        </a:graphic>
      </p:graphicFrame>
      <p:sp>
        <p:nvSpPr>
          <p:cNvPr id="4" name="object 4"/>
          <p:cNvSpPr txBox="1">
            <a:spLocks noGrp="1"/>
          </p:cNvSpPr>
          <p:nvPr>
            <p:ph type="title"/>
          </p:nvPr>
        </p:nvSpPr>
        <p:spPr>
          <a:xfrm>
            <a:off x="175260" y="227583"/>
            <a:ext cx="7673340" cy="452120"/>
          </a:xfrm>
          <a:prstGeom prst="rect">
            <a:avLst/>
          </a:prstGeom>
        </p:spPr>
        <p:txBody>
          <a:bodyPr vert="horz" wrap="square" lIns="0" tIns="12065" rIns="0" bIns="0" rtlCol="0">
            <a:spAutoFit/>
          </a:bodyPr>
          <a:lstStyle/>
          <a:p>
            <a:pPr marL="12700">
              <a:lnSpc>
                <a:spcPct val="100000"/>
              </a:lnSpc>
              <a:spcBef>
                <a:spcPts val="95"/>
              </a:spcBef>
            </a:pPr>
            <a:r>
              <a:rPr spc="-5">
                <a:solidFill>
                  <a:srgbClr val="006FC0"/>
                </a:solidFill>
              </a:rPr>
              <a:t>Criterion</a:t>
            </a:r>
            <a:r>
              <a:rPr spc="5">
                <a:solidFill>
                  <a:srgbClr val="006FC0"/>
                </a:solidFill>
              </a:rPr>
              <a:t> </a:t>
            </a:r>
            <a:r>
              <a:rPr spc="-5">
                <a:solidFill>
                  <a:srgbClr val="006FC0"/>
                </a:solidFill>
              </a:rPr>
              <a:t>2</a:t>
            </a:r>
            <a:r>
              <a:rPr lang="en-US" spc="-5" dirty="0">
                <a:solidFill>
                  <a:srgbClr val="006FC0"/>
                </a:solidFill>
              </a:rPr>
              <a:t>:</a:t>
            </a:r>
            <a:r>
              <a:rPr spc="15">
                <a:solidFill>
                  <a:srgbClr val="006FC0"/>
                </a:solidFill>
              </a:rPr>
              <a:t> </a:t>
            </a:r>
            <a:r>
              <a:rPr dirty="0">
                <a:solidFill>
                  <a:srgbClr val="006FC0"/>
                </a:solidFill>
              </a:rPr>
              <a:t>S</a:t>
            </a:r>
            <a:r>
              <a:rPr sz="2400" dirty="0">
                <a:solidFill>
                  <a:srgbClr val="2D75B6"/>
                </a:solidFill>
              </a:rPr>
              <a:t>eats</a:t>
            </a:r>
            <a:r>
              <a:rPr sz="2400" spc="5" dirty="0">
                <a:solidFill>
                  <a:srgbClr val="2D75B6"/>
                </a:solidFill>
              </a:rPr>
              <a:t> </a:t>
            </a:r>
            <a:r>
              <a:rPr sz="2400" spc="-5" dirty="0">
                <a:solidFill>
                  <a:srgbClr val="2D75B6"/>
                </a:solidFill>
              </a:rPr>
              <a:t>filled</a:t>
            </a:r>
            <a:r>
              <a:rPr sz="2400" spc="-30" dirty="0">
                <a:solidFill>
                  <a:srgbClr val="2D75B6"/>
                </a:solidFill>
              </a:rPr>
              <a:t> </a:t>
            </a:r>
            <a:r>
              <a:rPr sz="2400" spc="-5" dirty="0">
                <a:solidFill>
                  <a:srgbClr val="2D75B6"/>
                </a:solidFill>
              </a:rPr>
              <a:t>against</a:t>
            </a:r>
            <a:r>
              <a:rPr sz="2400" spc="10" dirty="0">
                <a:solidFill>
                  <a:srgbClr val="2D75B6"/>
                </a:solidFill>
              </a:rPr>
              <a:t> </a:t>
            </a:r>
            <a:r>
              <a:rPr sz="2400" spc="-5" dirty="0">
                <a:solidFill>
                  <a:srgbClr val="2D75B6"/>
                </a:solidFill>
              </a:rPr>
              <a:t>Reserved</a:t>
            </a:r>
            <a:r>
              <a:rPr sz="2400" spc="10" dirty="0">
                <a:solidFill>
                  <a:srgbClr val="2D75B6"/>
                </a:solidFill>
              </a:rPr>
              <a:t> </a:t>
            </a:r>
            <a:r>
              <a:rPr sz="2400" spc="-5" dirty="0">
                <a:solidFill>
                  <a:srgbClr val="2D75B6"/>
                </a:solidFill>
              </a:rPr>
              <a:t>categories</a:t>
            </a:r>
            <a:endParaRPr sz="2400" dirty="0"/>
          </a:p>
        </p:txBody>
      </p:sp>
      <p:sp>
        <p:nvSpPr>
          <p:cNvPr id="6" name="TextBox 5">
            <a:extLst>
              <a:ext uri="{FF2B5EF4-FFF2-40B4-BE49-F238E27FC236}">
                <a16:creationId xmlns:a16="http://schemas.microsoft.com/office/drawing/2014/main" id="{6E9672BB-5518-29DC-5C39-7026A04215E2}"/>
              </a:ext>
            </a:extLst>
          </p:cNvPr>
          <p:cNvSpPr txBox="1"/>
          <p:nvPr/>
        </p:nvSpPr>
        <p:spPr>
          <a:xfrm>
            <a:off x="523836" y="714356"/>
            <a:ext cx="6110748" cy="523220"/>
          </a:xfrm>
          <a:prstGeom prst="rect">
            <a:avLst/>
          </a:prstGeom>
          <a:noFill/>
        </p:spPr>
        <p:txBody>
          <a:bodyPr wrap="square">
            <a:spAutoFit/>
          </a:bodyPr>
          <a:lstStyle/>
          <a:p>
            <a:pPr marL="33655" algn="l">
              <a:lnSpc>
                <a:spcPct val="100000"/>
              </a:lnSpc>
              <a:spcBef>
                <a:spcPts val="310"/>
              </a:spcBef>
            </a:pPr>
            <a:r>
              <a:rPr lang="en-IN" sz="2800" b="1" spc="-30" dirty="0">
                <a:latin typeface="Times New Roman"/>
                <a:cs typeface="Times New Roman"/>
              </a:rPr>
              <a:t>B.Tech.</a:t>
            </a:r>
            <a:r>
              <a:rPr lang="en-IN" sz="2800" b="1" spc="-10" dirty="0">
                <a:latin typeface="Times New Roman"/>
                <a:cs typeface="Times New Roman"/>
              </a:rPr>
              <a:t> Environmental Engineering</a:t>
            </a:r>
            <a:endParaRPr lang="en-IN" sz="2800" dirty="0">
              <a:latin typeface="Times New Roman"/>
              <a:cs typeface="Times New Roman"/>
            </a:endParaRPr>
          </a:p>
        </p:txBody>
      </p:sp>
      <p:sp>
        <p:nvSpPr>
          <p:cNvPr id="7" name="TextBox 6">
            <a:extLst>
              <a:ext uri="{FF2B5EF4-FFF2-40B4-BE49-F238E27FC236}">
                <a16:creationId xmlns:a16="http://schemas.microsoft.com/office/drawing/2014/main" id="{971A70E8-D8AE-37BA-26F3-3FCDF77592C2}"/>
              </a:ext>
            </a:extLst>
          </p:cNvPr>
          <p:cNvSpPr txBox="1"/>
          <p:nvPr/>
        </p:nvSpPr>
        <p:spPr>
          <a:xfrm>
            <a:off x="2711624" y="6488668"/>
            <a:ext cx="6624736" cy="369332"/>
          </a:xfrm>
          <a:prstGeom prst="rect">
            <a:avLst/>
          </a:prstGeom>
          <a:noFill/>
        </p:spPr>
        <p:txBody>
          <a:bodyPr wrap="square">
            <a:spAutoFit/>
          </a:bodyPr>
          <a:lstStyle/>
          <a:p>
            <a:pPr marL="12700">
              <a:lnSpc>
                <a:spcPct val="100000"/>
              </a:lnSpc>
              <a:spcBef>
                <a:spcPts val="100"/>
              </a:spcBef>
            </a:pPr>
            <a:r>
              <a:rPr lang="en-US" sz="1800" b="1" spc="-5" dirty="0">
                <a:solidFill>
                  <a:srgbClr val="888888"/>
                </a:solidFill>
                <a:latin typeface="Calibri"/>
                <a:cs typeface="Calibri"/>
              </a:rPr>
              <a:t>Department</a:t>
            </a:r>
            <a:r>
              <a:rPr lang="en-US" sz="1800" b="1" spc="-15" dirty="0">
                <a:solidFill>
                  <a:srgbClr val="888888"/>
                </a:solidFill>
                <a:latin typeface="Calibri"/>
                <a:cs typeface="Calibri"/>
              </a:rPr>
              <a:t> </a:t>
            </a:r>
            <a:r>
              <a:rPr lang="en-US" sz="1800" b="1" dirty="0">
                <a:solidFill>
                  <a:srgbClr val="888888"/>
                </a:solidFill>
                <a:latin typeface="Calibri"/>
                <a:cs typeface="Calibri"/>
              </a:rPr>
              <a:t>of</a:t>
            </a:r>
            <a:r>
              <a:rPr lang="en-US" sz="1800" b="1" spc="5" dirty="0">
                <a:solidFill>
                  <a:srgbClr val="888888"/>
                </a:solidFill>
                <a:latin typeface="Calibri"/>
                <a:cs typeface="Calibri"/>
              </a:rPr>
              <a:t> </a:t>
            </a:r>
            <a:r>
              <a:rPr lang="en-US" sz="1800" b="1" spc="-5" dirty="0">
                <a:solidFill>
                  <a:srgbClr val="888888"/>
                </a:solidFill>
                <a:latin typeface="Calibri"/>
                <a:cs typeface="Calibri"/>
              </a:rPr>
              <a:t>Environmental Science, Engineering &amp; Management</a:t>
            </a:r>
            <a:endParaRPr lang="en-US" sz="1800" dirty="0">
              <a:latin typeface="Calibri"/>
              <a:cs typeface="Calibri"/>
            </a:endParaRPr>
          </a:p>
        </p:txBody>
      </p:sp>
      <p:graphicFrame>
        <p:nvGraphicFramePr>
          <p:cNvPr id="8" name="Chart 7">
            <a:extLst>
              <a:ext uri="{FF2B5EF4-FFF2-40B4-BE49-F238E27FC236}">
                <a16:creationId xmlns:a16="http://schemas.microsoft.com/office/drawing/2014/main" id="{525EE1F3-7938-4AA6-AD53-6A56272A6D46}"/>
              </a:ext>
            </a:extLst>
          </p:cNvPr>
          <p:cNvGraphicFramePr/>
          <p:nvPr/>
        </p:nvGraphicFramePr>
        <p:xfrm>
          <a:off x="263352" y="3717032"/>
          <a:ext cx="3185601" cy="29249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AD89445-1649-A409-542C-DC3E4DF86959}"/>
              </a:ext>
            </a:extLst>
          </p:cNvPr>
          <p:cNvGraphicFramePr/>
          <p:nvPr/>
        </p:nvGraphicFramePr>
        <p:xfrm>
          <a:off x="7248128" y="3717032"/>
          <a:ext cx="3888432" cy="28083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object 71"/>
          <p:cNvGraphicFramePr>
            <a:graphicFrameLocks noGrp="1"/>
          </p:cNvGraphicFramePr>
          <p:nvPr/>
        </p:nvGraphicFramePr>
        <p:xfrm>
          <a:off x="3575720" y="4653136"/>
          <a:ext cx="3528392" cy="747394"/>
        </p:xfrm>
        <a:graphic>
          <a:graphicData uri="http://schemas.openxmlformats.org/drawingml/2006/table">
            <a:tbl>
              <a:tblPr firstRow="1" bandRow="1">
                <a:tableStyleId>{2D5ABB26-0587-4C30-8999-92F81FD0307C}</a:tableStyleId>
              </a:tblPr>
              <a:tblGrid>
                <a:gridCol w="1728191">
                  <a:extLst>
                    <a:ext uri="{9D8B030D-6E8A-4147-A177-3AD203B41FA5}">
                      <a16:colId xmlns:a16="http://schemas.microsoft.com/office/drawing/2014/main" val="20000"/>
                    </a:ext>
                  </a:extLst>
                </a:gridCol>
                <a:gridCol w="1800201">
                  <a:extLst>
                    <a:ext uri="{9D8B030D-6E8A-4147-A177-3AD203B41FA5}">
                      <a16:colId xmlns:a16="http://schemas.microsoft.com/office/drawing/2014/main" val="20002"/>
                    </a:ext>
                  </a:extLst>
                </a:gridCol>
              </a:tblGrid>
              <a:tr h="373760">
                <a:tc>
                  <a:txBody>
                    <a:bodyPr/>
                    <a:lstStyle/>
                    <a:p>
                      <a:pPr algn="ctr">
                        <a:lnSpc>
                          <a:spcPct val="100000"/>
                        </a:lnSpc>
                        <a:spcBef>
                          <a:spcPts val="330"/>
                        </a:spcBef>
                      </a:pPr>
                      <a:r>
                        <a:rPr sz="1800" b="1" spc="-25" dirty="0">
                          <a:latin typeface="Times New Roman"/>
                          <a:cs typeface="Times New Roman"/>
                        </a:rPr>
                        <a:t>B.Tech.</a:t>
                      </a:r>
                      <a:endParaRPr sz="1800" dirty="0">
                        <a:latin typeface="Times New Roman"/>
                        <a:cs typeface="Times New Roman"/>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marL="635" algn="ctr">
                        <a:lnSpc>
                          <a:spcPct val="100000"/>
                        </a:lnSpc>
                        <a:spcBef>
                          <a:spcPts val="330"/>
                        </a:spcBef>
                      </a:pPr>
                      <a:r>
                        <a:rPr sz="1800" b="1" dirty="0">
                          <a:latin typeface="Times New Roman"/>
                          <a:cs typeface="Times New Roman"/>
                        </a:rPr>
                        <a:t>Ph.D.</a:t>
                      </a:r>
                      <a:endParaRPr sz="1800" dirty="0">
                        <a:latin typeface="Times New Roman"/>
                        <a:cs typeface="Times New Roman"/>
                      </a:endParaRPr>
                    </a:p>
                  </a:txBody>
                  <a:tcPr marL="0" marR="0" marT="4191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10000"/>
                  </a:ext>
                </a:extLst>
              </a:tr>
              <a:tr h="373634">
                <a:tc>
                  <a:txBody>
                    <a:bodyPr/>
                    <a:lstStyle/>
                    <a:p>
                      <a:pPr algn="ctr">
                        <a:lnSpc>
                          <a:spcPct val="100000"/>
                        </a:lnSpc>
                        <a:spcBef>
                          <a:spcPts val="335"/>
                        </a:spcBef>
                      </a:pPr>
                      <a:r>
                        <a:rPr lang="en-IN" sz="1800" dirty="0">
                          <a:latin typeface="Times New Roman"/>
                          <a:cs typeface="Times New Roman"/>
                        </a:rPr>
                        <a:t>40</a:t>
                      </a:r>
                      <a:endParaRPr sz="1800" dirty="0">
                        <a:latin typeface="Times New Roman"/>
                        <a:cs typeface="Times New Roman"/>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35"/>
                        </a:spcBef>
                      </a:pPr>
                      <a:r>
                        <a:rPr lang="en-IN" sz="1800" dirty="0">
                          <a:latin typeface="Times New Roman"/>
                          <a:cs typeface="Times New Roman"/>
                        </a:rPr>
                        <a:t>1</a:t>
                      </a:r>
                      <a:endParaRPr sz="1800" dirty="0">
                        <a:latin typeface="Times New Roman"/>
                        <a:cs typeface="Times New Roman"/>
                      </a:endParaRPr>
                    </a:p>
                  </a:txBody>
                  <a:tcPr marL="0" marR="0" marT="4254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extLst>
                  <a:ext uri="{0D108BD9-81ED-4DB2-BD59-A6C34878D82A}">
                    <a16:rowId xmlns:a16="http://schemas.microsoft.com/office/drawing/2014/main" val="10001"/>
                  </a:ext>
                </a:extLst>
              </a:tr>
            </a:tbl>
          </a:graphicData>
        </a:graphic>
      </p:graphicFrame>
      <p:sp>
        <p:nvSpPr>
          <p:cNvPr id="11" name="object 70"/>
          <p:cNvSpPr txBox="1"/>
          <p:nvPr/>
        </p:nvSpPr>
        <p:spPr>
          <a:xfrm>
            <a:off x="4079776" y="4209400"/>
            <a:ext cx="24250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STUDENT</a:t>
            </a:r>
            <a:r>
              <a:rPr sz="1800" b="1" spc="-95" dirty="0">
                <a:latin typeface="Times New Roman"/>
                <a:cs typeface="Times New Roman"/>
              </a:rPr>
              <a:t> </a:t>
            </a:r>
            <a:r>
              <a:rPr sz="1800" b="1" spc="-5" dirty="0">
                <a:latin typeface="Times New Roman"/>
                <a:cs typeface="Times New Roman"/>
              </a:rPr>
              <a:t>STRENGTH</a:t>
            </a:r>
            <a:endParaRPr sz="18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60776737"/>
              </p:ext>
            </p:extLst>
          </p:nvPr>
        </p:nvGraphicFramePr>
        <p:xfrm>
          <a:off x="0" y="0"/>
          <a:ext cx="12288688" cy="6715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2"/>
          <p:cNvSpPr txBox="1">
            <a:spLocks noGrp="1"/>
          </p:cNvSpPr>
          <p:nvPr>
            <p:ph type="title"/>
          </p:nvPr>
        </p:nvSpPr>
        <p:spPr>
          <a:xfrm>
            <a:off x="1452530" y="142852"/>
            <a:ext cx="2928958" cy="566822"/>
          </a:xfrm>
          <a:prstGeom prst="rect">
            <a:avLst/>
          </a:prstGeom>
        </p:spPr>
        <p:txBody>
          <a:bodyPr vert="horz" wrap="square" lIns="0" tIns="12700" rIns="0" bIns="0" rtlCol="0">
            <a:spAutoFit/>
          </a:bodyPr>
          <a:lstStyle/>
          <a:p>
            <a:pPr marL="12700" algn="ctr">
              <a:lnSpc>
                <a:spcPct val="100000"/>
              </a:lnSpc>
              <a:spcBef>
                <a:spcPts val="100"/>
              </a:spcBef>
            </a:pPr>
            <a:r>
              <a:rPr sz="3600" i="1" spc="30" dirty="0">
                <a:solidFill>
                  <a:srgbClr val="843B0C"/>
                </a:solidFill>
                <a:latin typeface="Georgia"/>
                <a:cs typeface="Georgia"/>
              </a:rPr>
              <a:t>Vision</a:t>
            </a:r>
            <a:endParaRPr sz="3600" dirty="0">
              <a:latin typeface="Georgia"/>
              <a:cs typeface="Georgia"/>
            </a:endParaRPr>
          </a:p>
        </p:txBody>
      </p:sp>
      <p:pic>
        <p:nvPicPr>
          <p:cNvPr id="7" name="object 11"/>
          <p:cNvPicPr/>
          <p:nvPr/>
        </p:nvPicPr>
        <p:blipFill>
          <a:blip r:embed="rId8" cstate="print"/>
          <a:stretch>
            <a:fillRect/>
          </a:stretch>
        </p:blipFill>
        <p:spPr>
          <a:xfrm>
            <a:off x="11025222" y="142852"/>
            <a:ext cx="940747" cy="917710"/>
          </a:xfrm>
          <a:prstGeom prst="rect">
            <a:avLst/>
          </a:prstGeom>
        </p:spPr>
      </p:pic>
      <p:pic>
        <p:nvPicPr>
          <p:cNvPr id="8" name="object 9"/>
          <p:cNvPicPr/>
          <p:nvPr/>
        </p:nvPicPr>
        <p:blipFill>
          <a:blip r:embed="rId9" cstate="print"/>
          <a:stretch>
            <a:fillRect/>
          </a:stretch>
        </p:blipFill>
        <p:spPr>
          <a:xfrm>
            <a:off x="166646" y="142852"/>
            <a:ext cx="1245107" cy="862584"/>
          </a:xfrm>
          <a:prstGeom prst="rect">
            <a:avLst/>
          </a:prstGeom>
        </p:spPr>
      </p:pic>
      <p:grpSp>
        <p:nvGrpSpPr>
          <p:cNvPr id="4" name="Group 3">
            <a:extLst>
              <a:ext uri="{FF2B5EF4-FFF2-40B4-BE49-F238E27FC236}">
                <a16:creationId xmlns:a16="http://schemas.microsoft.com/office/drawing/2014/main" id="{31278DE2-2D16-5152-8791-69E8030A38B0}"/>
              </a:ext>
            </a:extLst>
          </p:cNvPr>
          <p:cNvGrpSpPr/>
          <p:nvPr/>
        </p:nvGrpSpPr>
        <p:grpSpPr>
          <a:xfrm>
            <a:off x="-33581" y="2132856"/>
            <a:ext cx="5409501" cy="2742790"/>
            <a:chOff x="3339573" y="172938"/>
            <a:chExt cx="5409501" cy="2742790"/>
          </a:xfrm>
          <a:scene3d>
            <a:camera prst="orthographicFront">
              <a:rot lat="0" lon="0" rev="0"/>
            </a:camera>
            <a:lightRig rig="glow" dir="t">
              <a:rot lat="0" lon="0" rev="4800000"/>
            </a:lightRig>
          </a:scene3d>
        </p:grpSpPr>
        <p:sp>
          <p:nvSpPr>
            <p:cNvPr id="9" name="Oval 8">
              <a:extLst>
                <a:ext uri="{FF2B5EF4-FFF2-40B4-BE49-F238E27FC236}">
                  <a16:creationId xmlns:a16="http://schemas.microsoft.com/office/drawing/2014/main" id="{E24582B6-5382-67ED-BF74-F24CA0F6324B}"/>
                </a:ext>
              </a:extLst>
            </p:cNvPr>
            <p:cNvSpPr/>
            <p:nvPr/>
          </p:nvSpPr>
          <p:spPr>
            <a:xfrm>
              <a:off x="3356462" y="172938"/>
              <a:ext cx="5392612" cy="2742790"/>
            </a:xfrm>
            <a:prstGeom prst="ellipse">
              <a:avLst/>
            </a:prstGeom>
            <a:solidFill>
              <a:schemeClr val="tx2">
                <a:lumMod val="60000"/>
                <a:lumOff val="40000"/>
                <a:alpha val="50000"/>
              </a:schemeClr>
            </a:solid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tx1"/>
            </a:fontRef>
          </p:style>
          <p:txBody>
            <a:bodyPr/>
            <a:lstStyle/>
            <a:p>
              <a:endParaRPr lang="en-IN"/>
            </a:p>
          </p:txBody>
        </p:sp>
        <p:sp>
          <p:nvSpPr>
            <p:cNvPr id="10" name="Oval 4">
              <a:extLst>
                <a:ext uri="{FF2B5EF4-FFF2-40B4-BE49-F238E27FC236}">
                  <a16:creationId xmlns:a16="http://schemas.microsoft.com/office/drawing/2014/main" id="{0B439FEA-5DF8-A1C6-5FDC-B4DBEEF8DF9A}"/>
                </a:ext>
              </a:extLst>
            </p:cNvPr>
            <p:cNvSpPr txBox="1"/>
            <p:nvPr/>
          </p:nvSpPr>
          <p:spPr>
            <a:xfrm>
              <a:off x="3339573" y="824836"/>
              <a:ext cx="5040560" cy="194421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algn="ctr">
                <a:spcBef>
                  <a:spcPts val="5"/>
                </a:spcBef>
                <a:buClr>
                  <a:schemeClr val="accent6">
                    <a:lumMod val="50000"/>
                  </a:schemeClr>
                </a:buCl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Contribute to the transformation of technology to the field for the betterment of the society through training, research and development and community/society development activities</a:t>
              </a:r>
              <a:endParaRPr lang="en-US" sz="2400"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469623" y="216408"/>
            <a:ext cx="510540" cy="527304"/>
          </a:xfrm>
          <a:prstGeom prst="rect">
            <a:avLst/>
          </a:prstGeom>
        </p:spPr>
      </p:pic>
      <p:graphicFrame>
        <p:nvGraphicFramePr>
          <p:cNvPr id="3" name="object 3"/>
          <p:cNvGraphicFramePr>
            <a:graphicFrameLocks noGrp="1"/>
          </p:cNvGraphicFramePr>
          <p:nvPr/>
        </p:nvGraphicFramePr>
        <p:xfrm>
          <a:off x="623392" y="836712"/>
          <a:ext cx="10369153" cy="5524866"/>
        </p:xfrm>
        <a:graphic>
          <a:graphicData uri="http://schemas.openxmlformats.org/drawingml/2006/table">
            <a:tbl>
              <a:tblPr firstRow="1" bandRow="1">
                <a:tableStyleId>{2D5ABB26-0587-4C30-8999-92F81FD0307C}</a:tableStyleId>
              </a:tblPr>
              <a:tblGrid>
                <a:gridCol w="5847675">
                  <a:extLst>
                    <a:ext uri="{9D8B030D-6E8A-4147-A177-3AD203B41FA5}">
                      <a16:colId xmlns:a16="http://schemas.microsoft.com/office/drawing/2014/main" val="20000"/>
                    </a:ext>
                  </a:extLst>
                </a:gridCol>
                <a:gridCol w="2260739">
                  <a:extLst>
                    <a:ext uri="{9D8B030D-6E8A-4147-A177-3AD203B41FA5}">
                      <a16:colId xmlns:a16="http://schemas.microsoft.com/office/drawing/2014/main" val="20004"/>
                    </a:ext>
                  </a:extLst>
                </a:gridCol>
                <a:gridCol w="2260739">
                  <a:extLst>
                    <a:ext uri="{9D8B030D-6E8A-4147-A177-3AD203B41FA5}">
                      <a16:colId xmlns:a16="http://schemas.microsoft.com/office/drawing/2014/main" val="20005"/>
                    </a:ext>
                  </a:extLst>
                </a:gridCol>
              </a:tblGrid>
              <a:tr h="612351">
                <a:tc>
                  <a:txBody>
                    <a:bodyPr/>
                    <a:lstStyle/>
                    <a:p>
                      <a:pPr marL="910590" algn="ctr">
                        <a:lnSpc>
                          <a:spcPct val="100000"/>
                        </a:lnSpc>
                        <a:spcBef>
                          <a:spcPts val="300"/>
                        </a:spcBef>
                      </a:pPr>
                      <a:r>
                        <a:rPr sz="3200" b="1" dirty="0">
                          <a:latin typeface="Times New Roman"/>
                          <a:cs typeface="Times New Roman"/>
                        </a:rPr>
                        <a:t>Academic</a:t>
                      </a:r>
                      <a:r>
                        <a:rPr sz="3200" b="1" spc="-85" dirty="0">
                          <a:latin typeface="Times New Roman"/>
                          <a:cs typeface="Times New Roman"/>
                        </a:rPr>
                        <a:t> </a:t>
                      </a:r>
                      <a:r>
                        <a:rPr sz="3200" b="1" spc="-210" dirty="0">
                          <a:latin typeface="Times New Roman"/>
                          <a:cs typeface="Times New Roman"/>
                        </a:rPr>
                        <a:t>Y</a:t>
                      </a:r>
                      <a:r>
                        <a:rPr sz="3200" b="1" dirty="0">
                          <a:latin typeface="Times New Roman"/>
                          <a:cs typeface="Times New Roman"/>
                        </a:rPr>
                        <a:t>ear</a:t>
                      </a:r>
                      <a:endParaRPr sz="320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297180" algn="ctr">
                        <a:lnSpc>
                          <a:spcPct val="100000"/>
                        </a:lnSpc>
                        <a:spcBef>
                          <a:spcPts val="430"/>
                        </a:spcBef>
                      </a:pPr>
                      <a:r>
                        <a:rPr sz="2800" b="1" dirty="0">
                          <a:latin typeface="Times New Roman"/>
                          <a:cs typeface="Times New Roman"/>
                        </a:rPr>
                        <a:t>202</a:t>
                      </a:r>
                      <a:r>
                        <a:rPr lang="en-IN" sz="2800" b="1" dirty="0">
                          <a:latin typeface="Times New Roman"/>
                          <a:cs typeface="Times New Roman"/>
                        </a:rPr>
                        <a:t>1</a:t>
                      </a:r>
                      <a:r>
                        <a:rPr sz="2800" b="1" dirty="0">
                          <a:latin typeface="Times New Roman"/>
                          <a:cs typeface="Times New Roman"/>
                        </a:rPr>
                        <a:t>-2</a:t>
                      </a:r>
                      <a:r>
                        <a:rPr lang="en-IN" sz="2800" b="1" dirty="0">
                          <a:latin typeface="Times New Roman"/>
                          <a:cs typeface="Times New Roman"/>
                        </a:rPr>
                        <a:t>2</a:t>
                      </a:r>
                      <a:endParaRPr sz="2800" dirty="0">
                        <a:latin typeface="Times New Roman"/>
                        <a:cs typeface="Times New Roman"/>
                      </a:endParaRPr>
                    </a:p>
                  </a:txBody>
                  <a:tcPr marL="0" marR="0" marT="5461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CECEC"/>
                    </a:solidFill>
                  </a:tcPr>
                </a:tc>
                <a:tc>
                  <a:txBody>
                    <a:bodyPr/>
                    <a:lstStyle/>
                    <a:p>
                      <a:pPr marL="297180" algn="ctr">
                        <a:lnSpc>
                          <a:spcPct val="100000"/>
                        </a:lnSpc>
                        <a:spcBef>
                          <a:spcPts val="430"/>
                        </a:spcBef>
                      </a:pPr>
                      <a:r>
                        <a:rPr sz="2800" b="1" dirty="0">
                          <a:latin typeface="Times New Roman"/>
                          <a:cs typeface="Times New Roman"/>
                        </a:rPr>
                        <a:t>202</a:t>
                      </a:r>
                      <a:r>
                        <a:rPr lang="en-IN" sz="2800" b="1" dirty="0">
                          <a:latin typeface="Times New Roman"/>
                          <a:cs typeface="Times New Roman"/>
                        </a:rPr>
                        <a:t>2</a:t>
                      </a:r>
                      <a:r>
                        <a:rPr sz="2800" b="1" dirty="0">
                          <a:latin typeface="Times New Roman"/>
                          <a:cs typeface="Times New Roman"/>
                        </a:rPr>
                        <a:t>-2</a:t>
                      </a:r>
                      <a:r>
                        <a:rPr lang="en-IN" sz="2800" b="1" dirty="0">
                          <a:latin typeface="Times New Roman"/>
                          <a:cs typeface="Times New Roman"/>
                        </a:rPr>
                        <a:t>3</a:t>
                      </a:r>
                      <a:endParaRPr sz="2800" dirty="0">
                        <a:latin typeface="Times New Roman"/>
                        <a:cs typeface="Times New Roman"/>
                      </a:endParaRPr>
                    </a:p>
                  </a:txBody>
                  <a:tcPr marL="0" marR="0" marT="546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0"/>
                  </a:ext>
                </a:extLst>
              </a:tr>
              <a:tr h="612350">
                <a:tc gridSpan="3">
                  <a:txBody>
                    <a:bodyPr/>
                    <a:lstStyle/>
                    <a:p>
                      <a:pPr marL="33655" algn="ctr">
                        <a:lnSpc>
                          <a:spcPct val="100000"/>
                        </a:lnSpc>
                        <a:spcBef>
                          <a:spcPts val="310"/>
                        </a:spcBef>
                      </a:pPr>
                      <a:r>
                        <a:rPr lang="en-IN" sz="2800" b="1" spc="-30" dirty="0" err="1">
                          <a:latin typeface="Times New Roman"/>
                          <a:cs typeface="Times New Roman"/>
                        </a:rPr>
                        <a:t>B.Tech</a:t>
                      </a:r>
                      <a:r>
                        <a:rPr lang="en-IN" sz="2800" b="1" spc="-10" dirty="0">
                          <a:latin typeface="Times New Roman"/>
                          <a:cs typeface="Times New Roman"/>
                        </a:rPr>
                        <a:t> Environmental Engineering</a:t>
                      </a:r>
                      <a:endParaRPr lang="en-IN" sz="2800" dirty="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01"/>
                  </a:ext>
                </a:extLst>
              </a:tr>
              <a:tr h="612350">
                <a:tc>
                  <a:txBody>
                    <a:bodyPr/>
                    <a:lstStyle/>
                    <a:p>
                      <a:pPr marL="33655" algn="ctr">
                        <a:lnSpc>
                          <a:spcPct val="100000"/>
                        </a:lnSpc>
                        <a:spcBef>
                          <a:spcPts val="310"/>
                        </a:spcBef>
                      </a:pPr>
                      <a:r>
                        <a:rPr sz="2800" b="1" spc="-5" dirty="0">
                          <a:latin typeface="Times New Roman"/>
                          <a:cs typeface="Times New Roman"/>
                        </a:rPr>
                        <a:t>Male</a:t>
                      </a:r>
                      <a:endParaRPr sz="28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CECEC"/>
                    </a:solidFill>
                  </a:tcPr>
                </a:tc>
                <a:tc>
                  <a:txBody>
                    <a:bodyPr/>
                    <a:lstStyle/>
                    <a:p>
                      <a:pPr marR="25400" algn="ctr">
                        <a:lnSpc>
                          <a:spcPct val="100000"/>
                        </a:lnSpc>
                        <a:spcBef>
                          <a:spcPts val="310"/>
                        </a:spcBef>
                      </a:pPr>
                      <a:r>
                        <a:rPr lang="en-IN" sz="2800" dirty="0">
                          <a:latin typeface="Times New Roman"/>
                          <a:cs typeface="Times New Roman"/>
                        </a:rPr>
                        <a:t>8</a:t>
                      </a:r>
                      <a:endParaRPr sz="28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0"/>
                        </a:spcBef>
                      </a:pPr>
                      <a:r>
                        <a:rPr lang="en-IN" sz="2800" dirty="0">
                          <a:latin typeface="Times New Roman"/>
                          <a:cs typeface="Times New Roman"/>
                        </a:rPr>
                        <a:t>13</a:t>
                      </a:r>
                      <a:endParaRPr sz="28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2"/>
                  </a:ext>
                </a:extLst>
              </a:tr>
              <a:tr h="626037">
                <a:tc>
                  <a:txBody>
                    <a:bodyPr/>
                    <a:lstStyle/>
                    <a:p>
                      <a:pPr marL="33655" algn="ctr">
                        <a:lnSpc>
                          <a:spcPct val="100000"/>
                        </a:lnSpc>
                        <a:spcBef>
                          <a:spcPts val="340"/>
                        </a:spcBef>
                      </a:pPr>
                      <a:r>
                        <a:rPr sz="2800" b="1" spc="-10" dirty="0">
                          <a:latin typeface="Times New Roman"/>
                          <a:cs typeface="Times New Roman"/>
                        </a:rPr>
                        <a:t>Female</a:t>
                      </a:r>
                      <a:endParaRPr sz="28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40"/>
                        </a:spcBef>
                      </a:pPr>
                      <a:r>
                        <a:rPr lang="en-IN" sz="2800" dirty="0">
                          <a:latin typeface="Times New Roman"/>
                          <a:cs typeface="Times New Roman"/>
                        </a:rPr>
                        <a:t>13</a:t>
                      </a:r>
                      <a:endParaRPr sz="2800" dirty="0">
                        <a:latin typeface="Times New Roman"/>
                        <a:cs typeface="Times New Roman"/>
                      </a:endParaRPr>
                    </a:p>
                  </a:txBody>
                  <a:tcPr marL="0" marR="0" marT="4318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40"/>
                        </a:spcBef>
                      </a:pPr>
                      <a:r>
                        <a:rPr lang="en-IN" sz="2800" dirty="0">
                          <a:latin typeface="Times New Roman"/>
                          <a:cs typeface="Times New Roman"/>
                        </a:rPr>
                        <a:t>6</a:t>
                      </a:r>
                      <a:endParaRPr sz="28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3"/>
                  </a:ext>
                </a:extLst>
              </a:tr>
              <a:tr h="612351">
                <a:tc>
                  <a:txBody>
                    <a:bodyPr/>
                    <a:lstStyle/>
                    <a:p>
                      <a:pPr marL="33655" algn="ctr">
                        <a:lnSpc>
                          <a:spcPct val="100000"/>
                        </a:lnSpc>
                        <a:spcBef>
                          <a:spcPts val="310"/>
                        </a:spcBef>
                      </a:pPr>
                      <a:r>
                        <a:rPr sz="2800" b="1" spc="-35" dirty="0">
                          <a:latin typeface="Times New Roman"/>
                          <a:cs typeface="Times New Roman"/>
                        </a:rPr>
                        <a:t>Total</a:t>
                      </a:r>
                      <a:endParaRPr sz="28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0"/>
                        </a:spcBef>
                      </a:pPr>
                      <a:r>
                        <a:rPr lang="en-IN" sz="2800" dirty="0">
                          <a:latin typeface="Times New Roman"/>
                          <a:cs typeface="Times New Roman"/>
                        </a:rPr>
                        <a:t>21</a:t>
                      </a:r>
                      <a:endParaRPr sz="28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0"/>
                        </a:spcBef>
                      </a:pPr>
                      <a:r>
                        <a:rPr lang="en-IN" sz="2800" dirty="0">
                          <a:latin typeface="Times New Roman"/>
                          <a:cs typeface="Times New Roman"/>
                        </a:rPr>
                        <a:t>19</a:t>
                      </a:r>
                      <a:endParaRPr sz="28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4"/>
                  </a:ext>
                </a:extLst>
              </a:tr>
              <a:tr h="612351">
                <a:tc gridSpan="3">
                  <a:txBody>
                    <a:bodyPr/>
                    <a:lstStyle/>
                    <a:p>
                      <a:pPr marL="33655" algn="ctr">
                        <a:lnSpc>
                          <a:spcPct val="100000"/>
                        </a:lnSpc>
                        <a:spcBef>
                          <a:spcPts val="315"/>
                        </a:spcBef>
                      </a:pPr>
                      <a:r>
                        <a:rPr lang="en-US" sz="2800" b="1" spc="-10" dirty="0">
                          <a:latin typeface="Times New Roman"/>
                          <a:cs typeface="Times New Roman"/>
                        </a:rPr>
                        <a:t>PhD </a:t>
                      </a:r>
                      <a:r>
                        <a:rPr lang="en-US" sz="2800" b="1" spc="-5" dirty="0">
                          <a:latin typeface="Times New Roman"/>
                          <a:cs typeface="Times New Roman"/>
                        </a:rPr>
                        <a:t>–</a:t>
                      </a:r>
                      <a:r>
                        <a:rPr lang="en-US" sz="2800" b="1" dirty="0">
                          <a:latin typeface="Times New Roman"/>
                          <a:cs typeface="Times New Roman"/>
                        </a:rPr>
                        <a:t> </a:t>
                      </a:r>
                      <a:r>
                        <a:rPr lang="en-US" sz="2800" b="1" spc="-5" dirty="0">
                          <a:latin typeface="Times New Roman"/>
                          <a:cs typeface="Times New Roman"/>
                        </a:rPr>
                        <a:t>Environmental Science Engineering and Management</a:t>
                      </a:r>
                      <a:endParaRPr lang="en-US" sz="28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BDBDB"/>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13"/>
                  </a:ext>
                </a:extLst>
              </a:tr>
              <a:tr h="612374">
                <a:tc>
                  <a:txBody>
                    <a:bodyPr/>
                    <a:lstStyle/>
                    <a:p>
                      <a:pPr marL="33655" algn="ctr">
                        <a:lnSpc>
                          <a:spcPct val="100000"/>
                        </a:lnSpc>
                        <a:spcBef>
                          <a:spcPts val="315"/>
                        </a:spcBef>
                      </a:pPr>
                      <a:r>
                        <a:rPr sz="2800" b="1" spc="-5" dirty="0">
                          <a:latin typeface="Times New Roman"/>
                          <a:cs typeface="Times New Roman"/>
                        </a:rPr>
                        <a:t>Male</a:t>
                      </a:r>
                      <a:endParaRPr sz="28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15"/>
                        </a:spcBef>
                      </a:pPr>
                      <a:r>
                        <a:rPr lang="en-IN" sz="2800" dirty="0">
                          <a:latin typeface="Times New Roman"/>
                          <a:cs typeface="Times New Roman"/>
                        </a:rPr>
                        <a:t>1</a:t>
                      </a:r>
                      <a:endParaRPr sz="2800" dirty="0">
                        <a:latin typeface="Times New Roman"/>
                        <a:cs typeface="Times New Roman"/>
                      </a:endParaRPr>
                    </a:p>
                  </a:txBody>
                  <a:tcPr marL="0" marR="0" marT="40005"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F9F3E7"/>
                    </a:solidFill>
                  </a:tcPr>
                </a:tc>
                <a:tc>
                  <a:txBody>
                    <a:bodyPr/>
                    <a:lstStyle/>
                    <a:p>
                      <a:pPr marR="24765" algn="ctr">
                        <a:lnSpc>
                          <a:spcPct val="100000"/>
                        </a:lnSpc>
                        <a:spcBef>
                          <a:spcPts val="315"/>
                        </a:spcBef>
                      </a:pPr>
                      <a:r>
                        <a:rPr lang="en-IN" sz="2800" b="1" dirty="0">
                          <a:latin typeface="Times New Roman"/>
                          <a:cs typeface="Times New Roman"/>
                        </a:rPr>
                        <a:t>0</a:t>
                      </a:r>
                      <a:endParaRPr sz="28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14"/>
                  </a:ext>
                </a:extLst>
              </a:tr>
              <a:tr h="612351">
                <a:tc>
                  <a:txBody>
                    <a:bodyPr/>
                    <a:lstStyle/>
                    <a:p>
                      <a:pPr marL="33655" algn="ctr">
                        <a:lnSpc>
                          <a:spcPct val="100000"/>
                        </a:lnSpc>
                        <a:spcBef>
                          <a:spcPts val="320"/>
                        </a:spcBef>
                      </a:pPr>
                      <a:r>
                        <a:rPr sz="2800" b="1" spc="-10" dirty="0">
                          <a:latin typeface="Times New Roman"/>
                          <a:cs typeface="Times New Roman"/>
                        </a:rPr>
                        <a:t>Female</a:t>
                      </a:r>
                      <a:endParaRPr sz="2800" dirty="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6034" algn="ctr">
                        <a:lnSpc>
                          <a:spcPct val="100000"/>
                        </a:lnSpc>
                        <a:spcBef>
                          <a:spcPts val="320"/>
                        </a:spcBef>
                      </a:pPr>
                      <a:r>
                        <a:rPr lang="en-IN" sz="2800" b="1" dirty="0">
                          <a:latin typeface="Times New Roman"/>
                          <a:cs typeface="Times New Roman"/>
                        </a:rPr>
                        <a:t>0</a:t>
                      </a:r>
                      <a:endParaRPr sz="2800" dirty="0">
                        <a:latin typeface="Times New Roman"/>
                        <a:cs typeface="Times New Roman"/>
                      </a:endParaRPr>
                    </a:p>
                  </a:txBody>
                  <a:tcPr marL="0" marR="0" marT="406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marR="26670" algn="ctr">
                        <a:lnSpc>
                          <a:spcPct val="100000"/>
                        </a:lnSpc>
                        <a:spcBef>
                          <a:spcPts val="320"/>
                        </a:spcBef>
                      </a:pPr>
                      <a:r>
                        <a:rPr lang="en-IN" sz="2800" b="1" dirty="0">
                          <a:latin typeface="Times New Roman"/>
                          <a:cs typeface="Times New Roman"/>
                        </a:rPr>
                        <a:t>0</a:t>
                      </a:r>
                      <a:endParaRPr sz="2800" dirty="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15"/>
                  </a:ext>
                </a:extLst>
              </a:tr>
              <a:tr h="612351">
                <a:tc>
                  <a:txBody>
                    <a:bodyPr/>
                    <a:lstStyle/>
                    <a:p>
                      <a:pPr marL="33655" algn="ctr">
                        <a:lnSpc>
                          <a:spcPct val="100000"/>
                        </a:lnSpc>
                        <a:spcBef>
                          <a:spcPts val="320"/>
                        </a:spcBef>
                      </a:pPr>
                      <a:r>
                        <a:rPr sz="2800" b="1" spc="-35" dirty="0">
                          <a:latin typeface="Times New Roman"/>
                          <a:cs typeface="Times New Roman"/>
                        </a:rPr>
                        <a:t>Total</a:t>
                      </a:r>
                      <a:endParaRPr sz="2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R="25400" algn="ctr">
                        <a:lnSpc>
                          <a:spcPct val="100000"/>
                        </a:lnSpc>
                        <a:spcBef>
                          <a:spcPts val="320"/>
                        </a:spcBef>
                      </a:pPr>
                      <a:r>
                        <a:rPr lang="en-IN" sz="2800" b="1" dirty="0">
                          <a:latin typeface="Times New Roman"/>
                          <a:cs typeface="Times New Roman"/>
                        </a:rPr>
                        <a:t>1</a:t>
                      </a:r>
                      <a:endParaRPr sz="2800" dirty="0">
                        <a:latin typeface="Times New Roman"/>
                        <a:cs typeface="Times New Roman"/>
                      </a:endParaRPr>
                    </a:p>
                  </a:txBody>
                  <a:tcPr marL="0" marR="0" marT="4064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marR="24765" algn="ctr">
                        <a:lnSpc>
                          <a:spcPct val="100000"/>
                        </a:lnSpc>
                        <a:spcBef>
                          <a:spcPts val="320"/>
                        </a:spcBef>
                      </a:pPr>
                      <a:r>
                        <a:rPr lang="en-IN" sz="2800" b="1" dirty="0">
                          <a:latin typeface="Times New Roman"/>
                          <a:cs typeface="Times New Roman"/>
                        </a:rPr>
                        <a:t>0</a:t>
                      </a:r>
                      <a:endParaRPr sz="2800" dirty="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16"/>
                  </a:ext>
                </a:extLst>
              </a:tr>
            </a:tbl>
          </a:graphicData>
        </a:graphic>
      </p:graphicFrame>
      <p:sp>
        <p:nvSpPr>
          <p:cNvPr id="4" name="object 4"/>
          <p:cNvSpPr txBox="1">
            <a:spLocks noGrp="1"/>
          </p:cNvSpPr>
          <p:nvPr>
            <p:ph type="title"/>
          </p:nvPr>
        </p:nvSpPr>
        <p:spPr>
          <a:xfrm>
            <a:off x="407368" y="188640"/>
            <a:ext cx="4445000"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a:t>
            </a:r>
            <a:r>
              <a:rPr spc="-15" dirty="0">
                <a:solidFill>
                  <a:srgbClr val="006FC0"/>
                </a:solidFill>
              </a:rPr>
              <a:t> </a:t>
            </a:r>
            <a:r>
              <a:rPr spc="-5" dirty="0">
                <a:solidFill>
                  <a:srgbClr val="006FC0"/>
                </a:solidFill>
              </a:rPr>
              <a:t>2</a:t>
            </a:r>
            <a:r>
              <a:rPr spc="-105" dirty="0">
                <a:solidFill>
                  <a:srgbClr val="006FC0"/>
                </a:solidFill>
              </a:rPr>
              <a:t> </a:t>
            </a:r>
            <a:r>
              <a:rPr spc="-5" dirty="0">
                <a:solidFill>
                  <a:srgbClr val="2D75B6"/>
                </a:solidFill>
              </a:rPr>
              <a:t>Student</a:t>
            </a:r>
            <a:r>
              <a:rPr spc="10" dirty="0">
                <a:solidFill>
                  <a:srgbClr val="2D75B6"/>
                </a:solidFill>
              </a:rPr>
              <a:t> </a:t>
            </a:r>
            <a:r>
              <a:rPr spc="-5" dirty="0">
                <a:solidFill>
                  <a:srgbClr val="2D75B6"/>
                </a:solidFill>
              </a:rPr>
              <a:t>Diversity</a:t>
            </a:r>
          </a:p>
        </p:txBody>
      </p:sp>
      <p:sp>
        <p:nvSpPr>
          <p:cNvPr id="6" name="TextBox 5">
            <a:extLst>
              <a:ext uri="{FF2B5EF4-FFF2-40B4-BE49-F238E27FC236}">
                <a16:creationId xmlns:a16="http://schemas.microsoft.com/office/drawing/2014/main" id="{4FEDB00C-53A7-007F-98BE-BD5BE128960B}"/>
              </a:ext>
            </a:extLst>
          </p:cNvPr>
          <p:cNvSpPr txBox="1"/>
          <p:nvPr/>
        </p:nvSpPr>
        <p:spPr>
          <a:xfrm>
            <a:off x="2927648" y="6453336"/>
            <a:ext cx="6619084" cy="369332"/>
          </a:xfrm>
          <a:prstGeom prst="rect">
            <a:avLst/>
          </a:prstGeom>
          <a:noFill/>
        </p:spPr>
        <p:txBody>
          <a:bodyPr wrap="square">
            <a:spAutoFit/>
          </a:bodyPr>
          <a:lstStyle/>
          <a:p>
            <a:pPr marL="12700">
              <a:lnSpc>
                <a:spcPct val="100000"/>
              </a:lnSpc>
              <a:spcBef>
                <a:spcPts val="100"/>
              </a:spcBef>
            </a:pPr>
            <a:r>
              <a:rPr lang="en-US" sz="1800" b="1" spc="-5" dirty="0">
                <a:solidFill>
                  <a:srgbClr val="888888"/>
                </a:solidFill>
                <a:latin typeface="Calibri"/>
                <a:cs typeface="Calibri"/>
              </a:rPr>
              <a:t>Department</a:t>
            </a:r>
            <a:r>
              <a:rPr lang="en-US" sz="1800" b="1" spc="-15" dirty="0">
                <a:solidFill>
                  <a:srgbClr val="888888"/>
                </a:solidFill>
                <a:latin typeface="Calibri"/>
                <a:cs typeface="Calibri"/>
              </a:rPr>
              <a:t> </a:t>
            </a:r>
            <a:r>
              <a:rPr lang="en-US" sz="1800" b="1" dirty="0">
                <a:solidFill>
                  <a:srgbClr val="888888"/>
                </a:solidFill>
                <a:latin typeface="Calibri"/>
                <a:cs typeface="Calibri"/>
              </a:rPr>
              <a:t>of</a:t>
            </a:r>
            <a:r>
              <a:rPr lang="en-US" sz="1800" b="1" spc="5" dirty="0">
                <a:solidFill>
                  <a:srgbClr val="888888"/>
                </a:solidFill>
                <a:latin typeface="Calibri"/>
                <a:cs typeface="Calibri"/>
              </a:rPr>
              <a:t> </a:t>
            </a:r>
            <a:r>
              <a:rPr lang="en-US" sz="1800" b="1" spc="-5" dirty="0">
                <a:solidFill>
                  <a:srgbClr val="888888"/>
                </a:solidFill>
                <a:latin typeface="Calibri"/>
                <a:cs typeface="Calibri"/>
              </a:rPr>
              <a:t>Environmental Science, Engineering &amp; Management</a:t>
            </a:r>
            <a:endParaRPr lang="en-US" sz="18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469623" y="216408"/>
            <a:ext cx="510540" cy="527304"/>
          </a:xfrm>
          <a:prstGeom prst="rect">
            <a:avLst/>
          </a:prstGeom>
        </p:spPr>
      </p:pic>
      <p:graphicFrame>
        <p:nvGraphicFramePr>
          <p:cNvPr id="3" name="object 3"/>
          <p:cNvGraphicFramePr>
            <a:graphicFrameLocks noGrp="1"/>
          </p:cNvGraphicFramePr>
          <p:nvPr/>
        </p:nvGraphicFramePr>
        <p:xfrm>
          <a:off x="523836" y="1156990"/>
          <a:ext cx="10715699" cy="4544020"/>
        </p:xfrm>
        <a:graphic>
          <a:graphicData uri="http://schemas.openxmlformats.org/drawingml/2006/table">
            <a:tbl>
              <a:tblPr firstRow="1" bandRow="1">
                <a:tableStyleId>{2D5ABB26-0587-4C30-8999-92F81FD0307C}</a:tableStyleId>
              </a:tblPr>
              <a:tblGrid>
                <a:gridCol w="5691420">
                  <a:extLst>
                    <a:ext uri="{9D8B030D-6E8A-4147-A177-3AD203B41FA5}">
                      <a16:colId xmlns:a16="http://schemas.microsoft.com/office/drawing/2014/main" val="20000"/>
                    </a:ext>
                  </a:extLst>
                </a:gridCol>
                <a:gridCol w="2018329">
                  <a:extLst>
                    <a:ext uri="{9D8B030D-6E8A-4147-A177-3AD203B41FA5}">
                      <a16:colId xmlns:a16="http://schemas.microsoft.com/office/drawing/2014/main" val="20004"/>
                    </a:ext>
                  </a:extLst>
                </a:gridCol>
                <a:gridCol w="1502528">
                  <a:extLst>
                    <a:ext uri="{9D8B030D-6E8A-4147-A177-3AD203B41FA5}">
                      <a16:colId xmlns:a16="http://schemas.microsoft.com/office/drawing/2014/main" val="20005"/>
                    </a:ext>
                  </a:extLst>
                </a:gridCol>
                <a:gridCol w="1503422">
                  <a:extLst>
                    <a:ext uri="{9D8B030D-6E8A-4147-A177-3AD203B41FA5}">
                      <a16:colId xmlns:a16="http://schemas.microsoft.com/office/drawing/2014/main" val="20006"/>
                    </a:ext>
                  </a:extLst>
                </a:gridCol>
              </a:tblGrid>
              <a:tr h="973830">
                <a:tc>
                  <a:txBody>
                    <a:bodyPr/>
                    <a:lstStyle/>
                    <a:p>
                      <a:pPr algn="ctr">
                        <a:lnSpc>
                          <a:spcPct val="100000"/>
                        </a:lnSpc>
                        <a:spcBef>
                          <a:spcPts val="1535"/>
                        </a:spcBef>
                      </a:pPr>
                      <a:r>
                        <a:rPr sz="2800" b="1" spc="-5" dirty="0">
                          <a:latin typeface="Times New Roman"/>
                          <a:cs typeface="Times New Roman"/>
                        </a:rPr>
                        <a:t>Course</a:t>
                      </a:r>
                      <a:r>
                        <a:rPr sz="2800" b="1" spc="-40" dirty="0">
                          <a:latin typeface="Times New Roman"/>
                          <a:cs typeface="Times New Roman"/>
                        </a:rPr>
                        <a:t> </a:t>
                      </a:r>
                      <a:r>
                        <a:rPr sz="2800" b="1" dirty="0">
                          <a:latin typeface="Times New Roman"/>
                          <a:cs typeface="Times New Roman"/>
                        </a:rPr>
                        <a:t>Name</a:t>
                      </a:r>
                      <a:endParaRPr sz="2800" dirty="0">
                        <a:latin typeface="Times New Roman"/>
                        <a:cs typeface="Times New Roman"/>
                      </a:endParaRPr>
                    </a:p>
                  </a:txBody>
                  <a:tcPr marL="0" marR="0" marT="19494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CECEC"/>
                    </a:solidFill>
                  </a:tcPr>
                </a:tc>
                <a:tc>
                  <a:txBody>
                    <a:bodyPr/>
                    <a:lstStyle/>
                    <a:p>
                      <a:pPr algn="ctr">
                        <a:lnSpc>
                          <a:spcPct val="100000"/>
                        </a:lnSpc>
                        <a:spcBef>
                          <a:spcPts val="50"/>
                        </a:spcBef>
                      </a:pPr>
                      <a:endParaRPr sz="2000" dirty="0">
                        <a:latin typeface="Times New Roman"/>
                        <a:cs typeface="Times New Roman"/>
                      </a:endParaRPr>
                    </a:p>
                    <a:p>
                      <a:pPr marL="193675" algn="ctr">
                        <a:lnSpc>
                          <a:spcPct val="100000"/>
                        </a:lnSpc>
                        <a:spcBef>
                          <a:spcPts val="5"/>
                        </a:spcBef>
                      </a:pPr>
                      <a:r>
                        <a:rPr sz="2400" b="1" dirty="0">
                          <a:latin typeface="Times New Roman"/>
                          <a:cs typeface="Times New Roman"/>
                        </a:rPr>
                        <a:t>202</a:t>
                      </a:r>
                      <a:r>
                        <a:rPr lang="en-IN" sz="2400" b="1" dirty="0">
                          <a:latin typeface="Times New Roman"/>
                          <a:cs typeface="Times New Roman"/>
                        </a:rPr>
                        <a:t>1</a:t>
                      </a:r>
                      <a:r>
                        <a:rPr sz="2400" b="1" dirty="0">
                          <a:latin typeface="Times New Roman"/>
                          <a:cs typeface="Times New Roman"/>
                        </a:rPr>
                        <a:t>-2</a:t>
                      </a:r>
                      <a:r>
                        <a:rPr lang="en-IN" sz="2400" b="1" dirty="0">
                          <a:latin typeface="Times New Roman"/>
                          <a:cs typeface="Times New Roman"/>
                        </a:rPr>
                        <a:t>2</a:t>
                      </a:r>
                      <a:endParaRPr sz="2400" dirty="0">
                        <a:latin typeface="Times New Roman"/>
                        <a:cs typeface="Times New Roman"/>
                      </a:endParaRPr>
                    </a:p>
                  </a:txBody>
                  <a:tcPr marL="0" marR="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CECEC"/>
                    </a:solidFill>
                  </a:tcPr>
                </a:tc>
                <a:tc>
                  <a:txBody>
                    <a:bodyPr/>
                    <a:lstStyle/>
                    <a:p>
                      <a:pPr algn="ctr">
                        <a:lnSpc>
                          <a:spcPct val="100000"/>
                        </a:lnSpc>
                        <a:spcBef>
                          <a:spcPts val="50"/>
                        </a:spcBef>
                      </a:pPr>
                      <a:endParaRPr sz="2000" dirty="0">
                        <a:latin typeface="Times New Roman"/>
                        <a:cs typeface="Times New Roman"/>
                      </a:endParaRPr>
                    </a:p>
                    <a:p>
                      <a:pPr marL="193675" algn="ctr">
                        <a:lnSpc>
                          <a:spcPct val="100000"/>
                        </a:lnSpc>
                        <a:spcBef>
                          <a:spcPts val="5"/>
                        </a:spcBef>
                      </a:pPr>
                      <a:r>
                        <a:rPr sz="2400" b="1" dirty="0">
                          <a:latin typeface="Times New Roman"/>
                          <a:cs typeface="Times New Roman"/>
                        </a:rPr>
                        <a:t>202</a:t>
                      </a:r>
                      <a:r>
                        <a:rPr lang="en-IN" sz="2400" b="1" dirty="0">
                          <a:latin typeface="Times New Roman"/>
                          <a:cs typeface="Times New Roman"/>
                        </a:rPr>
                        <a:t>2</a:t>
                      </a:r>
                      <a:r>
                        <a:rPr sz="2400" b="1" dirty="0">
                          <a:latin typeface="Times New Roman"/>
                          <a:cs typeface="Times New Roman"/>
                        </a:rPr>
                        <a:t>-2</a:t>
                      </a:r>
                      <a:r>
                        <a:rPr lang="en-IN" sz="2400" b="1" dirty="0">
                          <a:latin typeface="Times New Roman"/>
                          <a:cs typeface="Times New Roman"/>
                        </a:rPr>
                        <a:t>3</a:t>
                      </a:r>
                      <a:endParaRPr sz="2400" dirty="0">
                        <a:latin typeface="Times New Roman"/>
                        <a:cs typeface="Times New Roman"/>
                      </a:endParaRPr>
                    </a:p>
                  </a:txBody>
                  <a:tcPr marL="0" marR="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CECEC"/>
                    </a:solidFill>
                  </a:tcPr>
                </a:tc>
                <a:tc>
                  <a:txBody>
                    <a:bodyPr/>
                    <a:lstStyle/>
                    <a:p>
                      <a:pPr algn="ctr">
                        <a:lnSpc>
                          <a:spcPct val="100000"/>
                        </a:lnSpc>
                        <a:spcBef>
                          <a:spcPts val="50"/>
                        </a:spcBef>
                      </a:pPr>
                      <a:endParaRPr sz="2000" dirty="0">
                        <a:latin typeface="Times New Roman"/>
                        <a:cs typeface="Times New Roman"/>
                      </a:endParaRPr>
                    </a:p>
                    <a:p>
                      <a:pPr marL="180975" algn="ctr">
                        <a:lnSpc>
                          <a:spcPct val="100000"/>
                        </a:lnSpc>
                        <a:spcBef>
                          <a:spcPts val="5"/>
                        </a:spcBef>
                      </a:pPr>
                      <a:r>
                        <a:rPr sz="2400" b="1" spc="-20" dirty="0">
                          <a:latin typeface="Times New Roman"/>
                          <a:cs typeface="Times New Roman"/>
                        </a:rPr>
                        <a:t>Average</a:t>
                      </a:r>
                      <a:endParaRPr sz="2400" dirty="0">
                        <a:latin typeface="Times New Roman"/>
                        <a:cs typeface="Times New Roman"/>
                      </a:endParaRPr>
                    </a:p>
                  </a:txBody>
                  <a:tcPr marL="0" marR="0" marT="635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1"/>
                  </a:ext>
                </a:extLst>
              </a:tr>
              <a:tr h="892569">
                <a:tc>
                  <a:txBody>
                    <a:bodyPr/>
                    <a:lstStyle/>
                    <a:p>
                      <a:pPr marL="34290" algn="ctr">
                        <a:lnSpc>
                          <a:spcPct val="100000"/>
                        </a:lnSpc>
                        <a:spcBef>
                          <a:spcPts val="1440"/>
                        </a:spcBef>
                      </a:pPr>
                      <a:r>
                        <a:rPr sz="2400" b="1" spc="-25" dirty="0" err="1">
                          <a:latin typeface="Times New Roman"/>
                          <a:cs typeface="Times New Roman"/>
                        </a:rPr>
                        <a:t>B.Tech</a:t>
                      </a:r>
                      <a:r>
                        <a:rPr lang="en-US" sz="2400" b="1" spc="-25" dirty="0">
                          <a:latin typeface="Times New Roman"/>
                          <a:cs typeface="Times New Roman"/>
                        </a:rPr>
                        <a:t>.</a:t>
                      </a:r>
                      <a:r>
                        <a:rPr sz="2400" b="1" spc="-10" dirty="0">
                          <a:latin typeface="Times New Roman"/>
                          <a:cs typeface="Times New Roman"/>
                        </a:rPr>
                        <a:t> </a:t>
                      </a:r>
                      <a:r>
                        <a:rPr lang="en-IN" sz="2400" b="1" spc="-5" dirty="0">
                          <a:latin typeface="Times New Roman"/>
                          <a:cs typeface="Times New Roman"/>
                        </a:rPr>
                        <a:t>Environmental</a:t>
                      </a:r>
                      <a:r>
                        <a:rPr sz="2400" b="1" spc="-5" dirty="0">
                          <a:latin typeface="Times New Roman"/>
                          <a:cs typeface="Times New Roman"/>
                        </a:rPr>
                        <a:t> Engineering</a:t>
                      </a:r>
                      <a:endParaRPr sz="2400" dirty="0">
                        <a:latin typeface="Times New Roman"/>
                        <a:cs typeface="Times New Roman"/>
                      </a:endParaRPr>
                    </a:p>
                  </a:txBody>
                  <a:tcPr marL="0" marR="0" marT="182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algn="ctr">
                        <a:lnSpc>
                          <a:spcPct val="100000"/>
                        </a:lnSpc>
                        <a:spcBef>
                          <a:spcPts val="1405"/>
                        </a:spcBef>
                      </a:pPr>
                      <a:r>
                        <a:rPr lang="en-IN" sz="2400" b="1" dirty="0">
                          <a:latin typeface="Times New Roman"/>
                          <a:cs typeface="Times New Roman"/>
                        </a:rPr>
                        <a:t>30</a:t>
                      </a:r>
                      <a:endParaRPr sz="2400" dirty="0">
                        <a:latin typeface="Times New Roman"/>
                        <a:cs typeface="Times New Roman"/>
                      </a:endParaRPr>
                    </a:p>
                  </a:txBody>
                  <a:tcPr marL="0" marR="0" marT="1784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algn="ctr">
                        <a:lnSpc>
                          <a:spcPct val="100000"/>
                        </a:lnSpc>
                        <a:spcBef>
                          <a:spcPts val="1405"/>
                        </a:spcBef>
                      </a:pPr>
                      <a:r>
                        <a:rPr lang="en-IN" sz="2400" b="1" dirty="0">
                          <a:latin typeface="Times New Roman"/>
                          <a:cs typeface="Times New Roman"/>
                        </a:rPr>
                        <a:t>30</a:t>
                      </a:r>
                      <a:endParaRPr sz="2400" dirty="0">
                        <a:latin typeface="Times New Roman"/>
                        <a:cs typeface="Times New Roman"/>
                      </a:endParaRPr>
                    </a:p>
                  </a:txBody>
                  <a:tcPr marL="0" marR="0" marT="1784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9F3E7"/>
                    </a:solidFill>
                  </a:tcPr>
                </a:tc>
                <a:tc>
                  <a:txBody>
                    <a:bodyPr/>
                    <a:lstStyle/>
                    <a:p>
                      <a:pPr algn="ctr">
                        <a:lnSpc>
                          <a:spcPct val="100000"/>
                        </a:lnSpc>
                        <a:spcBef>
                          <a:spcPts val="1405"/>
                        </a:spcBef>
                      </a:pPr>
                      <a:r>
                        <a:rPr lang="en-IN" sz="2400" b="1" spc="-5" dirty="0">
                          <a:latin typeface="Times New Roman"/>
                          <a:cs typeface="Times New Roman"/>
                        </a:rPr>
                        <a:t>30</a:t>
                      </a:r>
                      <a:endParaRPr sz="2400" dirty="0">
                        <a:latin typeface="Times New Roman"/>
                        <a:cs typeface="Times New Roman"/>
                      </a:endParaRPr>
                    </a:p>
                  </a:txBody>
                  <a:tcPr marL="0" marR="0" marT="17843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F9F3E7"/>
                    </a:solidFill>
                  </a:tcPr>
                </a:tc>
                <a:extLst>
                  <a:ext uri="{0D108BD9-81ED-4DB2-BD59-A6C34878D82A}">
                    <a16:rowId xmlns:a16="http://schemas.microsoft.com/office/drawing/2014/main" val="10002"/>
                  </a:ext>
                </a:extLst>
              </a:tr>
              <a:tr h="892571">
                <a:tc>
                  <a:txBody>
                    <a:bodyPr/>
                    <a:lstStyle/>
                    <a:p>
                      <a:pPr marL="34290" algn="ctr">
                        <a:lnSpc>
                          <a:spcPct val="100000"/>
                        </a:lnSpc>
                        <a:spcBef>
                          <a:spcPts val="1445"/>
                        </a:spcBef>
                      </a:pPr>
                      <a:r>
                        <a:rPr sz="2400" b="1" spc="-35" dirty="0">
                          <a:latin typeface="Times New Roman"/>
                          <a:cs typeface="Times New Roman"/>
                        </a:rPr>
                        <a:t>Total</a:t>
                      </a:r>
                      <a:r>
                        <a:rPr sz="2400" b="1" spc="-20" dirty="0">
                          <a:latin typeface="Times New Roman"/>
                          <a:cs typeface="Times New Roman"/>
                        </a:rPr>
                        <a:t> </a:t>
                      </a:r>
                      <a:r>
                        <a:rPr sz="2400" b="1" spc="-5" dirty="0">
                          <a:latin typeface="Times New Roman"/>
                          <a:cs typeface="Times New Roman"/>
                        </a:rPr>
                        <a:t>No.</a:t>
                      </a:r>
                      <a:r>
                        <a:rPr sz="2400" b="1" spc="-20" dirty="0">
                          <a:latin typeface="Times New Roman"/>
                          <a:cs typeface="Times New Roman"/>
                        </a:rPr>
                        <a:t> </a:t>
                      </a:r>
                      <a:r>
                        <a:rPr sz="2400" b="1" spc="-5" dirty="0">
                          <a:latin typeface="Times New Roman"/>
                          <a:cs typeface="Times New Roman"/>
                        </a:rPr>
                        <a:t>of</a:t>
                      </a:r>
                      <a:r>
                        <a:rPr sz="2400" b="1" spc="-20" dirty="0">
                          <a:latin typeface="Times New Roman"/>
                          <a:cs typeface="Times New Roman"/>
                        </a:rPr>
                        <a:t> </a:t>
                      </a:r>
                      <a:r>
                        <a:rPr sz="2400" b="1" spc="-5" dirty="0">
                          <a:latin typeface="Times New Roman"/>
                          <a:cs typeface="Times New Roman"/>
                        </a:rPr>
                        <a:t>Students</a:t>
                      </a:r>
                      <a:endParaRPr sz="2400">
                        <a:latin typeface="Times New Roman"/>
                        <a:cs typeface="Times New Roman"/>
                      </a:endParaRPr>
                    </a:p>
                  </a:txBody>
                  <a:tcPr marL="0" marR="0" marT="18351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CECEC"/>
                    </a:solidFill>
                  </a:tcPr>
                </a:tc>
                <a:tc>
                  <a:txBody>
                    <a:bodyPr/>
                    <a:lstStyle/>
                    <a:p>
                      <a:pPr algn="ctr">
                        <a:lnSpc>
                          <a:spcPct val="100000"/>
                        </a:lnSpc>
                        <a:spcBef>
                          <a:spcPts val="1405"/>
                        </a:spcBef>
                      </a:pPr>
                      <a:r>
                        <a:rPr lang="en-IN" sz="2400" b="1" dirty="0">
                          <a:latin typeface="Times New Roman"/>
                          <a:cs typeface="Times New Roman"/>
                        </a:rPr>
                        <a:t>21</a:t>
                      </a:r>
                      <a:endParaRPr sz="2400" dirty="0">
                        <a:latin typeface="Times New Roman"/>
                        <a:cs typeface="Times New Roman"/>
                      </a:endParaRPr>
                    </a:p>
                  </a:txBody>
                  <a:tcPr marL="0" marR="0" marT="1784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algn="ctr">
                        <a:lnSpc>
                          <a:spcPct val="100000"/>
                        </a:lnSpc>
                        <a:spcBef>
                          <a:spcPts val="1405"/>
                        </a:spcBef>
                      </a:pPr>
                      <a:r>
                        <a:rPr lang="en-IN" sz="2400" b="1" dirty="0">
                          <a:latin typeface="Times New Roman"/>
                          <a:cs typeface="Times New Roman"/>
                        </a:rPr>
                        <a:t>19</a:t>
                      </a:r>
                      <a:endParaRPr sz="2400" dirty="0">
                        <a:latin typeface="Times New Roman"/>
                        <a:cs typeface="Times New Roman"/>
                      </a:endParaRPr>
                    </a:p>
                  </a:txBody>
                  <a:tcPr marL="0" marR="0" marT="1784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algn="ctr">
                        <a:lnSpc>
                          <a:spcPct val="100000"/>
                        </a:lnSpc>
                        <a:spcBef>
                          <a:spcPts val="1405"/>
                        </a:spcBef>
                      </a:pPr>
                      <a:r>
                        <a:rPr lang="en-IN" sz="2400" b="1" spc="-5" dirty="0">
                          <a:latin typeface="Times New Roman"/>
                          <a:cs typeface="Times New Roman"/>
                        </a:rPr>
                        <a:t>20</a:t>
                      </a:r>
                      <a:endParaRPr sz="2400" dirty="0">
                        <a:latin typeface="Times New Roman"/>
                        <a:cs typeface="Times New Roman"/>
                      </a:endParaRPr>
                    </a:p>
                  </a:txBody>
                  <a:tcPr marL="0" marR="0" marT="1784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extLst>
                  <a:ext uri="{0D108BD9-81ED-4DB2-BD59-A6C34878D82A}">
                    <a16:rowId xmlns:a16="http://schemas.microsoft.com/office/drawing/2014/main" val="10006"/>
                  </a:ext>
                </a:extLst>
              </a:tr>
              <a:tr h="892479">
                <a:tc>
                  <a:txBody>
                    <a:bodyPr/>
                    <a:lstStyle/>
                    <a:p>
                      <a:pPr marL="34290" algn="ctr">
                        <a:lnSpc>
                          <a:spcPct val="100000"/>
                        </a:lnSpc>
                        <a:spcBef>
                          <a:spcPts val="1445"/>
                        </a:spcBef>
                      </a:pPr>
                      <a:r>
                        <a:rPr sz="2400" b="1" spc="-5" dirty="0">
                          <a:latin typeface="Times New Roman"/>
                          <a:cs typeface="Times New Roman"/>
                        </a:rPr>
                        <a:t>No.</a:t>
                      </a:r>
                      <a:r>
                        <a:rPr sz="2400" b="1" spc="-25" dirty="0">
                          <a:latin typeface="Times New Roman"/>
                          <a:cs typeface="Times New Roman"/>
                        </a:rPr>
                        <a:t> </a:t>
                      </a:r>
                      <a:r>
                        <a:rPr sz="2400" b="1" spc="-5" dirty="0">
                          <a:latin typeface="Times New Roman"/>
                          <a:cs typeface="Times New Roman"/>
                        </a:rPr>
                        <a:t>of</a:t>
                      </a:r>
                      <a:r>
                        <a:rPr sz="2400" b="1" spc="340" dirty="0">
                          <a:latin typeface="Times New Roman"/>
                          <a:cs typeface="Times New Roman"/>
                        </a:rPr>
                        <a:t> </a:t>
                      </a:r>
                      <a:r>
                        <a:rPr sz="2400" b="1" spc="-25" dirty="0">
                          <a:latin typeface="Times New Roman"/>
                          <a:cs typeface="Times New Roman"/>
                        </a:rPr>
                        <a:t>Teachers</a:t>
                      </a:r>
                      <a:endParaRPr sz="2400" dirty="0">
                        <a:latin typeface="Times New Roman"/>
                        <a:cs typeface="Times New Roman"/>
                      </a:endParaRPr>
                    </a:p>
                  </a:txBody>
                  <a:tcPr marL="0" marR="0" marT="183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algn="ctr">
                        <a:lnSpc>
                          <a:spcPct val="100000"/>
                        </a:lnSpc>
                        <a:spcBef>
                          <a:spcPts val="1410"/>
                        </a:spcBef>
                      </a:pPr>
                      <a:r>
                        <a:rPr lang="en-US" sz="2400" b="1" dirty="0">
                          <a:latin typeface="Times New Roman"/>
                          <a:cs typeface="Times New Roman"/>
                        </a:rPr>
                        <a:t>5</a:t>
                      </a:r>
                      <a:endParaRPr sz="2400" b="1" dirty="0">
                        <a:latin typeface="Times New Roman"/>
                        <a:cs typeface="Times New Roman"/>
                      </a:endParaRPr>
                    </a:p>
                  </a:txBody>
                  <a:tcPr marL="0" marR="0" marT="1790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algn="ctr">
                        <a:lnSpc>
                          <a:spcPct val="100000"/>
                        </a:lnSpc>
                        <a:spcBef>
                          <a:spcPts val="1410"/>
                        </a:spcBef>
                      </a:pPr>
                      <a:r>
                        <a:rPr lang="en-US" sz="2400" b="1" dirty="0">
                          <a:latin typeface="Times New Roman"/>
                          <a:cs typeface="Times New Roman"/>
                        </a:rPr>
                        <a:t>5</a:t>
                      </a:r>
                      <a:endParaRPr sz="2400" b="1" dirty="0">
                        <a:latin typeface="Times New Roman"/>
                        <a:cs typeface="Times New Roman"/>
                      </a:endParaRPr>
                    </a:p>
                  </a:txBody>
                  <a:tcPr marL="0" marR="0" marT="17907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algn="ctr">
                        <a:lnSpc>
                          <a:spcPct val="100000"/>
                        </a:lnSpc>
                        <a:spcBef>
                          <a:spcPts val="1410"/>
                        </a:spcBef>
                      </a:pPr>
                      <a:r>
                        <a:rPr lang="en-US" sz="2400" b="1" dirty="0">
                          <a:latin typeface="Times New Roman"/>
                          <a:cs typeface="Times New Roman"/>
                        </a:rPr>
                        <a:t>5</a:t>
                      </a:r>
                      <a:endParaRPr sz="2400" b="1" dirty="0">
                        <a:latin typeface="Times New Roman"/>
                        <a:cs typeface="Times New Roman"/>
                      </a:endParaRPr>
                    </a:p>
                  </a:txBody>
                  <a:tcPr marL="0" marR="0" marT="17907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extLst>
                  <a:ext uri="{0D108BD9-81ED-4DB2-BD59-A6C34878D82A}">
                    <a16:rowId xmlns:a16="http://schemas.microsoft.com/office/drawing/2014/main" val="10007"/>
                  </a:ext>
                </a:extLst>
              </a:tr>
              <a:tr h="892571">
                <a:tc>
                  <a:txBody>
                    <a:bodyPr/>
                    <a:lstStyle/>
                    <a:p>
                      <a:pPr marL="34290" algn="ctr">
                        <a:lnSpc>
                          <a:spcPct val="100000"/>
                        </a:lnSpc>
                        <a:spcBef>
                          <a:spcPts val="1445"/>
                        </a:spcBef>
                      </a:pPr>
                      <a:r>
                        <a:rPr sz="2400" b="1" spc="-5" dirty="0">
                          <a:latin typeface="Times New Roman"/>
                          <a:cs typeface="Times New Roman"/>
                        </a:rPr>
                        <a:t>Student</a:t>
                      </a:r>
                      <a:r>
                        <a:rPr sz="2400" b="1" spc="-15" dirty="0">
                          <a:latin typeface="Times New Roman"/>
                          <a:cs typeface="Times New Roman"/>
                        </a:rPr>
                        <a:t> </a:t>
                      </a:r>
                      <a:r>
                        <a:rPr sz="2400" b="1" spc="-5" dirty="0">
                          <a:latin typeface="Times New Roman"/>
                          <a:cs typeface="Times New Roman"/>
                        </a:rPr>
                        <a:t>–</a:t>
                      </a:r>
                      <a:r>
                        <a:rPr sz="2400" b="1" spc="-35" dirty="0">
                          <a:latin typeface="Times New Roman"/>
                          <a:cs typeface="Times New Roman"/>
                        </a:rPr>
                        <a:t> </a:t>
                      </a:r>
                      <a:r>
                        <a:rPr sz="2400" b="1" spc="-20" dirty="0">
                          <a:latin typeface="Times New Roman"/>
                          <a:cs typeface="Times New Roman"/>
                        </a:rPr>
                        <a:t>Teachers </a:t>
                      </a:r>
                      <a:r>
                        <a:rPr sz="2400" b="1" spc="-5" dirty="0">
                          <a:latin typeface="Times New Roman"/>
                          <a:cs typeface="Times New Roman"/>
                        </a:rPr>
                        <a:t>Ratio</a:t>
                      </a:r>
                      <a:endParaRPr sz="2400" dirty="0">
                        <a:latin typeface="Times New Roman"/>
                        <a:cs typeface="Times New Roman"/>
                      </a:endParaRPr>
                    </a:p>
                  </a:txBody>
                  <a:tcPr marL="0" marR="0" marT="1835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gridSpan="3">
                  <a:txBody>
                    <a:bodyPr/>
                    <a:lstStyle/>
                    <a:p>
                      <a:pPr algn="ctr">
                        <a:lnSpc>
                          <a:spcPct val="100000"/>
                        </a:lnSpc>
                        <a:spcBef>
                          <a:spcPts val="1415"/>
                        </a:spcBef>
                      </a:pPr>
                      <a:r>
                        <a:rPr lang="en-US" sz="2400" b="1" dirty="0">
                          <a:latin typeface="Times New Roman"/>
                          <a:cs typeface="Times New Roman"/>
                        </a:rPr>
                        <a:t>8:1</a:t>
                      </a:r>
                      <a:endParaRPr sz="2400" b="1" dirty="0">
                        <a:latin typeface="Times New Roman"/>
                        <a:cs typeface="Times New Roman"/>
                      </a:endParaRPr>
                    </a:p>
                  </a:txBody>
                  <a:tcPr marL="0" marR="0" marT="17970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hMerge="1">
                  <a:txBody>
                    <a:bodyPr/>
                    <a:lstStyle/>
                    <a:p>
                      <a:pPr algn="ctr">
                        <a:lnSpc>
                          <a:spcPct val="100000"/>
                        </a:lnSpc>
                        <a:spcBef>
                          <a:spcPts val="1415"/>
                        </a:spcBef>
                      </a:pPr>
                      <a:endParaRPr sz="2400" b="1" dirty="0">
                        <a:latin typeface="Times New Roman"/>
                        <a:cs typeface="Times New Roman"/>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hMerge="1">
                  <a:txBody>
                    <a:bodyPr/>
                    <a:lstStyle/>
                    <a:p>
                      <a:pPr algn="ctr">
                        <a:lnSpc>
                          <a:spcPct val="100000"/>
                        </a:lnSpc>
                        <a:spcBef>
                          <a:spcPts val="1415"/>
                        </a:spcBef>
                      </a:pPr>
                      <a:endParaRPr sz="2400" b="1" dirty="0">
                        <a:latin typeface="Times New Roman"/>
                        <a:cs typeface="Times New Roman"/>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8"/>
                  </a:ext>
                </a:extLst>
              </a:tr>
            </a:tbl>
          </a:graphicData>
        </a:graphic>
      </p:graphicFrame>
      <p:sp>
        <p:nvSpPr>
          <p:cNvPr id="4" name="object 4"/>
          <p:cNvSpPr txBox="1">
            <a:spLocks noGrp="1"/>
          </p:cNvSpPr>
          <p:nvPr>
            <p:ph type="title"/>
          </p:nvPr>
        </p:nvSpPr>
        <p:spPr>
          <a:xfrm>
            <a:off x="409518" y="349733"/>
            <a:ext cx="534860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 2</a:t>
            </a:r>
            <a:r>
              <a:rPr dirty="0">
                <a:solidFill>
                  <a:srgbClr val="006FC0"/>
                </a:solidFill>
              </a:rPr>
              <a:t> </a:t>
            </a:r>
            <a:r>
              <a:rPr spc="-5" dirty="0">
                <a:solidFill>
                  <a:srgbClr val="006FC0"/>
                </a:solidFill>
              </a:rPr>
              <a:t>Student</a:t>
            </a:r>
            <a:r>
              <a:rPr spc="30" dirty="0">
                <a:solidFill>
                  <a:srgbClr val="006FC0"/>
                </a:solidFill>
              </a:rPr>
              <a:t> </a:t>
            </a:r>
            <a:r>
              <a:rPr spc="-5" dirty="0">
                <a:solidFill>
                  <a:srgbClr val="006FC0"/>
                </a:solidFill>
              </a:rPr>
              <a:t>-</a:t>
            </a:r>
            <a:r>
              <a:rPr dirty="0">
                <a:solidFill>
                  <a:srgbClr val="006FC0"/>
                </a:solidFill>
              </a:rPr>
              <a:t> </a:t>
            </a:r>
            <a:r>
              <a:rPr spc="-5" dirty="0">
                <a:solidFill>
                  <a:srgbClr val="006FC0"/>
                </a:solidFill>
              </a:rPr>
              <a:t>Faculty Ratio</a:t>
            </a:r>
          </a:p>
        </p:txBody>
      </p:sp>
      <p:sp>
        <p:nvSpPr>
          <p:cNvPr id="6" name="TextBox 5">
            <a:extLst>
              <a:ext uri="{FF2B5EF4-FFF2-40B4-BE49-F238E27FC236}">
                <a16:creationId xmlns:a16="http://schemas.microsoft.com/office/drawing/2014/main" id="{9A3378C1-D8EE-14A0-C9B1-96A1C61DD34E}"/>
              </a:ext>
            </a:extLst>
          </p:cNvPr>
          <p:cNvSpPr txBox="1"/>
          <p:nvPr/>
        </p:nvSpPr>
        <p:spPr>
          <a:xfrm>
            <a:off x="2807803" y="6237312"/>
            <a:ext cx="6576392" cy="369332"/>
          </a:xfrm>
          <a:prstGeom prst="rect">
            <a:avLst/>
          </a:prstGeom>
          <a:noFill/>
        </p:spPr>
        <p:txBody>
          <a:bodyPr wrap="square">
            <a:spAutoFit/>
          </a:bodyPr>
          <a:lstStyle/>
          <a:p>
            <a:pPr marL="12700">
              <a:lnSpc>
                <a:spcPct val="100000"/>
              </a:lnSpc>
              <a:spcBef>
                <a:spcPts val="100"/>
              </a:spcBef>
            </a:pPr>
            <a:r>
              <a:rPr lang="en-US" sz="1800" b="1" spc="-5" dirty="0">
                <a:solidFill>
                  <a:srgbClr val="888888"/>
                </a:solidFill>
                <a:latin typeface="Calibri"/>
                <a:cs typeface="Calibri"/>
              </a:rPr>
              <a:t>Department</a:t>
            </a:r>
            <a:r>
              <a:rPr lang="en-US" sz="1800" b="1" spc="-15" dirty="0">
                <a:solidFill>
                  <a:srgbClr val="888888"/>
                </a:solidFill>
                <a:latin typeface="Calibri"/>
                <a:cs typeface="Calibri"/>
              </a:rPr>
              <a:t> </a:t>
            </a:r>
            <a:r>
              <a:rPr lang="en-US" sz="1800" b="1" dirty="0">
                <a:solidFill>
                  <a:srgbClr val="888888"/>
                </a:solidFill>
                <a:latin typeface="Calibri"/>
                <a:cs typeface="Calibri"/>
              </a:rPr>
              <a:t>of</a:t>
            </a:r>
            <a:r>
              <a:rPr lang="en-US" sz="1800" b="1" spc="5" dirty="0">
                <a:solidFill>
                  <a:srgbClr val="888888"/>
                </a:solidFill>
                <a:latin typeface="Calibri"/>
                <a:cs typeface="Calibri"/>
              </a:rPr>
              <a:t> </a:t>
            </a:r>
            <a:r>
              <a:rPr lang="en-US" sz="1800" b="1" spc="-5" dirty="0">
                <a:solidFill>
                  <a:srgbClr val="888888"/>
                </a:solidFill>
                <a:latin typeface="Calibri"/>
                <a:cs typeface="Calibri"/>
              </a:rPr>
              <a:t>Environmental Science, Engineering &amp; Management</a:t>
            </a:r>
            <a:endParaRPr lang="en-US" sz="18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5318" y="332656"/>
            <a:ext cx="6960842" cy="968855"/>
          </a:xfrm>
          <a:prstGeom prst="rect">
            <a:avLst/>
          </a:prstGeom>
        </p:spPr>
        <p:txBody>
          <a:bodyPr vert="horz" wrap="square" lIns="0" tIns="67945" rIns="0" bIns="0" rtlCol="0">
            <a:spAutoFit/>
          </a:bodyPr>
          <a:lstStyle/>
          <a:p>
            <a:pPr marL="12700">
              <a:lnSpc>
                <a:spcPct val="100000"/>
              </a:lnSpc>
              <a:spcBef>
                <a:spcPts val="535"/>
              </a:spcBef>
            </a:pPr>
            <a:r>
              <a:rPr sz="3200" spc="-10" dirty="0">
                <a:solidFill>
                  <a:srgbClr val="006FC0"/>
                </a:solidFill>
              </a:rPr>
              <a:t>Criterion</a:t>
            </a:r>
            <a:r>
              <a:rPr sz="3200" spc="-5" dirty="0">
                <a:solidFill>
                  <a:srgbClr val="006FC0"/>
                </a:solidFill>
              </a:rPr>
              <a:t> 2</a:t>
            </a:r>
            <a:r>
              <a:rPr sz="3200" dirty="0">
                <a:solidFill>
                  <a:srgbClr val="006FC0"/>
                </a:solidFill>
              </a:rPr>
              <a:t> </a:t>
            </a:r>
            <a:r>
              <a:rPr sz="3200" spc="-15" dirty="0">
                <a:solidFill>
                  <a:srgbClr val="006FC0"/>
                </a:solidFill>
              </a:rPr>
              <a:t>Student’s</a:t>
            </a:r>
            <a:r>
              <a:rPr sz="3200" dirty="0">
                <a:solidFill>
                  <a:srgbClr val="006FC0"/>
                </a:solidFill>
              </a:rPr>
              <a:t> </a:t>
            </a:r>
            <a:r>
              <a:rPr sz="3200" spc="-5" dirty="0">
                <a:solidFill>
                  <a:srgbClr val="006FC0"/>
                </a:solidFill>
              </a:rPr>
              <a:t>categorisations</a:t>
            </a:r>
          </a:p>
          <a:p>
            <a:pPr marL="31115">
              <a:lnSpc>
                <a:spcPct val="100000"/>
              </a:lnSpc>
              <a:spcBef>
                <a:spcPts val="340"/>
              </a:spcBef>
            </a:pPr>
            <a:r>
              <a:rPr sz="2400" spc="-5" dirty="0">
                <a:solidFill>
                  <a:srgbClr val="000000"/>
                </a:solidFill>
              </a:rPr>
              <a:t>F</a:t>
            </a:r>
            <a:r>
              <a:rPr sz="2400" dirty="0">
                <a:solidFill>
                  <a:srgbClr val="000000"/>
                </a:solidFill>
              </a:rPr>
              <a:t>o</a:t>
            </a:r>
            <a:r>
              <a:rPr sz="2400" spc="-5" dirty="0">
                <a:solidFill>
                  <a:srgbClr val="000000"/>
                </a:solidFill>
              </a:rPr>
              <a:t>r</a:t>
            </a:r>
            <a:r>
              <a:rPr sz="2400" spc="-170" dirty="0">
                <a:solidFill>
                  <a:srgbClr val="000000"/>
                </a:solidFill>
              </a:rPr>
              <a:t> </a:t>
            </a:r>
            <a:r>
              <a:rPr sz="2400" spc="-5" dirty="0">
                <a:solidFill>
                  <a:srgbClr val="000000"/>
                </a:solidFill>
              </a:rPr>
              <a:t>Adva</a:t>
            </a:r>
            <a:r>
              <a:rPr sz="2400" dirty="0">
                <a:solidFill>
                  <a:srgbClr val="000000"/>
                </a:solidFill>
              </a:rPr>
              <a:t>n</a:t>
            </a:r>
            <a:r>
              <a:rPr sz="2400" spc="-5" dirty="0">
                <a:solidFill>
                  <a:srgbClr val="000000"/>
                </a:solidFill>
              </a:rPr>
              <a:t>ced Learners</a:t>
            </a:r>
            <a:endParaRPr sz="2400" dirty="0"/>
          </a:p>
        </p:txBody>
      </p:sp>
      <p:graphicFrame>
        <p:nvGraphicFramePr>
          <p:cNvPr id="3" name="object 3"/>
          <p:cNvGraphicFramePr>
            <a:graphicFrameLocks noGrp="1"/>
          </p:cNvGraphicFramePr>
          <p:nvPr/>
        </p:nvGraphicFramePr>
        <p:xfrm>
          <a:off x="566017" y="1532534"/>
          <a:ext cx="10817225" cy="1987549"/>
        </p:xfrm>
        <a:graphic>
          <a:graphicData uri="http://schemas.openxmlformats.org/drawingml/2006/table">
            <a:tbl>
              <a:tblPr firstRow="1" bandRow="1">
                <a:tableStyleId>{2D5ABB26-0587-4C30-8999-92F81FD0307C}</a:tableStyleId>
              </a:tblPr>
              <a:tblGrid>
                <a:gridCol w="6178055">
                  <a:extLst>
                    <a:ext uri="{9D8B030D-6E8A-4147-A177-3AD203B41FA5}">
                      <a16:colId xmlns:a16="http://schemas.microsoft.com/office/drawing/2014/main" val="20000"/>
                    </a:ext>
                  </a:extLst>
                </a:gridCol>
                <a:gridCol w="4639170">
                  <a:extLst>
                    <a:ext uri="{9D8B030D-6E8A-4147-A177-3AD203B41FA5}">
                      <a16:colId xmlns:a16="http://schemas.microsoft.com/office/drawing/2014/main" val="20001"/>
                    </a:ext>
                  </a:extLst>
                </a:gridCol>
              </a:tblGrid>
              <a:tr h="335280">
                <a:tc>
                  <a:txBody>
                    <a:bodyPr/>
                    <a:lstStyle/>
                    <a:p>
                      <a:pPr algn="ctr">
                        <a:lnSpc>
                          <a:spcPct val="100000"/>
                        </a:lnSpc>
                        <a:spcBef>
                          <a:spcPts val="309"/>
                        </a:spcBef>
                      </a:pPr>
                      <a:r>
                        <a:rPr sz="2400" b="1" spc="-5" dirty="0">
                          <a:latin typeface="Times New Roman"/>
                          <a:cs typeface="Times New Roman"/>
                        </a:rPr>
                        <a:t>Student</a:t>
                      </a:r>
                      <a:r>
                        <a:rPr sz="2400" b="1" spc="-15" dirty="0">
                          <a:latin typeface="Times New Roman"/>
                          <a:cs typeface="Times New Roman"/>
                        </a:rPr>
                        <a:t> </a:t>
                      </a:r>
                      <a:r>
                        <a:rPr sz="2400" b="1" spc="-5" dirty="0">
                          <a:latin typeface="Times New Roman"/>
                          <a:cs typeface="Times New Roman"/>
                        </a:rPr>
                        <a:t>Centric</a:t>
                      </a:r>
                      <a:r>
                        <a:rPr sz="2400" b="1" dirty="0">
                          <a:latin typeface="Times New Roman"/>
                          <a:cs typeface="Times New Roman"/>
                        </a:rPr>
                        <a:t> </a:t>
                      </a:r>
                      <a:r>
                        <a:rPr sz="2400" b="1" spc="-5" dirty="0">
                          <a:latin typeface="Times New Roman"/>
                          <a:cs typeface="Times New Roman"/>
                        </a:rPr>
                        <a:t>Methods</a:t>
                      </a:r>
                      <a:endParaRPr sz="2400" dirty="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algn="ctr">
                        <a:lnSpc>
                          <a:spcPct val="100000"/>
                        </a:lnSpc>
                        <a:spcBef>
                          <a:spcPts val="309"/>
                        </a:spcBef>
                      </a:pPr>
                      <a:r>
                        <a:rPr sz="2400" b="1" spc="-15" dirty="0">
                          <a:latin typeface="Times New Roman"/>
                          <a:cs typeface="Times New Roman"/>
                        </a:rPr>
                        <a:t>Programmes</a:t>
                      </a:r>
                      <a:endParaRPr sz="24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extLst>
                  <a:ext uri="{0D108BD9-81ED-4DB2-BD59-A6C34878D82A}">
                    <a16:rowId xmlns:a16="http://schemas.microsoft.com/office/drawing/2014/main" val="10000"/>
                  </a:ext>
                </a:extLst>
              </a:tr>
              <a:tr h="335280">
                <a:tc>
                  <a:txBody>
                    <a:bodyPr/>
                    <a:lstStyle/>
                    <a:p>
                      <a:pPr marL="91440" algn="ctr">
                        <a:lnSpc>
                          <a:spcPct val="100000"/>
                        </a:lnSpc>
                        <a:spcBef>
                          <a:spcPts val="310"/>
                        </a:spcBef>
                      </a:pPr>
                      <a:r>
                        <a:rPr sz="2400" b="1" spc="-5" dirty="0">
                          <a:latin typeface="Times New Roman"/>
                          <a:cs typeface="Times New Roman"/>
                        </a:rPr>
                        <a:t>Personality</a:t>
                      </a:r>
                      <a:r>
                        <a:rPr sz="2400" b="1" dirty="0">
                          <a:latin typeface="Times New Roman"/>
                          <a:cs typeface="Times New Roman"/>
                        </a:rPr>
                        <a:t> </a:t>
                      </a:r>
                      <a:r>
                        <a:rPr sz="2400" b="1" spc="-5" dirty="0">
                          <a:latin typeface="Times New Roman"/>
                          <a:cs typeface="Times New Roman"/>
                        </a:rPr>
                        <a:t>development</a:t>
                      </a:r>
                      <a:r>
                        <a:rPr sz="2400" b="1" spc="25" dirty="0">
                          <a:latin typeface="Times New Roman"/>
                          <a:cs typeface="Times New Roman"/>
                        </a:rPr>
                        <a:t> </a:t>
                      </a:r>
                      <a:r>
                        <a:rPr sz="2400" b="1" spc="-10" dirty="0">
                          <a:latin typeface="Times New Roman"/>
                          <a:cs typeface="Times New Roman"/>
                        </a:rPr>
                        <a:t>program</a:t>
                      </a:r>
                      <a:endParaRPr sz="2400">
                        <a:latin typeface="Times New Roman"/>
                        <a:cs typeface="Times New Roman"/>
                      </a:endParaRPr>
                    </a:p>
                  </a:txBody>
                  <a:tcPr marL="0" marR="0" marT="3937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marL="91440" algn="ctr">
                        <a:lnSpc>
                          <a:spcPct val="100000"/>
                        </a:lnSpc>
                        <a:spcBef>
                          <a:spcPts val="310"/>
                        </a:spcBef>
                      </a:pPr>
                      <a:r>
                        <a:rPr sz="2400" b="1" spc="-5" dirty="0">
                          <a:latin typeface="Times New Roman"/>
                          <a:cs typeface="Times New Roman"/>
                        </a:rPr>
                        <a:t>Communication</a:t>
                      </a:r>
                      <a:r>
                        <a:rPr sz="2400" b="1" spc="30" dirty="0">
                          <a:latin typeface="Times New Roman"/>
                          <a:cs typeface="Times New Roman"/>
                        </a:rPr>
                        <a:t> </a:t>
                      </a:r>
                      <a:r>
                        <a:rPr sz="2400" b="1" spc="-5" dirty="0">
                          <a:latin typeface="Times New Roman"/>
                          <a:cs typeface="Times New Roman"/>
                        </a:rPr>
                        <a:t>Skills</a:t>
                      </a:r>
                      <a:r>
                        <a:rPr sz="2400" b="1" dirty="0">
                          <a:latin typeface="Times New Roman"/>
                          <a:cs typeface="Times New Roman"/>
                        </a:rPr>
                        <a:t> </a:t>
                      </a:r>
                      <a:r>
                        <a:rPr sz="2400" b="1" spc="-5" dirty="0">
                          <a:latin typeface="Times New Roman"/>
                          <a:cs typeface="Times New Roman"/>
                        </a:rPr>
                        <a:t>Lab</a:t>
                      </a:r>
                      <a:endParaRPr sz="2400" dirty="0">
                        <a:latin typeface="Times New Roman"/>
                        <a:cs typeface="Times New Roman"/>
                      </a:endParaRPr>
                    </a:p>
                  </a:txBody>
                  <a:tcPr marL="0" marR="0" marT="3937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extLst>
                  <a:ext uri="{0D108BD9-81ED-4DB2-BD59-A6C34878D82A}">
                    <a16:rowId xmlns:a16="http://schemas.microsoft.com/office/drawing/2014/main" val="10005"/>
                  </a:ext>
                </a:extLst>
              </a:tr>
              <a:tr h="335279">
                <a:tc>
                  <a:txBody>
                    <a:bodyPr/>
                    <a:lstStyle/>
                    <a:p>
                      <a:pPr marL="91440" algn="ctr">
                        <a:lnSpc>
                          <a:spcPct val="100000"/>
                        </a:lnSpc>
                        <a:spcBef>
                          <a:spcPts val="315"/>
                        </a:spcBef>
                      </a:pPr>
                      <a:r>
                        <a:rPr sz="2400" b="1" spc="-5" dirty="0">
                          <a:latin typeface="Times New Roman"/>
                          <a:cs typeface="Times New Roman"/>
                        </a:rPr>
                        <a:t>Placement</a:t>
                      </a:r>
                      <a:r>
                        <a:rPr sz="2400" b="1" dirty="0">
                          <a:latin typeface="Times New Roman"/>
                          <a:cs typeface="Times New Roman"/>
                        </a:rPr>
                        <a:t> </a:t>
                      </a:r>
                      <a:r>
                        <a:rPr lang="en-IN" sz="2400" b="1" spc="-5" dirty="0">
                          <a:latin typeface="Times New Roman"/>
                          <a:cs typeface="Times New Roman"/>
                        </a:rPr>
                        <a:t>Training </a:t>
                      </a:r>
                      <a:endParaRPr sz="24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91440" algn="ctr">
                        <a:lnSpc>
                          <a:spcPct val="100000"/>
                        </a:lnSpc>
                        <a:spcBef>
                          <a:spcPts val="315"/>
                        </a:spcBef>
                      </a:pPr>
                      <a:endParaRPr sz="24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6"/>
                  </a:ext>
                </a:extLst>
              </a:tr>
              <a:tr h="335280">
                <a:tc>
                  <a:txBody>
                    <a:bodyPr/>
                    <a:lstStyle/>
                    <a:p>
                      <a:pPr marL="91440" algn="ctr">
                        <a:lnSpc>
                          <a:spcPct val="100000"/>
                        </a:lnSpc>
                        <a:spcBef>
                          <a:spcPts val="315"/>
                        </a:spcBef>
                      </a:pPr>
                      <a:r>
                        <a:rPr sz="2400" b="1" spc="-5" dirty="0">
                          <a:latin typeface="Times New Roman"/>
                          <a:cs typeface="Times New Roman"/>
                        </a:rPr>
                        <a:t>Monetary</a:t>
                      </a:r>
                      <a:r>
                        <a:rPr sz="2400" b="1" spc="-10" dirty="0">
                          <a:latin typeface="Times New Roman"/>
                          <a:cs typeface="Times New Roman"/>
                        </a:rPr>
                        <a:t> </a:t>
                      </a:r>
                      <a:r>
                        <a:rPr sz="2400" b="1" spc="-5" dirty="0">
                          <a:latin typeface="Times New Roman"/>
                          <a:cs typeface="Times New Roman"/>
                        </a:rPr>
                        <a:t>benefit</a:t>
                      </a:r>
                      <a:r>
                        <a:rPr sz="2400" b="1" spc="15" dirty="0">
                          <a:latin typeface="Times New Roman"/>
                          <a:cs typeface="Times New Roman"/>
                        </a:rPr>
                        <a:t> </a:t>
                      </a:r>
                      <a:r>
                        <a:rPr sz="2400" b="1" spc="-5" dirty="0">
                          <a:latin typeface="Times New Roman"/>
                          <a:cs typeface="Times New Roman"/>
                        </a:rPr>
                        <a:t>Student</a:t>
                      </a:r>
                      <a:r>
                        <a:rPr lang="en-IN" sz="2400" b="1" spc="-5" dirty="0">
                          <a:latin typeface="Times New Roman"/>
                          <a:cs typeface="Times New Roman"/>
                        </a:rPr>
                        <a:t>s working in live projects</a:t>
                      </a:r>
                      <a:endParaRPr sz="2400" dirty="0">
                        <a:latin typeface="Times New Roman"/>
                        <a:cs typeface="Times New Roman"/>
                      </a:endParaRPr>
                    </a:p>
                  </a:txBody>
                  <a:tcPr marL="0" marR="0" marT="4000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marL="91440" algn="ctr">
                        <a:lnSpc>
                          <a:spcPct val="100000"/>
                        </a:lnSpc>
                        <a:spcBef>
                          <a:spcPts val="315"/>
                        </a:spcBef>
                      </a:pPr>
                      <a:endParaRPr sz="2400" dirty="0">
                        <a:latin typeface="Times New Roman"/>
                        <a:cs typeface="Times New Roman"/>
                      </a:endParaRPr>
                    </a:p>
                  </a:txBody>
                  <a:tcPr marL="0" marR="0" marT="4000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extLst>
                  <a:ext uri="{0D108BD9-81ED-4DB2-BD59-A6C34878D82A}">
                    <a16:rowId xmlns:a16="http://schemas.microsoft.com/office/drawing/2014/main" val="10009"/>
                  </a:ext>
                </a:extLst>
              </a:tr>
            </a:tbl>
          </a:graphicData>
        </a:graphic>
      </p:graphicFrame>
      <p:graphicFrame>
        <p:nvGraphicFramePr>
          <p:cNvPr id="4" name="object 4"/>
          <p:cNvGraphicFramePr>
            <a:graphicFrameLocks noGrp="1"/>
          </p:cNvGraphicFramePr>
          <p:nvPr/>
        </p:nvGraphicFramePr>
        <p:xfrm>
          <a:off x="335360" y="4293096"/>
          <a:ext cx="11157962" cy="2088233"/>
        </p:xfrm>
        <a:graphic>
          <a:graphicData uri="http://schemas.openxmlformats.org/drawingml/2006/table">
            <a:tbl>
              <a:tblPr firstRow="1" bandRow="1">
                <a:tableStyleId>{2D5ABB26-0587-4C30-8999-92F81FD0307C}</a:tableStyleId>
              </a:tblPr>
              <a:tblGrid>
                <a:gridCol w="4099335">
                  <a:extLst>
                    <a:ext uri="{9D8B030D-6E8A-4147-A177-3AD203B41FA5}">
                      <a16:colId xmlns:a16="http://schemas.microsoft.com/office/drawing/2014/main" val="20000"/>
                    </a:ext>
                  </a:extLst>
                </a:gridCol>
                <a:gridCol w="7058627">
                  <a:extLst>
                    <a:ext uri="{9D8B030D-6E8A-4147-A177-3AD203B41FA5}">
                      <a16:colId xmlns:a16="http://schemas.microsoft.com/office/drawing/2014/main" val="20001"/>
                    </a:ext>
                  </a:extLst>
                </a:gridCol>
              </a:tblGrid>
              <a:tr h="417493">
                <a:tc>
                  <a:txBody>
                    <a:bodyPr/>
                    <a:lstStyle/>
                    <a:p>
                      <a:pPr marL="902335" algn="ctr">
                        <a:lnSpc>
                          <a:spcPct val="100000"/>
                        </a:lnSpc>
                        <a:spcBef>
                          <a:spcPts val="315"/>
                        </a:spcBef>
                      </a:pPr>
                      <a:r>
                        <a:rPr sz="2000" b="1" spc="-5" dirty="0">
                          <a:latin typeface="Times New Roman"/>
                          <a:cs typeface="Times New Roman"/>
                        </a:rPr>
                        <a:t>Student</a:t>
                      </a:r>
                      <a:r>
                        <a:rPr sz="2000" b="1" spc="-15" dirty="0">
                          <a:latin typeface="Times New Roman"/>
                          <a:cs typeface="Times New Roman"/>
                        </a:rPr>
                        <a:t> </a:t>
                      </a:r>
                      <a:r>
                        <a:rPr sz="2000" b="1" spc="-5" dirty="0">
                          <a:latin typeface="Times New Roman"/>
                          <a:cs typeface="Times New Roman"/>
                        </a:rPr>
                        <a:t>Centric</a:t>
                      </a:r>
                      <a:r>
                        <a:rPr sz="2000" b="1" dirty="0">
                          <a:latin typeface="Times New Roman"/>
                          <a:cs typeface="Times New Roman"/>
                        </a:rPr>
                        <a:t> </a:t>
                      </a:r>
                      <a:r>
                        <a:rPr sz="2000" b="1" spc="-5" dirty="0">
                          <a:latin typeface="Times New Roman"/>
                          <a:cs typeface="Times New Roman"/>
                        </a:rPr>
                        <a:t>Methods</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algn="ctr">
                        <a:lnSpc>
                          <a:spcPct val="100000"/>
                        </a:lnSpc>
                        <a:spcBef>
                          <a:spcPts val="315"/>
                        </a:spcBef>
                      </a:pPr>
                      <a:r>
                        <a:rPr sz="2000" b="1" spc="-15" dirty="0">
                          <a:latin typeface="Times New Roman"/>
                          <a:cs typeface="Times New Roman"/>
                        </a:rPr>
                        <a:t>Programmes</a:t>
                      </a:r>
                      <a:endParaRPr sz="2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extLst>
                  <a:ext uri="{0D108BD9-81ED-4DB2-BD59-A6C34878D82A}">
                    <a16:rowId xmlns:a16="http://schemas.microsoft.com/office/drawing/2014/main" val="10000"/>
                  </a:ext>
                </a:extLst>
              </a:tr>
              <a:tr h="417493">
                <a:tc>
                  <a:txBody>
                    <a:bodyPr/>
                    <a:lstStyle/>
                    <a:p>
                      <a:pPr marL="91440" algn="ctr">
                        <a:lnSpc>
                          <a:spcPct val="100000"/>
                        </a:lnSpc>
                        <a:spcBef>
                          <a:spcPts val="315"/>
                        </a:spcBef>
                      </a:pPr>
                      <a:r>
                        <a:rPr sz="2000" b="1" spc="-5" dirty="0">
                          <a:latin typeface="Times New Roman"/>
                          <a:cs typeface="Times New Roman"/>
                        </a:rPr>
                        <a:t>Experiential</a:t>
                      </a:r>
                      <a:r>
                        <a:rPr sz="2000" b="1" spc="-10" dirty="0">
                          <a:latin typeface="Times New Roman"/>
                          <a:cs typeface="Times New Roman"/>
                        </a:rPr>
                        <a:t> </a:t>
                      </a:r>
                      <a:r>
                        <a:rPr sz="2000" b="1" spc="-5" dirty="0">
                          <a:latin typeface="Times New Roman"/>
                          <a:cs typeface="Times New Roman"/>
                        </a:rPr>
                        <a:t>learning</a:t>
                      </a:r>
                      <a:endParaRPr sz="2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91440" algn="ctr">
                        <a:lnSpc>
                          <a:spcPct val="100000"/>
                        </a:lnSpc>
                        <a:spcBef>
                          <a:spcPts val="315"/>
                        </a:spcBef>
                      </a:pPr>
                      <a:r>
                        <a:rPr sz="2000" b="1" spc="-5" dirty="0">
                          <a:latin typeface="Times New Roman"/>
                          <a:cs typeface="Times New Roman"/>
                        </a:rPr>
                        <a:t>Field</a:t>
                      </a:r>
                      <a:r>
                        <a:rPr sz="2000" b="1" spc="5" dirty="0">
                          <a:latin typeface="Times New Roman"/>
                          <a:cs typeface="Times New Roman"/>
                        </a:rPr>
                        <a:t> </a:t>
                      </a:r>
                      <a:r>
                        <a:rPr sz="2000" b="1" spc="-15" dirty="0">
                          <a:latin typeface="Times New Roman"/>
                          <a:cs typeface="Times New Roman"/>
                        </a:rPr>
                        <a:t>survey,</a:t>
                      </a:r>
                      <a:r>
                        <a:rPr sz="2000" b="1" spc="-5" dirty="0">
                          <a:latin typeface="Times New Roman"/>
                          <a:cs typeface="Times New Roman"/>
                        </a:rPr>
                        <a:t> Laboratory</a:t>
                      </a:r>
                      <a:r>
                        <a:rPr sz="2000" b="1" spc="15" dirty="0">
                          <a:latin typeface="Times New Roman"/>
                          <a:cs typeface="Times New Roman"/>
                        </a:rPr>
                        <a:t> </a:t>
                      </a:r>
                      <a:r>
                        <a:rPr sz="2000" b="1" spc="-5" dirty="0">
                          <a:latin typeface="Times New Roman"/>
                          <a:cs typeface="Times New Roman"/>
                        </a:rPr>
                        <a:t>experience</a:t>
                      </a:r>
                      <a:r>
                        <a:rPr sz="2000" b="1" spc="30" dirty="0">
                          <a:latin typeface="Times New Roman"/>
                          <a:cs typeface="Times New Roman"/>
                        </a:rPr>
                        <a:t> </a:t>
                      </a:r>
                      <a:r>
                        <a:rPr sz="2000" b="1" dirty="0">
                          <a:latin typeface="Times New Roman"/>
                          <a:cs typeface="Times New Roman"/>
                        </a:rPr>
                        <a:t>with</a:t>
                      </a:r>
                      <a:r>
                        <a:rPr sz="2000" b="1" spc="-15" dirty="0">
                          <a:latin typeface="Times New Roman"/>
                          <a:cs typeface="Times New Roman"/>
                        </a:rPr>
                        <a:t> </a:t>
                      </a:r>
                      <a:r>
                        <a:rPr sz="2000" b="1" spc="-5" dirty="0">
                          <a:latin typeface="Times New Roman"/>
                          <a:cs typeface="Times New Roman"/>
                        </a:rPr>
                        <a:t>live</a:t>
                      </a:r>
                      <a:r>
                        <a:rPr sz="2000" b="1" spc="10" dirty="0">
                          <a:latin typeface="Times New Roman"/>
                          <a:cs typeface="Times New Roman"/>
                        </a:rPr>
                        <a:t> </a:t>
                      </a:r>
                      <a:r>
                        <a:rPr sz="2000" b="1" spc="-10" dirty="0">
                          <a:latin typeface="Times New Roman"/>
                          <a:cs typeface="Times New Roman"/>
                        </a:rPr>
                        <a:t>example</a:t>
                      </a:r>
                      <a:endParaRPr sz="200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1"/>
                  </a:ext>
                </a:extLst>
              </a:tr>
              <a:tr h="417493">
                <a:tc>
                  <a:txBody>
                    <a:bodyPr/>
                    <a:lstStyle/>
                    <a:p>
                      <a:pPr marL="91440" algn="ctr">
                        <a:lnSpc>
                          <a:spcPct val="100000"/>
                        </a:lnSpc>
                        <a:spcBef>
                          <a:spcPts val="315"/>
                        </a:spcBef>
                      </a:pPr>
                      <a:r>
                        <a:rPr sz="2000" b="1" spc="-5" dirty="0">
                          <a:latin typeface="Times New Roman"/>
                          <a:cs typeface="Times New Roman"/>
                        </a:rPr>
                        <a:t>Participative</a:t>
                      </a:r>
                      <a:r>
                        <a:rPr sz="2000" b="1" spc="15" dirty="0">
                          <a:latin typeface="Times New Roman"/>
                          <a:cs typeface="Times New Roman"/>
                        </a:rPr>
                        <a:t> </a:t>
                      </a:r>
                      <a:r>
                        <a:rPr sz="2000" b="1" spc="-5" dirty="0">
                          <a:latin typeface="Times New Roman"/>
                          <a:cs typeface="Times New Roman"/>
                        </a:rPr>
                        <a:t>learning</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91440" algn="ctr">
                        <a:lnSpc>
                          <a:spcPct val="100000"/>
                        </a:lnSpc>
                        <a:spcBef>
                          <a:spcPts val="315"/>
                        </a:spcBef>
                      </a:pPr>
                      <a:r>
                        <a:rPr sz="2000" b="1" spc="-5" dirty="0">
                          <a:latin typeface="Times New Roman"/>
                          <a:cs typeface="Times New Roman"/>
                        </a:rPr>
                        <a:t>Periodic</a:t>
                      </a:r>
                      <a:r>
                        <a:rPr sz="2000" b="1" spc="20" dirty="0">
                          <a:latin typeface="Times New Roman"/>
                          <a:cs typeface="Times New Roman"/>
                        </a:rPr>
                        <a:t> </a:t>
                      </a:r>
                      <a:r>
                        <a:rPr sz="2000" b="1" spc="-5" dirty="0">
                          <a:latin typeface="Times New Roman"/>
                          <a:cs typeface="Times New Roman"/>
                        </a:rPr>
                        <a:t>Online</a:t>
                      </a:r>
                      <a:r>
                        <a:rPr sz="2000" b="1" spc="20" dirty="0">
                          <a:latin typeface="Times New Roman"/>
                          <a:cs typeface="Times New Roman"/>
                        </a:rPr>
                        <a:t> </a:t>
                      </a:r>
                      <a:r>
                        <a:rPr sz="2000" b="1" spc="-5" dirty="0">
                          <a:latin typeface="Times New Roman"/>
                          <a:cs typeface="Times New Roman"/>
                        </a:rPr>
                        <a:t>interactive</a:t>
                      </a:r>
                      <a:r>
                        <a:rPr sz="2000" b="1" spc="30" dirty="0">
                          <a:latin typeface="Times New Roman"/>
                          <a:cs typeface="Times New Roman"/>
                        </a:rPr>
                        <a:t> </a:t>
                      </a:r>
                      <a:r>
                        <a:rPr sz="2000" b="1" spc="-10" dirty="0">
                          <a:latin typeface="Times New Roman"/>
                          <a:cs typeface="Times New Roman"/>
                        </a:rPr>
                        <a:t>programs</a:t>
                      </a:r>
                      <a:r>
                        <a:rPr sz="2000" b="1" spc="15" dirty="0">
                          <a:latin typeface="Times New Roman"/>
                          <a:cs typeface="Times New Roman"/>
                        </a:rPr>
                        <a:t> </a:t>
                      </a:r>
                      <a:r>
                        <a:rPr sz="2000" b="1" dirty="0">
                          <a:latin typeface="Times New Roman"/>
                          <a:cs typeface="Times New Roman"/>
                        </a:rPr>
                        <a:t>with</a:t>
                      </a:r>
                      <a:r>
                        <a:rPr sz="2000" b="1" spc="-20" dirty="0">
                          <a:latin typeface="Times New Roman"/>
                          <a:cs typeface="Times New Roman"/>
                        </a:rPr>
                        <a:t> </a:t>
                      </a:r>
                      <a:r>
                        <a:rPr sz="2000" b="1" spc="-5" dirty="0">
                          <a:latin typeface="Times New Roman"/>
                          <a:cs typeface="Times New Roman"/>
                        </a:rPr>
                        <a:t>experts</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2"/>
                  </a:ext>
                </a:extLst>
              </a:tr>
              <a:tr h="417493">
                <a:tc>
                  <a:txBody>
                    <a:bodyPr/>
                    <a:lstStyle/>
                    <a:p>
                      <a:pPr marL="91440" algn="ctr">
                        <a:lnSpc>
                          <a:spcPct val="100000"/>
                        </a:lnSpc>
                        <a:spcBef>
                          <a:spcPts val="315"/>
                        </a:spcBef>
                      </a:pPr>
                      <a:r>
                        <a:rPr sz="2000" b="1" spc="-5" dirty="0">
                          <a:latin typeface="Times New Roman"/>
                          <a:cs typeface="Times New Roman"/>
                        </a:rPr>
                        <a:t>Remedial classes</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91440" algn="ctr">
                        <a:lnSpc>
                          <a:spcPct val="100000"/>
                        </a:lnSpc>
                        <a:spcBef>
                          <a:spcPts val="315"/>
                        </a:spcBef>
                      </a:pPr>
                      <a:r>
                        <a:rPr sz="2000" b="1" spc="-5" dirty="0">
                          <a:latin typeface="Times New Roman"/>
                          <a:cs typeface="Times New Roman"/>
                        </a:rPr>
                        <a:t>Giving</a:t>
                      </a:r>
                      <a:r>
                        <a:rPr sz="2000" b="1" spc="5" dirty="0">
                          <a:latin typeface="Times New Roman"/>
                          <a:cs typeface="Times New Roman"/>
                        </a:rPr>
                        <a:t> </a:t>
                      </a:r>
                      <a:r>
                        <a:rPr sz="2000" b="1" spc="-5" dirty="0">
                          <a:latin typeface="Times New Roman"/>
                          <a:cs typeface="Times New Roman"/>
                        </a:rPr>
                        <a:t>assignments,</a:t>
                      </a:r>
                      <a:r>
                        <a:rPr sz="2000" b="1" spc="20" dirty="0">
                          <a:latin typeface="Times New Roman"/>
                          <a:cs typeface="Times New Roman"/>
                        </a:rPr>
                        <a:t> </a:t>
                      </a:r>
                      <a:r>
                        <a:rPr sz="2000" b="1" spc="-5" dirty="0">
                          <a:latin typeface="Times New Roman"/>
                          <a:cs typeface="Times New Roman"/>
                        </a:rPr>
                        <a:t>virtual</a:t>
                      </a:r>
                      <a:r>
                        <a:rPr sz="2000" b="1" spc="20" dirty="0">
                          <a:latin typeface="Times New Roman"/>
                          <a:cs typeface="Times New Roman"/>
                        </a:rPr>
                        <a:t> </a:t>
                      </a:r>
                      <a:r>
                        <a:rPr sz="2000" b="1" spc="-5" dirty="0">
                          <a:latin typeface="Times New Roman"/>
                          <a:cs typeface="Times New Roman"/>
                        </a:rPr>
                        <a:t>learning</a:t>
                      </a:r>
                      <a:endParaRPr sz="2000" dirty="0">
                        <a:latin typeface="Times New Roman"/>
                        <a:cs typeface="Times New Roman"/>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3"/>
                  </a:ext>
                </a:extLst>
              </a:tr>
              <a:tr h="418261">
                <a:tc>
                  <a:txBody>
                    <a:bodyPr/>
                    <a:lstStyle/>
                    <a:p>
                      <a:pPr marL="91440" algn="ctr">
                        <a:lnSpc>
                          <a:spcPct val="100000"/>
                        </a:lnSpc>
                        <a:spcBef>
                          <a:spcPts val="320"/>
                        </a:spcBef>
                      </a:pPr>
                      <a:r>
                        <a:rPr sz="2000" b="1" spc="-25" dirty="0">
                          <a:latin typeface="Times New Roman"/>
                          <a:cs typeface="Times New Roman"/>
                        </a:rPr>
                        <a:t>Teachers</a:t>
                      </a:r>
                      <a:r>
                        <a:rPr sz="2000" b="1" spc="-10" dirty="0">
                          <a:latin typeface="Times New Roman"/>
                          <a:cs typeface="Times New Roman"/>
                        </a:rPr>
                        <a:t> </a:t>
                      </a:r>
                      <a:r>
                        <a:rPr sz="2000" b="1" spc="-5" dirty="0">
                          <a:latin typeface="Times New Roman"/>
                          <a:cs typeface="Times New Roman"/>
                        </a:rPr>
                        <a:t>use ICT</a:t>
                      </a:r>
                      <a:r>
                        <a:rPr sz="2000" b="1" spc="-25" dirty="0">
                          <a:latin typeface="Times New Roman"/>
                          <a:cs typeface="Times New Roman"/>
                        </a:rPr>
                        <a:t> </a:t>
                      </a:r>
                      <a:r>
                        <a:rPr sz="2000" b="1" spc="-5" dirty="0">
                          <a:latin typeface="Times New Roman"/>
                          <a:cs typeface="Times New Roman"/>
                        </a:rPr>
                        <a:t>enabled tools</a:t>
                      </a:r>
                      <a:endParaRPr sz="2000" dirty="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91440" algn="ctr">
                        <a:lnSpc>
                          <a:spcPct val="100000"/>
                        </a:lnSpc>
                        <a:spcBef>
                          <a:spcPts val="320"/>
                        </a:spcBef>
                      </a:pPr>
                      <a:r>
                        <a:rPr sz="2000" b="1" spc="-5" dirty="0">
                          <a:latin typeface="Times New Roman"/>
                          <a:cs typeface="Times New Roman"/>
                        </a:rPr>
                        <a:t>Online</a:t>
                      </a:r>
                      <a:r>
                        <a:rPr sz="2000" b="1" spc="15" dirty="0">
                          <a:latin typeface="Times New Roman"/>
                          <a:cs typeface="Times New Roman"/>
                        </a:rPr>
                        <a:t> </a:t>
                      </a:r>
                      <a:r>
                        <a:rPr sz="2000" b="1" spc="-10" dirty="0">
                          <a:latin typeface="Times New Roman"/>
                          <a:cs typeface="Times New Roman"/>
                        </a:rPr>
                        <a:t>resources</a:t>
                      </a:r>
                      <a:r>
                        <a:rPr sz="2000" b="1" spc="5" dirty="0">
                          <a:latin typeface="Times New Roman"/>
                          <a:cs typeface="Times New Roman"/>
                        </a:rPr>
                        <a:t> </a:t>
                      </a:r>
                      <a:r>
                        <a:rPr sz="2000" b="1" spc="-5" dirty="0">
                          <a:latin typeface="Times New Roman"/>
                          <a:cs typeface="Times New Roman"/>
                        </a:rPr>
                        <a:t>for</a:t>
                      </a:r>
                      <a:r>
                        <a:rPr sz="2000" b="1" spc="-20" dirty="0">
                          <a:latin typeface="Times New Roman"/>
                          <a:cs typeface="Times New Roman"/>
                        </a:rPr>
                        <a:t> </a:t>
                      </a:r>
                      <a:r>
                        <a:rPr sz="2000" b="1" spc="-5" dirty="0">
                          <a:latin typeface="Times New Roman"/>
                          <a:cs typeface="Times New Roman"/>
                        </a:rPr>
                        <a:t>effective</a:t>
                      </a:r>
                      <a:r>
                        <a:rPr sz="2000" b="1" spc="40" dirty="0">
                          <a:latin typeface="Times New Roman"/>
                          <a:cs typeface="Times New Roman"/>
                        </a:rPr>
                        <a:t> </a:t>
                      </a:r>
                      <a:r>
                        <a:rPr sz="2000" b="1" spc="-5" dirty="0">
                          <a:latin typeface="Times New Roman"/>
                          <a:cs typeface="Times New Roman"/>
                        </a:rPr>
                        <a:t>teaching</a:t>
                      </a:r>
                      <a:r>
                        <a:rPr sz="2000" b="1" spc="5" dirty="0">
                          <a:latin typeface="Times New Roman"/>
                          <a:cs typeface="Times New Roman"/>
                        </a:rPr>
                        <a:t> </a:t>
                      </a:r>
                      <a:r>
                        <a:rPr sz="2000" b="1" spc="-5" dirty="0">
                          <a:latin typeface="Times New Roman"/>
                          <a:cs typeface="Times New Roman"/>
                        </a:rPr>
                        <a:t>and</a:t>
                      </a:r>
                      <a:r>
                        <a:rPr sz="2000" b="1" dirty="0">
                          <a:latin typeface="Times New Roman"/>
                          <a:cs typeface="Times New Roman"/>
                        </a:rPr>
                        <a:t> </a:t>
                      </a:r>
                      <a:r>
                        <a:rPr sz="2000" b="1" spc="-5" dirty="0">
                          <a:latin typeface="Times New Roman"/>
                          <a:cs typeface="Times New Roman"/>
                        </a:rPr>
                        <a:t>learning</a:t>
                      </a:r>
                      <a:r>
                        <a:rPr sz="2000" b="1" spc="10" dirty="0">
                          <a:latin typeface="Times New Roman"/>
                          <a:cs typeface="Times New Roman"/>
                        </a:rPr>
                        <a:t> </a:t>
                      </a:r>
                      <a:r>
                        <a:rPr sz="2000" b="1" spc="-5" dirty="0">
                          <a:latin typeface="Times New Roman"/>
                          <a:cs typeface="Times New Roman"/>
                        </a:rPr>
                        <a:t>process.</a:t>
                      </a:r>
                      <a:endParaRPr sz="2000" dirty="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4"/>
                  </a:ext>
                </a:extLst>
              </a:tr>
            </a:tbl>
          </a:graphicData>
        </a:graphic>
      </p:graphicFrame>
      <p:sp>
        <p:nvSpPr>
          <p:cNvPr id="5" name="object 5"/>
          <p:cNvSpPr txBox="1"/>
          <p:nvPr/>
        </p:nvSpPr>
        <p:spPr>
          <a:xfrm>
            <a:off x="623392" y="3717032"/>
            <a:ext cx="3096344" cy="381515"/>
          </a:xfrm>
          <a:prstGeom prst="rect">
            <a:avLst/>
          </a:prstGeom>
        </p:spPr>
        <p:txBody>
          <a:bodyPr vert="horz" wrap="square" lIns="0" tIns="12065" rIns="0" bIns="0" rtlCol="0">
            <a:spAutoFit/>
          </a:bodyPr>
          <a:lstStyle/>
          <a:p>
            <a:pPr marL="12700">
              <a:lnSpc>
                <a:spcPct val="100000"/>
              </a:lnSpc>
              <a:spcBef>
                <a:spcPts val="95"/>
              </a:spcBef>
            </a:pPr>
            <a:r>
              <a:rPr sz="2400" b="1" spc="-5" dirty="0">
                <a:latin typeface="Times New Roman"/>
                <a:cs typeface="Times New Roman"/>
              </a:rPr>
              <a:t>For</a:t>
            </a:r>
            <a:r>
              <a:rPr sz="2400" b="1" spc="-70" dirty="0">
                <a:latin typeface="Times New Roman"/>
                <a:cs typeface="Times New Roman"/>
              </a:rPr>
              <a:t> </a:t>
            </a:r>
            <a:r>
              <a:rPr sz="2400" b="1" dirty="0">
                <a:latin typeface="Times New Roman"/>
                <a:cs typeface="Times New Roman"/>
              </a:rPr>
              <a:t>Slow</a:t>
            </a:r>
            <a:r>
              <a:rPr sz="2400" b="1" spc="-45" dirty="0">
                <a:latin typeface="Times New Roman"/>
                <a:cs typeface="Times New Roman"/>
              </a:rPr>
              <a:t> </a:t>
            </a:r>
            <a:r>
              <a:rPr sz="2400" b="1" spc="-5" dirty="0">
                <a:latin typeface="Times New Roman"/>
                <a:cs typeface="Times New Roman"/>
              </a:rPr>
              <a:t>Learners</a:t>
            </a:r>
            <a:endParaRPr sz="2400" dirty="0">
              <a:latin typeface="Times New Roman"/>
              <a:cs typeface="Times New Roman"/>
            </a:endParaRPr>
          </a:p>
        </p:txBody>
      </p:sp>
      <p:pic>
        <p:nvPicPr>
          <p:cNvPr id="6" name="object 6"/>
          <p:cNvPicPr/>
          <p:nvPr/>
        </p:nvPicPr>
        <p:blipFill>
          <a:blip r:embed="rId3" cstate="print"/>
          <a:stretch>
            <a:fillRect/>
          </a:stretch>
        </p:blipFill>
        <p:spPr>
          <a:xfrm>
            <a:off x="11506200" y="152400"/>
            <a:ext cx="510540" cy="52730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469623" y="216408"/>
            <a:ext cx="510540" cy="527304"/>
          </a:xfrm>
          <a:prstGeom prst="rect">
            <a:avLst/>
          </a:prstGeom>
        </p:spPr>
      </p:pic>
      <p:graphicFrame>
        <p:nvGraphicFramePr>
          <p:cNvPr id="3" name="object 3"/>
          <p:cNvGraphicFramePr>
            <a:graphicFrameLocks noGrp="1"/>
          </p:cNvGraphicFramePr>
          <p:nvPr/>
        </p:nvGraphicFramePr>
        <p:xfrm>
          <a:off x="911424" y="1412776"/>
          <a:ext cx="10009113" cy="4595303"/>
        </p:xfrm>
        <a:graphic>
          <a:graphicData uri="http://schemas.openxmlformats.org/drawingml/2006/table">
            <a:tbl>
              <a:tblPr firstRow="1" bandRow="1">
                <a:tableStyleId>{2D5ABB26-0587-4C30-8999-92F81FD0307C}</a:tableStyleId>
              </a:tblPr>
              <a:tblGrid>
                <a:gridCol w="6044600">
                  <a:extLst>
                    <a:ext uri="{9D8B030D-6E8A-4147-A177-3AD203B41FA5}">
                      <a16:colId xmlns:a16="http://schemas.microsoft.com/office/drawing/2014/main" val="20000"/>
                    </a:ext>
                  </a:extLst>
                </a:gridCol>
                <a:gridCol w="1287316">
                  <a:extLst>
                    <a:ext uri="{9D8B030D-6E8A-4147-A177-3AD203B41FA5}">
                      <a16:colId xmlns:a16="http://schemas.microsoft.com/office/drawing/2014/main" val="20004"/>
                    </a:ext>
                  </a:extLst>
                </a:gridCol>
                <a:gridCol w="1338190">
                  <a:extLst>
                    <a:ext uri="{9D8B030D-6E8A-4147-A177-3AD203B41FA5}">
                      <a16:colId xmlns:a16="http://schemas.microsoft.com/office/drawing/2014/main" val="20005"/>
                    </a:ext>
                  </a:extLst>
                </a:gridCol>
                <a:gridCol w="1339007">
                  <a:extLst>
                    <a:ext uri="{9D8B030D-6E8A-4147-A177-3AD203B41FA5}">
                      <a16:colId xmlns:a16="http://schemas.microsoft.com/office/drawing/2014/main" val="20006"/>
                    </a:ext>
                  </a:extLst>
                </a:gridCol>
              </a:tblGrid>
              <a:tr h="764987">
                <a:tc gridSpan="4">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2400" b="1" spc="10" dirty="0">
                          <a:solidFill>
                            <a:schemeClr val="tx1"/>
                          </a:solidFill>
                          <a:latin typeface="Times New Roman"/>
                          <a:ea typeface="+mn-ea"/>
                          <a:cs typeface="Times New Roman"/>
                        </a:rPr>
                        <a:t>No. of. Students</a:t>
                      </a:r>
                    </a:p>
                  </a:txBody>
                  <a:tcPr marL="0" marR="0" marT="0" marB="0">
                    <a:lnL w="12700">
                      <a:solidFill>
                        <a:srgbClr val="FFFFFF"/>
                      </a:solidFill>
                      <a:prstDash val="solid"/>
                    </a:lnL>
                    <a:lnT w="12700">
                      <a:solidFill>
                        <a:srgbClr val="FFFFFF"/>
                      </a:solidFill>
                      <a:prstDash val="solid"/>
                    </a:lnT>
                    <a:lnB w="12700" cap="flat" cmpd="sng" algn="ctr">
                      <a:solidFill>
                        <a:srgbClr val="FFFFFF"/>
                      </a:solidFill>
                      <a:prstDash val="solid"/>
                      <a:round/>
                      <a:headEnd type="none" w="med" len="med"/>
                      <a:tailEnd type="none" w="med" len="med"/>
                    </a:lnB>
                    <a:solidFill>
                      <a:srgbClr val="ECECEC"/>
                    </a:solidFill>
                  </a:tcPr>
                </a:tc>
                <a:tc hMerge="1">
                  <a:txBody>
                    <a:bodyPr/>
                    <a:lstStyle/>
                    <a:p>
                      <a:pPr algn="ctr"/>
                      <a:endParaRPr dirty="0"/>
                    </a:p>
                  </a:txBody>
                  <a:tcPr marL="0" marR="0" marT="0" marB="0" anchor="ctr">
                    <a:lnL w="12700" cap="flat" cmpd="sng" algn="ctr">
                      <a:solidFill>
                        <a:srgbClr val="FFFFFF"/>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64988">
                <a:tc>
                  <a:txBody>
                    <a:bodyPr/>
                    <a:lstStyle/>
                    <a:p>
                      <a:pPr algn="ctr">
                        <a:lnSpc>
                          <a:spcPct val="100000"/>
                        </a:lnSpc>
                        <a:spcBef>
                          <a:spcPts val="1110"/>
                        </a:spcBef>
                      </a:pPr>
                      <a:r>
                        <a:rPr sz="2800" b="1" spc="-5" dirty="0">
                          <a:latin typeface="Times New Roman"/>
                          <a:cs typeface="Times New Roman"/>
                        </a:rPr>
                        <a:t>Course</a:t>
                      </a:r>
                      <a:r>
                        <a:rPr sz="2800" b="1" spc="-40" dirty="0">
                          <a:latin typeface="Times New Roman"/>
                          <a:cs typeface="Times New Roman"/>
                        </a:rPr>
                        <a:t> </a:t>
                      </a:r>
                      <a:r>
                        <a:rPr sz="2800" b="1" dirty="0">
                          <a:latin typeface="Times New Roman"/>
                          <a:cs typeface="Times New Roman"/>
                        </a:rPr>
                        <a:t>Name</a:t>
                      </a:r>
                      <a:endParaRPr sz="2800">
                        <a:latin typeface="Times New Roman"/>
                        <a:cs typeface="Times New Roman"/>
                      </a:endParaRPr>
                    </a:p>
                  </a:txBody>
                  <a:tcPr marL="0" marR="0" marT="1409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181610" algn="ctr">
                        <a:lnSpc>
                          <a:spcPct val="100000"/>
                        </a:lnSpc>
                        <a:spcBef>
                          <a:spcPts val="1240"/>
                        </a:spcBef>
                      </a:pPr>
                      <a:r>
                        <a:rPr sz="2400" b="1" dirty="0">
                          <a:latin typeface="Times New Roman"/>
                          <a:cs typeface="Times New Roman"/>
                        </a:rPr>
                        <a:t>202</a:t>
                      </a:r>
                      <a:r>
                        <a:rPr lang="en-IN" sz="2400" b="1" dirty="0">
                          <a:latin typeface="Times New Roman"/>
                          <a:cs typeface="Times New Roman"/>
                        </a:rPr>
                        <a:t>1</a:t>
                      </a:r>
                      <a:r>
                        <a:rPr sz="2400" b="1" dirty="0">
                          <a:latin typeface="Times New Roman"/>
                          <a:cs typeface="Times New Roman"/>
                        </a:rPr>
                        <a:t>-2</a:t>
                      </a:r>
                      <a:r>
                        <a:rPr lang="en-IN" sz="2400" b="1" dirty="0">
                          <a:latin typeface="Times New Roman"/>
                          <a:cs typeface="Times New Roman"/>
                        </a:rPr>
                        <a:t>2</a:t>
                      </a:r>
                      <a:endParaRPr sz="2400" dirty="0">
                        <a:latin typeface="Times New Roman"/>
                        <a:cs typeface="Times New Roman"/>
                      </a:endParaRPr>
                    </a:p>
                  </a:txBody>
                  <a:tcPr marL="0" marR="0" marT="15748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ECECEC"/>
                    </a:solidFill>
                  </a:tcPr>
                </a:tc>
                <a:tc>
                  <a:txBody>
                    <a:bodyPr/>
                    <a:lstStyle/>
                    <a:p>
                      <a:pPr marL="181610" algn="ctr">
                        <a:lnSpc>
                          <a:spcPct val="100000"/>
                        </a:lnSpc>
                        <a:spcBef>
                          <a:spcPts val="1240"/>
                        </a:spcBef>
                      </a:pPr>
                      <a:r>
                        <a:rPr sz="2400" b="1" dirty="0">
                          <a:latin typeface="Times New Roman"/>
                          <a:cs typeface="Times New Roman"/>
                        </a:rPr>
                        <a:t>202</a:t>
                      </a:r>
                      <a:r>
                        <a:rPr lang="en-IN" sz="2400" b="1" dirty="0">
                          <a:latin typeface="Times New Roman"/>
                          <a:cs typeface="Times New Roman"/>
                        </a:rPr>
                        <a:t>2</a:t>
                      </a:r>
                      <a:r>
                        <a:rPr sz="2400" b="1" dirty="0">
                          <a:latin typeface="Times New Roman"/>
                          <a:cs typeface="Times New Roman"/>
                        </a:rPr>
                        <a:t>-2</a:t>
                      </a:r>
                      <a:r>
                        <a:rPr lang="en-IN" sz="2400" b="1" dirty="0">
                          <a:latin typeface="Times New Roman"/>
                          <a:cs typeface="Times New Roman"/>
                        </a:rPr>
                        <a:t>3</a:t>
                      </a:r>
                      <a:endParaRPr sz="2400" dirty="0">
                        <a:latin typeface="Times New Roman"/>
                        <a:cs typeface="Times New Roman"/>
                      </a:endParaRPr>
                    </a:p>
                  </a:txBody>
                  <a:tcPr marL="0" marR="0" marT="157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168275" algn="ctr">
                        <a:lnSpc>
                          <a:spcPct val="100000"/>
                        </a:lnSpc>
                        <a:spcBef>
                          <a:spcPts val="1240"/>
                        </a:spcBef>
                      </a:pPr>
                      <a:r>
                        <a:rPr sz="2400" b="1" spc="-20" dirty="0">
                          <a:latin typeface="Times New Roman"/>
                          <a:cs typeface="Times New Roman"/>
                        </a:rPr>
                        <a:t>Average</a:t>
                      </a:r>
                      <a:endParaRPr sz="2400" dirty="0">
                        <a:latin typeface="Times New Roman"/>
                        <a:cs typeface="Times New Roman"/>
                      </a:endParaRPr>
                    </a:p>
                  </a:txBody>
                  <a:tcPr marL="0" marR="0" marT="157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1"/>
                  </a:ext>
                </a:extLst>
              </a:tr>
              <a:tr h="764987">
                <a:tc gridSpan="4">
                  <a:txBody>
                    <a:bodyPr/>
                    <a:lstStyle/>
                    <a:p>
                      <a:pPr marL="33655" algn="ctr">
                        <a:lnSpc>
                          <a:spcPct val="100000"/>
                        </a:lnSpc>
                        <a:spcBef>
                          <a:spcPts val="1240"/>
                        </a:spcBef>
                      </a:pPr>
                      <a:r>
                        <a:rPr sz="2400" b="1" spc="-30" dirty="0" err="1">
                          <a:latin typeface="Times New Roman"/>
                          <a:cs typeface="Times New Roman"/>
                        </a:rPr>
                        <a:t>B.Tech</a:t>
                      </a:r>
                      <a:r>
                        <a:rPr sz="2400" b="1" spc="-5" dirty="0">
                          <a:latin typeface="Times New Roman"/>
                          <a:cs typeface="Times New Roman"/>
                        </a:rPr>
                        <a:t> </a:t>
                      </a:r>
                      <a:r>
                        <a:rPr lang="en-IN" sz="2400" b="1" spc="-5" dirty="0">
                          <a:latin typeface="Times New Roman"/>
                          <a:cs typeface="Times New Roman"/>
                        </a:rPr>
                        <a:t>Environmental</a:t>
                      </a:r>
                      <a:r>
                        <a:rPr sz="2400" b="1" spc="-10" dirty="0">
                          <a:latin typeface="Times New Roman"/>
                          <a:cs typeface="Times New Roman"/>
                        </a:rPr>
                        <a:t> </a:t>
                      </a:r>
                      <a:r>
                        <a:rPr sz="2400" b="1" spc="-5" dirty="0">
                          <a:latin typeface="Times New Roman"/>
                          <a:cs typeface="Times New Roman"/>
                        </a:rPr>
                        <a:t>Engineering</a:t>
                      </a:r>
                      <a:r>
                        <a:rPr sz="2400" b="1" spc="10" dirty="0">
                          <a:latin typeface="Times New Roman"/>
                          <a:cs typeface="Times New Roman"/>
                        </a:rPr>
                        <a:t> </a:t>
                      </a:r>
                      <a:r>
                        <a:rPr lang="en-IN" sz="2400" b="1" spc="10" dirty="0">
                          <a:latin typeface="Times New Roman"/>
                          <a:cs typeface="Times New Roman"/>
                        </a:rPr>
                        <a:t>and Management</a:t>
                      </a:r>
                      <a:endParaRPr sz="2400" dirty="0">
                        <a:latin typeface="Times New Roman"/>
                        <a:cs typeface="Times New Roman"/>
                      </a:endParaRPr>
                    </a:p>
                  </a:txBody>
                  <a:tcPr marL="0" marR="0" marT="157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hMerge="1">
                  <a:txBody>
                    <a:bodyPr/>
                    <a:lstStyle/>
                    <a:p>
                      <a:pPr algn="r">
                        <a:lnSpc>
                          <a:spcPct val="100000"/>
                        </a:lnSpc>
                        <a:spcBef>
                          <a:spcPts val="1205"/>
                        </a:spcBef>
                      </a:pPr>
                      <a:endParaRPr sz="1600" dirty="0">
                        <a:latin typeface="Times New Roman"/>
                        <a:cs typeface="Times New Roman"/>
                      </a:endParaRPr>
                    </a:p>
                  </a:txBody>
                  <a:tcPr marL="0" marR="0" marT="1530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hMerge="1">
                  <a:txBody>
                    <a:bodyPr/>
                    <a:lstStyle/>
                    <a:p>
                      <a:pPr algn="r">
                        <a:lnSpc>
                          <a:spcPct val="100000"/>
                        </a:lnSpc>
                        <a:spcBef>
                          <a:spcPts val="1205"/>
                        </a:spcBef>
                      </a:pPr>
                      <a:endParaRPr sz="1600" dirty="0">
                        <a:latin typeface="Times New Roman"/>
                        <a:cs typeface="Times New Roman"/>
                      </a:endParaRPr>
                    </a:p>
                  </a:txBody>
                  <a:tcPr marL="0" marR="0" marT="153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hMerge="1">
                  <a:txBody>
                    <a:bodyPr/>
                    <a:lstStyle/>
                    <a:p>
                      <a:pPr algn="r">
                        <a:lnSpc>
                          <a:spcPct val="100000"/>
                        </a:lnSpc>
                        <a:spcBef>
                          <a:spcPts val="1205"/>
                        </a:spcBef>
                      </a:pPr>
                      <a:endParaRPr sz="1600" dirty="0">
                        <a:latin typeface="Times New Roman"/>
                        <a:cs typeface="Times New Roman"/>
                      </a:endParaRPr>
                    </a:p>
                  </a:txBody>
                  <a:tcPr marL="0" marR="0" marT="1530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2"/>
                  </a:ext>
                </a:extLst>
              </a:tr>
              <a:tr h="764818">
                <a:tc>
                  <a:txBody>
                    <a:bodyPr/>
                    <a:lstStyle/>
                    <a:p>
                      <a:pPr marL="33655" algn="ctr">
                        <a:lnSpc>
                          <a:spcPct val="100000"/>
                        </a:lnSpc>
                        <a:spcBef>
                          <a:spcPts val="1240"/>
                        </a:spcBef>
                      </a:pPr>
                      <a:r>
                        <a:rPr sz="2400" b="1" spc="-30" dirty="0">
                          <a:latin typeface="Times New Roman"/>
                          <a:cs typeface="Times New Roman"/>
                        </a:rPr>
                        <a:t>Total</a:t>
                      </a:r>
                      <a:r>
                        <a:rPr sz="2400" b="1" spc="-20" dirty="0">
                          <a:latin typeface="Times New Roman"/>
                          <a:cs typeface="Times New Roman"/>
                        </a:rPr>
                        <a:t> </a:t>
                      </a:r>
                      <a:r>
                        <a:rPr sz="2400" b="1" spc="-5" dirty="0">
                          <a:latin typeface="Times New Roman"/>
                          <a:cs typeface="Times New Roman"/>
                        </a:rPr>
                        <a:t>No.</a:t>
                      </a:r>
                      <a:r>
                        <a:rPr sz="2400" b="1" spc="-25" dirty="0">
                          <a:latin typeface="Times New Roman"/>
                          <a:cs typeface="Times New Roman"/>
                        </a:rPr>
                        <a:t> </a:t>
                      </a:r>
                      <a:r>
                        <a:rPr sz="2400" b="1" spc="-5" dirty="0">
                          <a:latin typeface="Times New Roman"/>
                          <a:cs typeface="Times New Roman"/>
                        </a:rPr>
                        <a:t>of</a:t>
                      </a:r>
                      <a:r>
                        <a:rPr sz="2400" b="1" spc="-25" dirty="0">
                          <a:latin typeface="Times New Roman"/>
                          <a:cs typeface="Times New Roman"/>
                        </a:rPr>
                        <a:t> </a:t>
                      </a:r>
                      <a:r>
                        <a:rPr sz="2400" b="1" spc="-5" dirty="0">
                          <a:latin typeface="Times New Roman"/>
                          <a:cs typeface="Times New Roman"/>
                        </a:rPr>
                        <a:t>Students</a:t>
                      </a:r>
                      <a:endParaRPr sz="2400">
                        <a:latin typeface="Times New Roman"/>
                        <a:cs typeface="Times New Roman"/>
                      </a:endParaRPr>
                    </a:p>
                  </a:txBody>
                  <a:tcPr marL="0" marR="0" marT="15748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CECEC"/>
                    </a:solidFill>
                  </a:tcPr>
                </a:tc>
                <a:tc>
                  <a:txBody>
                    <a:bodyPr/>
                    <a:lstStyle/>
                    <a:p>
                      <a:pPr algn="ctr">
                        <a:lnSpc>
                          <a:spcPct val="100000"/>
                        </a:lnSpc>
                        <a:spcBef>
                          <a:spcPts val="1210"/>
                        </a:spcBef>
                      </a:pPr>
                      <a:r>
                        <a:rPr lang="en-IN" sz="2400" dirty="0">
                          <a:latin typeface="Times New Roman"/>
                          <a:cs typeface="Times New Roman"/>
                        </a:rPr>
                        <a:t>21</a:t>
                      </a:r>
                      <a:endParaRPr sz="2400" dirty="0">
                        <a:latin typeface="Times New Roman"/>
                        <a:cs typeface="Times New Roman"/>
                      </a:endParaRPr>
                    </a:p>
                  </a:txBody>
                  <a:tcPr marL="0" marR="0" marT="153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algn="ctr">
                        <a:lnSpc>
                          <a:spcPct val="100000"/>
                        </a:lnSpc>
                        <a:spcBef>
                          <a:spcPts val="1210"/>
                        </a:spcBef>
                      </a:pPr>
                      <a:r>
                        <a:rPr lang="en-IN" sz="2400" dirty="0">
                          <a:latin typeface="Times New Roman"/>
                          <a:cs typeface="Times New Roman"/>
                        </a:rPr>
                        <a:t>19</a:t>
                      </a:r>
                      <a:endParaRPr sz="2400" dirty="0">
                        <a:latin typeface="Times New Roman"/>
                        <a:cs typeface="Times New Roman"/>
                      </a:endParaRPr>
                    </a:p>
                  </a:txBody>
                  <a:tcPr marL="0" marR="0" marT="153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algn="ctr">
                        <a:lnSpc>
                          <a:spcPct val="100000"/>
                        </a:lnSpc>
                        <a:spcBef>
                          <a:spcPts val="1210"/>
                        </a:spcBef>
                      </a:pPr>
                      <a:r>
                        <a:rPr lang="en-IN" sz="2400" dirty="0">
                          <a:latin typeface="Times New Roman"/>
                          <a:cs typeface="Times New Roman"/>
                        </a:rPr>
                        <a:t>20</a:t>
                      </a:r>
                      <a:endParaRPr sz="2400" dirty="0">
                        <a:latin typeface="Times New Roman"/>
                        <a:cs typeface="Times New Roman"/>
                      </a:endParaRPr>
                    </a:p>
                  </a:txBody>
                  <a:tcPr marL="0" marR="0" marT="15367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extLst>
                  <a:ext uri="{0D108BD9-81ED-4DB2-BD59-A6C34878D82A}">
                    <a16:rowId xmlns:a16="http://schemas.microsoft.com/office/drawing/2014/main" val="10006"/>
                  </a:ext>
                </a:extLst>
              </a:tr>
              <a:tr h="765039">
                <a:tc>
                  <a:txBody>
                    <a:bodyPr/>
                    <a:lstStyle/>
                    <a:p>
                      <a:pPr marL="33655" algn="ctr">
                        <a:lnSpc>
                          <a:spcPct val="100000"/>
                        </a:lnSpc>
                        <a:spcBef>
                          <a:spcPts val="1245"/>
                        </a:spcBef>
                      </a:pPr>
                      <a:r>
                        <a:rPr sz="2400" b="1" spc="-5" dirty="0">
                          <a:latin typeface="Times New Roman"/>
                          <a:cs typeface="Times New Roman"/>
                        </a:rPr>
                        <a:t>No.</a:t>
                      </a:r>
                      <a:r>
                        <a:rPr sz="2400" b="1" spc="-25" dirty="0">
                          <a:latin typeface="Times New Roman"/>
                          <a:cs typeface="Times New Roman"/>
                        </a:rPr>
                        <a:t> </a:t>
                      </a:r>
                      <a:r>
                        <a:rPr sz="2400" b="1" spc="-5" dirty="0">
                          <a:latin typeface="Times New Roman"/>
                          <a:cs typeface="Times New Roman"/>
                        </a:rPr>
                        <a:t>of</a:t>
                      </a:r>
                      <a:r>
                        <a:rPr sz="2400" b="1" spc="365" dirty="0">
                          <a:latin typeface="Times New Roman"/>
                          <a:cs typeface="Times New Roman"/>
                        </a:rPr>
                        <a:t> </a:t>
                      </a:r>
                      <a:r>
                        <a:rPr sz="2400" b="1" spc="-5" dirty="0">
                          <a:latin typeface="Times New Roman"/>
                          <a:cs typeface="Times New Roman"/>
                        </a:rPr>
                        <a:t>Mentors</a:t>
                      </a:r>
                      <a:endParaRPr sz="2400">
                        <a:latin typeface="Times New Roman"/>
                        <a:cs typeface="Times New Roman"/>
                      </a:endParaRPr>
                    </a:p>
                  </a:txBody>
                  <a:tcPr marL="0" marR="0" marT="158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algn="ctr">
                        <a:lnSpc>
                          <a:spcPct val="100000"/>
                        </a:lnSpc>
                        <a:spcBef>
                          <a:spcPts val="1210"/>
                        </a:spcBef>
                      </a:pPr>
                      <a:r>
                        <a:rPr lang="en-IN" sz="2400" dirty="0">
                          <a:latin typeface="Times New Roman"/>
                          <a:cs typeface="Times New Roman"/>
                        </a:rPr>
                        <a:t>3</a:t>
                      </a:r>
                      <a:endParaRPr sz="2400" dirty="0">
                        <a:latin typeface="Times New Roman"/>
                        <a:cs typeface="Times New Roman"/>
                      </a:endParaRPr>
                    </a:p>
                  </a:txBody>
                  <a:tcPr marL="0" marR="0" marT="15367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F3E7"/>
                    </a:solidFill>
                  </a:tcPr>
                </a:tc>
                <a:tc>
                  <a:txBody>
                    <a:bodyPr/>
                    <a:lstStyle/>
                    <a:p>
                      <a:pPr algn="ctr">
                        <a:lnSpc>
                          <a:spcPct val="100000"/>
                        </a:lnSpc>
                        <a:spcBef>
                          <a:spcPts val="1210"/>
                        </a:spcBef>
                      </a:pPr>
                      <a:r>
                        <a:rPr lang="en-IN" sz="2400" dirty="0">
                          <a:latin typeface="Times New Roman"/>
                          <a:cs typeface="Times New Roman"/>
                        </a:rPr>
                        <a:t>3</a:t>
                      </a:r>
                      <a:endParaRPr sz="2400" dirty="0">
                        <a:latin typeface="Times New Roman"/>
                        <a:cs typeface="Times New Roman"/>
                      </a:endParaRPr>
                    </a:p>
                  </a:txBody>
                  <a:tcPr marL="0" marR="0" marT="1536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1210"/>
                        </a:spcBef>
                      </a:pPr>
                      <a:r>
                        <a:rPr lang="en-IN" sz="2400" dirty="0">
                          <a:latin typeface="Times New Roman"/>
                          <a:cs typeface="Times New Roman"/>
                        </a:rPr>
                        <a:t>20</a:t>
                      </a:r>
                      <a:endParaRPr sz="2400" dirty="0">
                        <a:latin typeface="Times New Roman"/>
                        <a:cs typeface="Times New Roman"/>
                      </a:endParaRPr>
                    </a:p>
                  </a:txBody>
                  <a:tcPr marL="0" marR="0" marT="1536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7"/>
                  </a:ext>
                </a:extLst>
              </a:tr>
              <a:tr h="770484">
                <a:tc>
                  <a:txBody>
                    <a:bodyPr/>
                    <a:lstStyle/>
                    <a:p>
                      <a:pPr marL="33655" algn="ctr">
                        <a:lnSpc>
                          <a:spcPct val="100000"/>
                        </a:lnSpc>
                        <a:spcBef>
                          <a:spcPts val="1260"/>
                        </a:spcBef>
                      </a:pPr>
                      <a:r>
                        <a:rPr sz="2400" b="1" spc="-5" dirty="0">
                          <a:latin typeface="Times New Roman"/>
                          <a:cs typeface="Times New Roman"/>
                        </a:rPr>
                        <a:t>Student</a:t>
                      </a:r>
                      <a:r>
                        <a:rPr sz="2400" b="1" spc="-10" dirty="0">
                          <a:latin typeface="Times New Roman"/>
                          <a:cs typeface="Times New Roman"/>
                        </a:rPr>
                        <a:t> </a:t>
                      </a:r>
                      <a:r>
                        <a:rPr sz="2400" b="1" spc="-5" dirty="0">
                          <a:latin typeface="Times New Roman"/>
                          <a:cs typeface="Times New Roman"/>
                        </a:rPr>
                        <a:t>–</a:t>
                      </a:r>
                      <a:r>
                        <a:rPr sz="2400" b="1" spc="-10" dirty="0">
                          <a:latin typeface="Times New Roman"/>
                          <a:cs typeface="Times New Roman"/>
                        </a:rPr>
                        <a:t> </a:t>
                      </a:r>
                      <a:r>
                        <a:rPr sz="2400" b="1" spc="-5" dirty="0">
                          <a:latin typeface="Times New Roman"/>
                          <a:cs typeface="Times New Roman"/>
                        </a:rPr>
                        <a:t>Mentors</a:t>
                      </a:r>
                      <a:r>
                        <a:rPr sz="2400" b="1" dirty="0">
                          <a:latin typeface="Times New Roman"/>
                          <a:cs typeface="Times New Roman"/>
                        </a:rPr>
                        <a:t> </a:t>
                      </a:r>
                      <a:r>
                        <a:rPr sz="2400" b="1" spc="-5" dirty="0">
                          <a:latin typeface="Times New Roman"/>
                          <a:cs typeface="Times New Roman"/>
                        </a:rPr>
                        <a:t>Ratio</a:t>
                      </a:r>
                      <a:endParaRPr sz="2400">
                        <a:latin typeface="Times New Roman"/>
                        <a:cs typeface="Times New Roman"/>
                      </a:endParaRPr>
                    </a:p>
                  </a:txBody>
                  <a:tcPr marL="0" marR="0" marT="160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algn="ctr">
                        <a:lnSpc>
                          <a:spcPct val="100000"/>
                        </a:lnSpc>
                        <a:spcBef>
                          <a:spcPts val="1230"/>
                        </a:spcBef>
                      </a:pPr>
                      <a:r>
                        <a:rPr lang="en-IN" sz="2400" dirty="0">
                          <a:latin typeface="Times New Roman"/>
                          <a:cs typeface="Times New Roman"/>
                        </a:rPr>
                        <a:t>4.2</a:t>
                      </a:r>
                      <a:endParaRPr sz="2400" dirty="0">
                        <a:latin typeface="Times New Roman"/>
                        <a:cs typeface="Times New Roman"/>
                      </a:endParaRPr>
                    </a:p>
                  </a:txBody>
                  <a:tcPr marL="0" marR="0" marT="15621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F9F3E7"/>
                    </a:solidFill>
                  </a:tcPr>
                </a:tc>
                <a:tc>
                  <a:txBody>
                    <a:bodyPr/>
                    <a:lstStyle/>
                    <a:p>
                      <a:pPr algn="ctr">
                        <a:lnSpc>
                          <a:spcPct val="100000"/>
                        </a:lnSpc>
                        <a:spcBef>
                          <a:spcPts val="1230"/>
                        </a:spcBef>
                      </a:pPr>
                      <a:r>
                        <a:rPr lang="en-IN" sz="2400" dirty="0">
                          <a:latin typeface="Times New Roman"/>
                          <a:cs typeface="Times New Roman"/>
                        </a:rPr>
                        <a:t>3.8</a:t>
                      </a:r>
                      <a:endParaRPr sz="2400" dirty="0">
                        <a:latin typeface="Times New Roman"/>
                        <a:cs typeface="Times New Roman"/>
                      </a:endParaRPr>
                    </a:p>
                  </a:txBody>
                  <a:tcPr marL="0" marR="0" marT="1562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1230"/>
                        </a:spcBef>
                      </a:pPr>
                      <a:r>
                        <a:rPr lang="en-IN" sz="2400" dirty="0">
                          <a:latin typeface="Times New Roman"/>
                          <a:cs typeface="Times New Roman"/>
                        </a:rPr>
                        <a:t>4</a:t>
                      </a:r>
                      <a:endParaRPr sz="2400" dirty="0">
                        <a:latin typeface="Times New Roman"/>
                        <a:cs typeface="Times New Roman"/>
                      </a:endParaRPr>
                    </a:p>
                  </a:txBody>
                  <a:tcPr marL="0" marR="0" marT="1562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8"/>
                  </a:ext>
                </a:extLst>
              </a:tr>
            </a:tbl>
          </a:graphicData>
        </a:graphic>
      </p:graphicFrame>
      <p:sp>
        <p:nvSpPr>
          <p:cNvPr id="4" name="object 4"/>
          <p:cNvSpPr txBox="1">
            <a:spLocks noGrp="1"/>
          </p:cNvSpPr>
          <p:nvPr>
            <p:ph type="title"/>
          </p:nvPr>
        </p:nvSpPr>
        <p:spPr>
          <a:xfrm>
            <a:off x="418591" y="620688"/>
            <a:ext cx="5515610"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a:t>
            </a:r>
            <a:r>
              <a:rPr spc="-10" dirty="0">
                <a:solidFill>
                  <a:srgbClr val="006FC0"/>
                </a:solidFill>
              </a:rPr>
              <a:t> </a:t>
            </a:r>
            <a:r>
              <a:rPr spc="-5" dirty="0">
                <a:solidFill>
                  <a:srgbClr val="006FC0"/>
                </a:solidFill>
              </a:rPr>
              <a:t>2</a:t>
            </a:r>
            <a:r>
              <a:rPr dirty="0">
                <a:solidFill>
                  <a:srgbClr val="006FC0"/>
                </a:solidFill>
              </a:rPr>
              <a:t> </a:t>
            </a:r>
            <a:r>
              <a:rPr spc="-5" dirty="0">
                <a:solidFill>
                  <a:srgbClr val="006FC0"/>
                </a:solidFill>
              </a:rPr>
              <a:t>Student</a:t>
            </a:r>
            <a:r>
              <a:rPr spc="10" dirty="0">
                <a:solidFill>
                  <a:srgbClr val="006FC0"/>
                </a:solidFill>
              </a:rPr>
              <a:t> </a:t>
            </a:r>
            <a:r>
              <a:rPr spc="-5" dirty="0">
                <a:solidFill>
                  <a:srgbClr val="006FC0"/>
                </a:solidFill>
              </a:rPr>
              <a:t>to</a:t>
            </a:r>
            <a:r>
              <a:rPr spc="-10" dirty="0">
                <a:solidFill>
                  <a:srgbClr val="006FC0"/>
                </a:solidFill>
              </a:rPr>
              <a:t> </a:t>
            </a:r>
            <a:r>
              <a:rPr spc="-5" dirty="0">
                <a:solidFill>
                  <a:srgbClr val="006FC0"/>
                </a:solidFill>
              </a:rPr>
              <a:t>Mentor</a:t>
            </a:r>
            <a:r>
              <a:rPr spc="-60" dirty="0">
                <a:solidFill>
                  <a:srgbClr val="006FC0"/>
                </a:solidFill>
              </a:rPr>
              <a:t> </a:t>
            </a:r>
            <a:r>
              <a:rPr spc="-5" dirty="0">
                <a:solidFill>
                  <a:srgbClr val="006FC0"/>
                </a:solidFill>
              </a:rPr>
              <a:t>Ratio</a:t>
            </a:r>
          </a:p>
        </p:txBody>
      </p:sp>
      <p:sp>
        <p:nvSpPr>
          <p:cNvPr id="6" name="TextBox 5">
            <a:extLst>
              <a:ext uri="{FF2B5EF4-FFF2-40B4-BE49-F238E27FC236}">
                <a16:creationId xmlns:a16="http://schemas.microsoft.com/office/drawing/2014/main" id="{D272756A-8D04-DC95-00A3-4091A0D5BAAE}"/>
              </a:ext>
            </a:extLst>
          </p:cNvPr>
          <p:cNvSpPr txBox="1"/>
          <p:nvPr/>
        </p:nvSpPr>
        <p:spPr>
          <a:xfrm>
            <a:off x="2855640" y="6052646"/>
            <a:ext cx="6666183" cy="369332"/>
          </a:xfrm>
          <a:prstGeom prst="rect">
            <a:avLst/>
          </a:prstGeom>
          <a:noFill/>
        </p:spPr>
        <p:txBody>
          <a:bodyPr wrap="square">
            <a:spAutoFit/>
          </a:bodyPr>
          <a:lstStyle/>
          <a:p>
            <a:pPr marL="12700">
              <a:lnSpc>
                <a:spcPct val="100000"/>
              </a:lnSpc>
              <a:spcBef>
                <a:spcPts val="100"/>
              </a:spcBef>
            </a:pPr>
            <a:r>
              <a:rPr lang="en-US" sz="1800" b="1" spc="-5" dirty="0">
                <a:solidFill>
                  <a:srgbClr val="888888"/>
                </a:solidFill>
                <a:latin typeface="Calibri"/>
                <a:cs typeface="Calibri"/>
              </a:rPr>
              <a:t>Department</a:t>
            </a:r>
            <a:r>
              <a:rPr lang="en-US" sz="1800" b="1" spc="-15" dirty="0">
                <a:solidFill>
                  <a:srgbClr val="888888"/>
                </a:solidFill>
                <a:latin typeface="Calibri"/>
                <a:cs typeface="Calibri"/>
              </a:rPr>
              <a:t> </a:t>
            </a:r>
            <a:r>
              <a:rPr lang="en-US" sz="1800" b="1" dirty="0">
                <a:solidFill>
                  <a:srgbClr val="888888"/>
                </a:solidFill>
                <a:latin typeface="Calibri"/>
                <a:cs typeface="Calibri"/>
              </a:rPr>
              <a:t>of</a:t>
            </a:r>
            <a:r>
              <a:rPr lang="en-US" sz="1800" b="1" spc="5" dirty="0">
                <a:solidFill>
                  <a:srgbClr val="888888"/>
                </a:solidFill>
                <a:latin typeface="Calibri"/>
                <a:cs typeface="Calibri"/>
              </a:rPr>
              <a:t> </a:t>
            </a:r>
            <a:r>
              <a:rPr lang="en-US" sz="1800" b="1" spc="-5" dirty="0">
                <a:solidFill>
                  <a:srgbClr val="888888"/>
                </a:solidFill>
                <a:latin typeface="Calibri"/>
                <a:cs typeface="Calibri"/>
              </a:rPr>
              <a:t>Environmental Science, Engineering &amp; Management</a:t>
            </a:r>
            <a:endParaRPr lang="en-US" sz="1800" dirty="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152400" y="834391"/>
          <a:ext cx="11829287" cy="5642609"/>
        </p:xfrm>
        <a:graphic>
          <a:graphicData uri="http://schemas.openxmlformats.org/drawingml/2006/table">
            <a:tbl>
              <a:tblPr firstRow="1" bandRow="1">
                <a:tableStyleId>{2D5ABB26-0587-4C30-8999-92F81FD0307C}</a:tableStyleId>
              </a:tblPr>
              <a:tblGrid>
                <a:gridCol w="609601">
                  <a:extLst>
                    <a:ext uri="{9D8B030D-6E8A-4147-A177-3AD203B41FA5}">
                      <a16:colId xmlns:a16="http://schemas.microsoft.com/office/drawing/2014/main" val="20000"/>
                    </a:ext>
                  </a:extLst>
                </a:gridCol>
                <a:gridCol w="2514599">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1828801">
                  <a:extLst>
                    <a:ext uri="{9D8B030D-6E8A-4147-A177-3AD203B41FA5}">
                      <a16:colId xmlns:a16="http://schemas.microsoft.com/office/drawing/2014/main" val="20003"/>
                    </a:ext>
                  </a:extLst>
                </a:gridCol>
                <a:gridCol w="3218686">
                  <a:extLst>
                    <a:ext uri="{9D8B030D-6E8A-4147-A177-3AD203B41FA5}">
                      <a16:colId xmlns:a16="http://schemas.microsoft.com/office/drawing/2014/main" val="20004"/>
                    </a:ext>
                  </a:extLst>
                </a:gridCol>
              </a:tblGrid>
              <a:tr h="506211">
                <a:tc>
                  <a:txBody>
                    <a:bodyPr/>
                    <a:lstStyle/>
                    <a:p>
                      <a:pPr algn="ctr">
                        <a:lnSpc>
                          <a:spcPct val="100000"/>
                        </a:lnSpc>
                        <a:spcBef>
                          <a:spcPts val="305"/>
                        </a:spcBef>
                      </a:pPr>
                      <a:r>
                        <a:rPr sz="2000" b="1" spc="-5" dirty="0">
                          <a:latin typeface="Times New Roman"/>
                          <a:cs typeface="Times New Roman"/>
                        </a:rPr>
                        <a:t>S.</a:t>
                      </a:r>
                      <a:endParaRPr lang="en-IN" sz="2000" b="1" spc="-5" dirty="0">
                        <a:latin typeface="Times New Roman"/>
                        <a:cs typeface="Times New Roman"/>
                      </a:endParaRPr>
                    </a:p>
                    <a:p>
                      <a:pPr algn="ctr">
                        <a:lnSpc>
                          <a:spcPct val="100000"/>
                        </a:lnSpc>
                        <a:spcBef>
                          <a:spcPts val="305"/>
                        </a:spcBef>
                      </a:pPr>
                      <a:r>
                        <a:rPr sz="2000" b="1" spc="-5" dirty="0">
                          <a:latin typeface="Times New Roman"/>
                          <a:cs typeface="Times New Roman"/>
                        </a:rPr>
                        <a:t>No.</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marL="635" algn="ctr">
                        <a:lnSpc>
                          <a:spcPct val="100000"/>
                        </a:lnSpc>
                        <a:spcBef>
                          <a:spcPts val="305"/>
                        </a:spcBef>
                      </a:pPr>
                      <a:r>
                        <a:rPr sz="2000" b="1" spc="-10" dirty="0">
                          <a:latin typeface="Times New Roman"/>
                          <a:cs typeface="Times New Roman"/>
                        </a:rPr>
                        <a:t>Name</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algn="ctr">
                        <a:lnSpc>
                          <a:spcPct val="100000"/>
                        </a:lnSpc>
                        <a:spcBef>
                          <a:spcPts val="305"/>
                        </a:spcBef>
                      </a:pPr>
                      <a:r>
                        <a:rPr sz="2000" b="1" spc="-5" dirty="0">
                          <a:latin typeface="Times New Roman"/>
                          <a:cs typeface="Times New Roman"/>
                        </a:rPr>
                        <a:t>Designation</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marL="1270" algn="ctr">
                        <a:lnSpc>
                          <a:spcPct val="100000"/>
                        </a:lnSpc>
                        <a:spcBef>
                          <a:spcPts val="305"/>
                        </a:spcBef>
                      </a:pPr>
                      <a:r>
                        <a:rPr sz="2000" b="1" spc="-5" dirty="0">
                          <a:latin typeface="Times New Roman"/>
                          <a:cs typeface="Times New Roman"/>
                        </a:rPr>
                        <a:t>Qualification</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algn="ctr">
                        <a:lnSpc>
                          <a:spcPct val="100000"/>
                        </a:lnSpc>
                        <a:spcBef>
                          <a:spcPts val="305"/>
                        </a:spcBef>
                      </a:pPr>
                      <a:r>
                        <a:rPr sz="2000" b="1" spc="-5" dirty="0">
                          <a:latin typeface="Times New Roman"/>
                          <a:cs typeface="Times New Roman"/>
                        </a:rPr>
                        <a:t>Specialization</a:t>
                      </a:r>
                      <a:endParaRPr sz="20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extLst>
                  <a:ext uri="{0D108BD9-81ED-4DB2-BD59-A6C34878D82A}">
                    <a16:rowId xmlns:a16="http://schemas.microsoft.com/office/drawing/2014/main" val="10000"/>
                  </a:ext>
                </a:extLst>
              </a:tr>
              <a:tr h="683192">
                <a:tc>
                  <a:txBody>
                    <a:bodyPr/>
                    <a:lstStyle/>
                    <a:p>
                      <a:pPr algn="ctr">
                        <a:lnSpc>
                          <a:spcPct val="100000"/>
                        </a:lnSpc>
                        <a:spcBef>
                          <a:spcPts val="695"/>
                        </a:spcBef>
                      </a:pPr>
                      <a:r>
                        <a:rPr sz="2000" b="1" dirty="0">
                          <a:latin typeface="Times New Roman"/>
                          <a:cs typeface="Times New Roman"/>
                        </a:rPr>
                        <a:t>1</a:t>
                      </a:r>
                      <a:endParaRPr sz="20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S. Bala Prasad</a:t>
                      </a: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2000" b="0" spc="-5" dirty="0">
                          <a:latin typeface="Times New Roman"/>
                          <a:cs typeface="Times New Roman"/>
                        </a:rPr>
                        <a:t>Professor</a:t>
                      </a:r>
                      <a:r>
                        <a:rPr lang="en-US" sz="2000" b="0" spc="-55" dirty="0">
                          <a:latin typeface="Times New Roman"/>
                          <a:cs typeface="Times New Roman"/>
                        </a:rPr>
                        <a:t> </a:t>
                      </a:r>
                    </a:p>
                    <a:p>
                      <a:pPr algn="ctr">
                        <a:lnSpc>
                          <a:spcPct val="100000"/>
                        </a:lnSpc>
                        <a:spcBef>
                          <a:spcPts val="405"/>
                        </a:spcBef>
                      </a:pPr>
                      <a:r>
                        <a:rPr lang="en-US" sz="2000" b="0" dirty="0">
                          <a:latin typeface="Times New Roman"/>
                          <a:cs typeface="Times New Roman"/>
                        </a:rPr>
                        <a:t>Head</a:t>
                      </a:r>
                      <a:r>
                        <a:rPr lang="en-US" sz="2000" b="0" spc="-15" dirty="0">
                          <a:latin typeface="Times New Roman"/>
                          <a:cs typeface="Times New Roman"/>
                        </a:rPr>
                        <a:t> </a:t>
                      </a:r>
                      <a:r>
                        <a:rPr lang="en-US" sz="2000" b="0" dirty="0">
                          <a:latin typeface="Times New Roman"/>
                          <a:cs typeface="Times New Roman"/>
                        </a:rPr>
                        <a:t>of</a:t>
                      </a:r>
                      <a:r>
                        <a:rPr lang="en-US" sz="2000" b="0" spc="-20" dirty="0">
                          <a:latin typeface="Times New Roman"/>
                          <a:cs typeface="Times New Roman"/>
                        </a:rPr>
                        <a:t> </a:t>
                      </a:r>
                      <a:r>
                        <a:rPr lang="en-US" sz="2000" b="0" dirty="0">
                          <a:latin typeface="Times New Roman"/>
                          <a:cs typeface="Times New Roman"/>
                        </a:rPr>
                        <a:t>the</a:t>
                      </a:r>
                      <a:r>
                        <a:rPr lang="en-US" sz="2000" b="0" spc="-15" dirty="0">
                          <a:latin typeface="Times New Roman"/>
                          <a:cs typeface="Times New Roman"/>
                        </a:rPr>
                        <a:t> </a:t>
                      </a:r>
                      <a:r>
                        <a:rPr lang="en-US" sz="2000" b="0" spc="-5" dirty="0">
                          <a:latin typeface="Times New Roman"/>
                          <a:cs typeface="Times New Roman"/>
                        </a:rPr>
                        <a:t>Department</a:t>
                      </a:r>
                      <a:endParaRPr lang="en-US" sz="2000" b="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695"/>
                        </a:spcBef>
                      </a:pPr>
                      <a:r>
                        <a:rPr lang="en-IN" sz="2000" b="0" spc="-5" dirty="0">
                          <a:latin typeface="Times New Roman"/>
                          <a:cs typeface="Times New Roman"/>
                        </a:rPr>
                        <a:t>M.E. (PH &amp;EE) </a:t>
                      </a:r>
                      <a:r>
                        <a:rPr sz="2000" b="0" spc="-5" dirty="0">
                          <a:latin typeface="Times New Roman"/>
                          <a:cs typeface="Times New Roman"/>
                        </a:rPr>
                        <a:t>Ph.D.</a:t>
                      </a:r>
                      <a:endParaRPr sz="2000" b="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695"/>
                        </a:spcBef>
                      </a:pPr>
                      <a:r>
                        <a:rPr lang="en-US" sz="1800" i="0" dirty="0">
                          <a:effectLst/>
                          <a:latin typeface="Times New Roman" panose="02020603050405020304" pitchFamily="18" charset="0"/>
                          <a:cs typeface="Times New Roman" panose="02020603050405020304" pitchFamily="18" charset="0"/>
                        </a:rPr>
                        <a:t>Environmental Engineering and Management</a:t>
                      </a:r>
                      <a:endParaRPr lang="en-IN" sz="18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1"/>
                  </a:ext>
                </a:extLst>
              </a:tr>
              <a:tr h="557599">
                <a:tc>
                  <a:txBody>
                    <a:bodyPr/>
                    <a:lstStyle/>
                    <a:p>
                      <a:pPr algn="ctr">
                        <a:lnSpc>
                          <a:spcPct val="100000"/>
                        </a:lnSpc>
                        <a:spcBef>
                          <a:spcPts val="315"/>
                        </a:spcBef>
                      </a:pPr>
                      <a:r>
                        <a:rPr sz="2000" b="1" dirty="0">
                          <a:latin typeface="Times New Roman"/>
                          <a:cs typeface="Times New Roman"/>
                        </a:rPr>
                        <a:t>2</a:t>
                      </a:r>
                      <a:endParaRPr sz="2000" dirty="0">
                        <a:latin typeface="Times New Roman"/>
                        <a:cs typeface="Times New Roman"/>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fi-FI" sz="2000" b="1" u="none" spc="-10" dirty="0">
                          <a:solidFill>
                            <a:schemeClr val="tx1"/>
                          </a:solidFill>
                          <a:uFill>
                            <a:solidFill>
                              <a:srgbClr val="000000"/>
                            </a:solidFill>
                          </a:uFill>
                          <a:latin typeface="Times New Roman"/>
                          <a:ea typeface="+mn-ea"/>
                          <a:cs typeface="Times New Roman"/>
                        </a:rPr>
                        <a:t>Prof. Yerramsetty Abbulu</a:t>
                      </a: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9"/>
                        </a:spcBef>
                      </a:pPr>
                      <a:r>
                        <a:rPr lang="en-IN" sz="2000" b="0" spc="-5" dirty="0">
                          <a:latin typeface="Times New Roman"/>
                          <a:cs typeface="Times New Roman"/>
                        </a:rPr>
                        <a:t>Professor</a:t>
                      </a:r>
                      <a:r>
                        <a:rPr lang="en-IN" sz="2000" b="0" spc="-60" dirty="0">
                          <a:latin typeface="Times New Roman"/>
                          <a:cs typeface="Times New Roman"/>
                        </a:rPr>
                        <a:t> </a:t>
                      </a:r>
                    </a:p>
                    <a:p>
                      <a:pPr algn="ctr">
                        <a:lnSpc>
                          <a:spcPct val="100000"/>
                        </a:lnSpc>
                        <a:spcBef>
                          <a:spcPts val="409"/>
                        </a:spcBef>
                      </a:pPr>
                      <a:r>
                        <a:rPr lang="en-IN" sz="2000" b="0" dirty="0">
                          <a:latin typeface="Times New Roman"/>
                          <a:cs typeface="Times New Roman"/>
                        </a:rPr>
                        <a:t>BOS,</a:t>
                      </a:r>
                      <a:r>
                        <a:rPr lang="en-IN" sz="2000" b="0" spc="-10" dirty="0">
                          <a:latin typeface="Times New Roman"/>
                          <a:cs typeface="Times New Roman"/>
                        </a:rPr>
                        <a:t> </a:t>
                      </a:r>
                      <a:r>
                        <a:rPr lang="en-IN" sz="2000" b="0" spc="-5" dirty="0">
                          <a:latin typeface="Times New Roman"/>
                          <a:cs typeface="Times New Roman"/>
                        </a:rPr>
                        <a:t>Chairman</a:t>
                      </a:r>
                      <a:endParaRPr lang="en-IN" sz="2000" b="0" dirty="0">
                        <a:latin typeface="Times New Roman"/>
                        <a:cs typeface="Times New Roman"/>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15"/>
                        </a:spcBef>
                      </a:pPr>
                      <a:r>
                        <a:rPr sz="2000" b="0" spc="-5" dirty="0">
                          <a:latin typeface="Times New Roman"/>
                          <a:cs typeface="Times New Roman"/>
                        </a:rPr>
                        <a:t>Ph.D.</a:t>
                      </a:r>
                      <a:endParaRPr sz="2000" b="0" dirty="0">
                        <a:latin typeface="Times New Roman"/>
                        <a:cs typeface="Times New Roman"/>
                      </a:endParaRP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1270" algn="ctr">
                        <a:lnSpc>
                          <a:spcPct val="100000"/>
                        </a:lnSpc>
                        <a:spcBef>
                          <a:spcPts val="315"/>
                        </a:spcBef>
                      </a:pPr>
                      <a:r>
                        <a:rPr lang="en-IN" sz="1800" dirty="0">
                          <a:latin typeface="Times New Roman"/>
                          <a:cs typeface="Times New Roman"/>
                        </a:rPr>
                        <a:t>Water Resources Engineering Hydraulics Coastal and Harbour Engineering</a:t>
                      </a:r>
                    </a:p>
                  </a:txBody>
                  <a:tcPr marL="0" marR="0" marT="4000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2"/>
                  </a:ext>
                </a:extLst>
              </a:tr>
              <a:tr h="976562">
                <a:tc>
                  <a:txBody>
                    <a:bodyPr/>
                    <a:lstStyle/>
                    <a:p>
                      <a:pPr algn="ctr">
                        <a:lnSpc>
                          <a:spcPct val="100000"/>
                        </a:lnSpc>
                        <a:spcBef>
                          <a:spcPts val="405"/>
                        </a:spcBef>
                      </a:pPr>
                      <a:r>
                        <a:rPr sz="2000" b="1" dirty="0">
                          <a:latin typeface="Times New Roman"/>
                          <a:cs typeface="Times New Roman"/>
                        </a:rPr>
                        <a:t>3</a:t>
                      </a:r>
                      <a:endParaRPr sz="2000" dirty="0">
                        <a:latin typeface="Times New Roman"/>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C V </a:t>
                      </a:r>
                      <a:r>
                        <a:rPr lang="en-IN" sz="2000" b="1" u="none" spc="-10" dirty="0" err="1">
                          <a:solidFill>
                            <a:schemeClr val="tx1"/>
                          </a:solidFill>
                          <a:uFill>
                            <a:solidFill>
                              <a:srgbClr val="000000"/>
                            </a:solidFill>
                          </a:uFill>
                          <a:latin typeface="Times New Roman"/>
                          <a:ea typeface="+mn-ea"/>
                          <a:cs typeface="Times New Roman"/>
                        </a:rPr>
                        <a:t>Chalapati</a:t>
                      </a:r>
                      <a:r>
                        <a:rPr lang="en-IN" sz="2000" b="1" u="none" spc="-10" dirty="0">
                          <a:solidFill>
                            <a:schemeClr val="tx1"/>
                          </a:solidFill>
                          <a:uFill>
                            <a:solidFill>
                              <a:srgbClr val="000000"/>
                            </a:solidFill>
                          </a:uFill>
                          <a:latin typeface="Times New Roman"/>
                          <a:ea typeface="+mn-ea"/>
                          <a:cs typeface="Times New Roman"/>
                        </a:rPr>
                        <a:t> Rao</a:t>
                      </a: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0" spc="-5" dirty="0">
                          <a:solidFill>
                            <a:schemeClr val="tx1"/>
                          </a:solidFill>
                          <a:latin typeface="Times New Roman"/>
                          <a:ea typeface="+mn-ea"/>
                          <a:cs typeface="Times New Roman"/>
                        </a:rPr>
                        <a:t>Emeritus Professor</a:t>
                      </a:r>
                    </a:p>
                    <a:p>
                      <a:pPr marL="0" algn="ctr">
                        <a:lnSpc>
                          <a:spcPct val="100000"/>
                        </a:lnSpc>
                        <a:spcBef>
                          <a:spcPts val="405"/>
                        </a:spcBef>
                      </a:pPr>
                      <a:r>
                        <a:rPr lang="en-IN" sz="2000" b="0" spc="-5" dirty="0">
                          <a:solidFill>
                            <a:schemeClr val="tx1"/>
                          </a:solidFill>
                          <a:latin typeface="Times New Roman"/>
                          <a:ea typeface="+mn-ea"/>
                          <a:cs typeface="Times New Roman"/>
                        </a:rPr>
                        <a:t>Former Senior  Most Chief Scientist, NEERI, Nagpur </a:t>
                      </a:r>
                      <a:endParaRPr lang="en-US" sz="2000" b="0" spc="-5" dirty="0">
                        <a:solidFill>
                          <a:schemeClr val="tx1"/>
                        </a:solidFill>
                        <a:latin typeface="Times New Roman"/>
                        <a:ea typeface="+mn-ea"/>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405"/>
                        </a:spcBef>
                      </a:pPr>
                      <a:r>
                        <a:rPr sz="2000" b="0" spc="-5" dirty="0">
                          <a:latin typeface="Times New Roman"/>
                          <a:cs typeface="Times New Roman"/>
                        </a:rPr>
                        <a:t>Ph.D.</a:t>
                      </a:r>
                      <a:endParaRPr sz="2000" b="0" dirty="0">
                        <a:latin typeface="Times New Roman"/>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1800" b="0" i="0" dirty="0">
                          <a:effectLst/>
                          <a:latin typeface="Times New Roman" panose="02020603050405020304" pitchFamily="18" charset="0"/>
                          <a:cs typeface="Times New Roman" panose="02020603050405020304" pitchFamily="18" charset="0"/>
                        </a:rPr>
                        <a:t>Environmental Engineering and Management</a:t>
                      </a:r>
                      <a:endParaRPr lang="en-IN" sz="1800" dirty="0">
                        <a:latin typeface="Times New Roman"/>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3"/>
                  </a:ext>
                </a:extLst>
              </a:tr>
              <a:tr h="417127">
                <a:tc>
                  <a:txBody>
                    <a:bodyPr/>
                    <a:lstStyle/>
                    <a:p>
                      <a:pPr algn="ctr">
                        <a:lnSpc>
                          <a:spcPct val="100000"/>
                        </a:lnSpc>
                        <a:spcBef>
                          <a:spcPts val="320"/>
                        </a:spcBef>
                      </a:pPr>
                      <a:r>
                        <a:rPr sz="2000" b="1" dirty="0">
                          <a:latin typeface="Times New Roman"/>
                          <a:cs typeface="Times New Roman"/>
                        </a:rPr>
                        <a:t>4</a:t>
                      </a:r>
                      <a:endParaRPr sz="2000" dirty="0">
                        <a:latin typeface="Times New Roman"/>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V.S.R.K. Prasad</a:t>
                      </a: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0" spc="-5" dirty="0">
                          <a:solidFill>
                            <a:schemeClr val="tx1"/>
                          </a:solidFill>
                          <a:latin typeface="Times New Roman"/>
                          <a:ea typeface="+mn-ea"/>
                          <a:cs typeface="Times New Roman"/>
                        </a:rPr>
                        <a:t>Emeritus Professor, </a:t>
                      </a:r>
                    </a:p>
                    <a:p>
                      <a:pPr marL="0" algn="ctr">
                        <a:lnSpc>
                          <a:spcPct val="100000"/>
                        </a:lnSpc>
                        <a:spcBef>
                          <a:spcPts val="405"/>
                        </a:spcBef>
                      </a:pPr>
                      <a:r>
                        <a:rPr lang="en-IN" sz="2000" b="0" spc="-5" dirty="0">
                          <a:solidFill>
                            <a:schemeClr val="tx1"/>
                          </a:solidFill>
                          <a:latin typeface="Times New Roman"/>
                          <a:ea typeface="+mn-ea"/>
                          <a:cs typeface="Times New Roman"/>
                        </a:rPr>
                        <a:t>Former Director IIPE, Vizag</a:t>
                      </a:r>
                      <a:endParaRPr lang="en-US" sz="2000" b="0" spc="-5" dirty="0">
                        <a:solidFill>
                          <a:schemeClr val="tx1"/>
                        </a:solidFill>
                        <a:latin typeface="Times New Roman"/>
                        <a:ea typeface="+mn-ea"/>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20"/>
                        </a:spcBef>
                      </a:pPr>
                      <a:r>
                        <a:rPr sz="2000" b="0" spc="-5" dirty="0">
                          <a:latin typeface="Times New Roman"/>
                          <a:cs typeface="Times New Roman"/>
                        </a:rPr>
                        <a:t>Ph.D.</a:t>
                      </a:r>
                      <a:endParaRPr sz="2000" b="0" dirty="0">
                        <a:latin typeface="Times New Roman"/>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20"/>
                        </a:spcBef>
                      </a:pPr>
                      <a:r>
                        <a:rPr lang="en-IN" sz="1800" b="0" dirty="0">
                          <a:latin typeface="Times New Roman" panose="02020603050405020304" pitchFamily="18" charset="0"/>
                          <a:cs typeface="Times New Roman" panose="02020603050405020304" pitchFamily="18" charset="0"/>
                        </a:rPr>
                        <a:t>Chemical and Environmental Engineering and Management</a:t>
                      </a:r>
                      <a:endParaRPr lang="en-IN" sz="1800" b="0" dirty="0">
                        <a:latin typeface="Times New Roman"/>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4"/>
                  </a:ext>
                </a:extLst>
              </a:tr>
              <a:tr h="475494">
                <a:tc>
                  <a:txBody>
                    <a:bodyPr/>
                    <a:lstStyle/>
                    <a:p>
                      <a:pPr algn="ctr">
                        <a:lnSpc>
                          <a:spcPct val="100000"/>
                        </a:lnSpc>
                        <a:spcBef>
                          <a:spcPts val="409"/>
                        </a:spcBef>
                      </a:pPr>
                      <a:r>
                        <a:rPr sz="2000" b="1" dirty="0">
                          <a:latin typeface="Times New Roman"/>
                          <a:cs typeface="Times New Roman"/>
                        </a:rPr>
                        <a:t>5</a:t>
                      </a:r>
                      <a:endParaRPr sz="2000" dirty="0">
                        <a:latin typeface="Times New Roman"/>
                        <a:cs typeface="Times New Roman"/>
                      </a:endParaRP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1" u="none" spc="-10" dirty="0">
                          <a:solidFill>
                            <a:schemeClr val="tx1"/>
                          </a:solidFill>
                          <a:uFill>
                            <a:solidFill>
                              <a:srgbClr val="000000"/>
                            </a:solidFill>
                          </a:uFill>
                          <a:latin typeface="Times New Roman"/>
                          <a:ea typeface="+mn-ea"/>
                          <a:cs typeface="Times New Roman"/>
                        </a:rPr>
                        <a:t>Prof. </a:t>
                      </a:r>
                      <a:r>
                        <a:rPr lang="en-IN" sz="2000" b="1" u="none" spc="-10" dirty="0" err="1">
                          <a:solidFill>
                            <a:schemeClr val="tx1"/>
                          </a:solidFill>
                          <a:uFill>
                            <a:solidFill>
                              <a:srgbClr val="000000"/>
                            </a:solidFill>
                          </a:uFill>
                          <a:latin typeface="Times New Roman"/>
                          <a:ea typeface="+mn-ea"/>
                          <a:cs typeface="Times New Roman"/>
                        </a:rPr>
                        <a:t>Prakasam</a:t>
                      </a:r>
                      <a:r>
                        <a:rPr lang="en-IN" sz="2000" b="1" u="none" spc="-10" dirty="0">
                          <a:solidFill>
                            <a:schemeClr val="tx1"/>
                          </a:solidFill>
                          <a:uFill>
                            <a:solidFill>
                              <a:srgbClr val="000000"/>
                            </a:solidFill>
                          </a:uFill>
                          <a:latin typeface="Times New Roman"/>
                          <a:ea typeface="+mn-ea"/>
                          <a:cs typeface="Times New Roman"/>
                        </a:rPr>
                        <a:t> Tata</a:t>
                      </a: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0" algn="ctr">
                        <a:lnSpc>
                          <a:spcPct val="100000"/>
                        </a:lnSpc>
                        <a:spcBef>
                          <a:spcPts val="405"/>
                        </a:spcBef>
                      </a:pPr>
                      <a:r>
                        <a:rPr lang="en-IN" sz="2000" b="0" spc="-5" dirty="0">
                          <a:solidFill>
                            <a:schemeClr val="tx1"/>
                          </a:solidFill>
                          <a:latin typeface="Times New Roman"/>
                          <a:ea typeface="+mn-ea"/>
                          <a:cs typeface="Times New Roman"/>
                        </a:rPr>
                        <a:t>Visiting Professor</a:t>
                      </a:r>
                    </a:p>
                    <a:p>
                      <a:pPr marL="0" algn="ctr">
                        <a:lnSpc>
                          <a:spcPct val="100000"/>
                        </a:lnSpc>
                        <a:spcBef>
                          <a:spcPts val="405"/>
                        </a:spcBef>
                      </a:pPr>
                      <a:r>
                        <a:rPr lang="en-IN" sz="2000" b="0" spc="-5" dirty="0">
                          <a:solidFill>
                            <a:schemeClr val="tx1"/>
                          </a:solidFill>
                          <a:latin typeface="Times New Roman"/>
                          <a:ea typeface="+mn-ea"/>
                          <a:cs typeface="Times New Roman"/>
                        </a:rPr>
                        <a:t>Former </a:t>
                      </a:r>
                      <a:r>
                        <a:rPr lang="en-US" sz="2000" b="0" spc="-5" dirty="0">
                          <a:solidFill>
                            <a:schemeClr val="tx1"/>
                          </a:solidFill>
                          <a:latin typeface="Times New Roman"/>
                          <a:ea typeface="+mn-ea"/>
                          <a:cs typeface="Times New Roman"/>
                        </a:rPr>
                        <a:t>Head, Environmental Monitoring and Research Division, Metropolitan Water Reclamation District of Greater </a:t>
                      </a:r>
                      <a:r>
                        <a:rPr lang="en-IN" sz="2000" b="0" spc="-5" dirty="0">
                          <a:solidFill>
                            <a:schemeClr val="tx1"/>
                          </a:solidFill>
                          <a:latin typeface="Times New Roman"/>
                          <a:ea typeface="+mn-ea"/>
                          <a:cs typeface="Times New Roman"/>
                        </a:rPr>
                        <a:t>Chicago, USA</a:t>
                      </a: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409"/>
                        </a:spcBef>
                      </a:pPr>
                      <a:r>
                        <a:rPr sz="2000" b="0" spc="-5" dirty="0">
                          <a:latin typeface="Times New Roman"/>
                          <a:cs typeface="Times New Roman"/>
                        </a:rPr>
                        <a:t>Ph.D.</a:t>
                      </a:r>
                      <a:endParaRPr sz="2000" b="0" dirty="0">
                        <a:latin typeface="Times New Roman"/>
                        <a:cs typeface="Times New Roman"/>
                      </a:endParaRP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1800" b="0" i="0" dirty="0">
                          <a:effectLst/>
                          <a:latin typeface="Times New Roman" panose="02020603050405020304" pitchFamily="18" charset="0"/>
                          <a:cs typeface="Times New Roman" panose="02020603050405020304" pitchFamily="18" charset="0"/>
                        </a:rPr>
                        <a:t>Environmental Engineering and Management</a:t>
                      </a:r>
                      <a:endParaRPr lang="en-IN" sz="1800" dirty="0">
                        <a:latin typeface="Times New Roman"/>
                        <a:cs typeface="Times New Roman"/>
                      </a:endParaRP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5"/>
                  </a:ext>
                </a:extLst>
              </a:tr>
            </a:tbl>
          </a:graphicData>
        </a:graphic>
      </p:graphicFrame>
      <p:pic>
        <p:nvPicPr>
          <p:cNvPr id="4" name="object 4"/>
          <p:cNvPicPr/>
          <p:nvPr/>
        </p:nvPicPr>
        <p:blipFill>
          <a:blip r:embed="rId3" cstate="print"/>
          <a:stretch>
            <a:fillRect/>
          </a:stretch>
        </p:blipFill>
        <p:spPr>
          <a:xfrm>
            <a:off x="11394947" y="216408"/>
            <a:ext cx="586740" cy="606552"/>
          </a:xfrm>
          <a:prstGeom prst="rect">
            <a:avLst/>
          </a:prstGeom>
        </p:spPr>
      </p:pic>
      <p:sp>
        <p:nvSpPr>
          <p:cNvPr id="6" name="object 14"/>
          <p:cNvSpPr txBox="1"/>
          <p:nvPr/>
        </p:nvSpPr>
        <p:spPr>
          <a:xfrm>
            <a:off x="3946080" y="6597352"/>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
        <p:nvSpPr>
          <p:cNvPr id="7" name="object 3">
            <a:extLst>
              <a:ext uri="{FF2B5EF4-FFF2-40B4-BE49-F238E27FC236}">
                <a16:creationId xmlns:a16="http://schemas.microsoft.com/office/drawing/2014/main" id="{34721AF9-09AE-68BA-E216-204A34C47268}"/>
              </a:ext>
            </a:extLst>
          </p:cNvPr>
          <p:cNvSpPr txBox="1">
            <a:spLocks/>
          </p:cNvSpPr>
          <p:nvPr/>
        </p:nvSpPr>
        <p:spPr>
          <a:xfrm>
            <a:off x="439927" y="189103"/>
            <a:ext cx="4647961" cy="443070"/>
          </a:xfrm>
          <a:prstGeom prst="rect">
            <a:avLst/>
          </a:prstGeom>
        </p:spPr>
        <p:txBody>
          <a:bodyPr vert="horz" wrap="square" lIns="0" tIns="12065" rIns="0" bIns="0" rtlCol="0">
            <a:spAutoFit/>
          </a:bodyPr>
          <a:lstStyle>
            <a:lvl1pPr>
              <a:defRPr sz="2800" b="1" i="0">
                <a:solidFill>
                  <a:srgbClr val="FF0000"/>
                </a:solidFill>
                <a:latin typeface="Times New Roman"/>
                <a:ea typeface="+mj-ea"/>
                <a:cs typeface="Times New Roman"/>
              </a:defRPr>
            </a:lvl1pPr>
          </a:lstStyle>
          <a:p>
            <a:pPr marL="12700">
              <a:spcBef>
                <a:spcPts val="95"/>
              </a:spcBef>
            </a:pPr>
            <a:r>
              <a:rPr lang="en-IN" kern="0" spc="-5" dirty="0">
                <a:solidFill>
                  <a:srgbClr val="006FC0"/>
                </a:solidFill>
              </a:rPr>
              <a:t>Criterion</a:t>
            </a:r>
            <a:r>
              <a:rPr lang="en-IN" kern="0" spc="-20" dirty="0">
                <a:solidFill>
                  <a:srgbClr val="006FC0"/>
                </a:solidFill>
              </a:rPr>
              <a:t> </a:t>
            </a:r>
            <a:r>
              <a:rPr lang="en-IN" kern="0" spc="-5" dirty="0">
                <a:solidFill>
                  <a:srgbClr val="006FC0"/>
                </a:solidFill>
              </a:rPr>
              <a:t>2: </a:t>
            </a:r>
            <a:r>
              <a:rPr lang="en-IN" sz="2400" kern="0" spc="-30" dirty="0">
                <a:solidFill>
                  <a:srgbClr val="006FC0"/>
                </a:solidFill>
              </a:rPr>
              <a:t>Teacher’s</a:t>
            </a:r>
            <a:r>
              <a:rPr lang="en-IN" sz="2400" kern="0" spc="-50" dirty="0">
                <a:solidFill>
                  <a:srgbClr val="006FC0"/>
                </a:solidFill>
              </a:rPr>
              <a:t> </a:t>
            </a:r>
            <a:r>
              <a:rPr lang="en-IN" sz="2400" kern="0" spc="-10" dirty="0">
                <a:solidFill>
                  <a:srgbClr val="006FC0"/>
                </a:solidFill>
              </a:rPr>
              <a:t>Profiles</a:t>
            </a:r>
            <a:endParaRPr lang="en-IN" sz="2400" kern="0" dirty="0"/>
          </a:p>
        </p:txBody>
      </p:sp>
    </p:spTree>
    <p:extLst>
      <p:ext uri="{BB962C8B-B14F-4D97-AF65-F5344CB8AC3E}">
        <p14:creationId xmlns:p14="http://schemas.microsoft.com/office/powerpoint/2010/main" val="3714719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3320" y="1176871"/>
            <a:ext cx="621030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D0D0D"/>
                </a:solidFill>
                <a:latin typeface="Times New Roman"/>
                <a:cs typeface="Times New Roman"/>
              </a:rPr>
              <a:t>Honorary/Emeritus/Adjunct/</a:t>
            </a:r>
            <a:r>
              <a:rPr sz="2400" b="1" spc="-45" dirty="0">
                <a:solidFill>
                  <a:srgbClr val="0D0D0D"/>
                </a:solidFill>
                <a:latin typeface="Times New Roman"/>
                <a:cs typeface="Times New Roman"/>
              </a:rPr>
              <a:t> </a:t>
            </a:r>
            <a:r>
              <a:rPr sz="2400" b="1" spc="-15" dirty="0">
                <a:solidFill>
                  <a:srgbClr val="0D0D0D"/>
                </a:solidFill>
                <a:latin typeface="Times New Roman"/>
                <a:cs typeface="Times New Roman"/>
              </a:rPr>
              <a:t>Visiting</a:t>
            </a:r>
            <a:r>
              <a:rPr sz="2400" b="1" spc="15" dirty="0">
                <a:solidFill>
                  <a:srgbClr val="0D0D0D"/>
                </a:solidFill>
                <a:latin typeface="Times New Roman"/>
                <a:cs typeface="Times New Roman"/>
              </a:rPr>
              <a:t> </a:t>
            </a:r>
            <a:r>
              <a:rPr sz="2400" b="1" spc="-10" dirty="0">
                <a:solidFill>
                  <a:srgbClr val="0D0D0D"/>
                </a:solidFill>
                <a:latin typeface="Times New Roman"/>
                <a:cs typeface="Times New Roman"/>
              </a:rPr>
              <a:t>Professor</a:t>
            </a:r>
            <a:endParaRPr sz="2400" dirty="0">
              <a:latin typeface="Times New Roman"/>
              <a:cs typeface="Times New Roman"/>
            </a:endParaRPr>
          </a:p>
        </p:txBody>
      </p:sp>
      <p:graphicFrame>
        <p:nvGraphicFramePr>
          <p:cNvPr id="3" name="object 3"/>
          <p:cNvGraphicFramePr>
            <a:graphicFrameLocks noGrp="1"/>
          </p:cNvGraphicFramePr>
          <p:nvPr/>
        </p:nvGraphicFramePr>
        <p:xfrm>
          <a:off x="479376" y="1844824"/>
          <a:ext cx="10936926" cy="4248472"/>
        </p:xfrm>
        <a:graphic>
          <a:graphicData uri="http://schemas.openxmlformats.org/drawingml/2006/table">
            <a:tbl>
              <a:tblPr firstRow="1" bandRow="1">
                <a:tableStyleId>{2D5ABB26-0587-4C30-8999-92F81FD0307C}</a:tableStyleId>
              </a:tblPr>
              <a:tblGrid>
                <a:gridCol w="3700520">
                  <a:extLst>
                    <a:ext uri="{9D8B030D-6E8A-4147-A177-3AD203B41FA5}">
                      <a16:colId xmlns:a16="http://schemas.microsoft.com/office/drawing/2014/main" val="20000"/>
                    </a:ext>
                  </a:extLst>
                </a:gridCol>
                <a:gridCol w="2756097">
                  <a:extLst>
                    <a:ext uri="{9D8B030D-6E8A-4147-A177-3AD203B41FA5}">
                      <a16:colId xmlns:a16="http://schemas.microsoft.com/office/drawing/2014/main" val="20001"/>
                    </a:ext>
                  </a:extLst>
                </a:gridCol>
                <a:gridCol w="2107862">
                  <a:extLst>
                    <a:ext uri="{9D8B030D-6E8A-4147-A177-3AD203B41FA5}">
                      <a16:colId xmlns:a16="http://schemas.microsoft.com/office/drawing/2014/main" val="20002"/>
                    </a:ext>
                  </a:extLst>
                </a:gridCol>
                <a:gridCol w="2372447">
                  <a:extLst>
                    <a:ext uri="{9D8B030D-6E8A-4147-A177-3AD203B41FA5}">
                      <a16:colId xmlns:a16="http://schemas.microsoft.com/office/drawing/2014/main" val="20003"/>
                    </a:ext>
                  </a:extLst>
                </a:gridCol>
              </a:tblGrid>
              <a:tr h="496352">
                <a:tc>
                  <a:txBody>
                    <a:bodyPr/>
                    <a:lstStyle/>
                    <a:p>
                      <a:pPr algn="ctr">
                        <a:lnSpc>
                          <a:spcPct val="100000"/>
                        </a:lnSpc>
                        <a:spcBef>
                          <a:spcPts val="395"/>
                        </a:spcBef>
                      </a:pPr>
                      <a:r>
                        <a:rPr sz="2400" b="1" dirty="0">
                          <a:latin typeface="Times New Roman"/>
                          <a:cs typeface="Times New Roman"/>
                        </a:rPr>
                        <a:t>Name</a:t>
                      </a:r>
                      <a:endParaRPr sz="2400" dirty="0">
                        <a:latin typeface="Times New Roman"/>
                        <a:cs typeface="Times New Roman"/>
                      </a:endParaRPr>
                    </a:p>
                  </a:txBody>
                  <a:tcPr marL="0" marR="0" marT="5016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BDBDB"/>
                    </a:solidFill>
                  </a:tcPr>
                </a:tc>
                <a:tc>
                  <a:txBody>
                    <a:bodyPr/>
                    <a:lstStyle/>
                    <a:p>
                      <a:pPr marL="1905" algn="ctr">
                        <a:lnSpc>
                          <a:spcPct val="100000"/>
                        </a:lnSpc>
                        <a:spcBef>
                          <a:spcPts val="395"/>
                        </a:spcBef>
                      </a:pPr>
                      <a:r>
                        <a:rPr sz="2400" b="1" dirty="0">
                          <a:latin typeface="Times New Roman"/>
                          <a:cs typeface="Times New Roman"/>
                        </a:rPr>
                        <a:t>Designation</a:t>
                      </a:r>
                      <a:endParaRPr sz="2400" dirty="0">
                        <a:latin typeface="Times New Roman"/>
                        <a:cs typeface="Times New Roman"/>
                      </a:endParaRPr>
                    </a:p>
                  </a:txBody>
                  <a:tcPr marL="0" marR="0" marT="50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algn="ctr">
                        <a:lnSpc>
                          <a:spcPct val="100000"/>
                        </a:lnSpc>
                        <a:spcBef>
                          <a:spcPts val="395"/>
                        </a:spcBef>
                      </a:pPr>
                      <a:r>
                        <a:rPr sz="2400" b="1" spc="-5" dirty="0">
                          <a:latin typeface="Times New Roman"/>
                          <a:cs typeface="Times New Roman"/>
                        </a:rPr>
                        <a:t>Qualification</a:t>
                      </a:r>
                      <a:endParaRPr sz="2400">
                        <a:latin typeface="Times New Roman"/>
                        <a:cs typeface="Times New Roman"/>
                      </a:endParaRPr>
                    </a:p>
                  </a:txBody>
                  <a:tcPr marL="0" marR="0" marT="501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B"/>
                    </a:solidFill>
                  </a:tcPr>
                </a:tc>
                <a:tc>
                  <a:txBody>
                    <a:bodyPr/>
                    <a:lstStyle/>
                    <a:p>
                      <a:pPr marL="1905" algn="ctr">
                        <a:lnSpc>
                          <a:spcPct val="100000"/>
                        </a:lnSpc>
                        <a:spcBef>
                          <a:spcPts val="395"/>
                        </a:spcBef>
                      </a:pPr>
                      <a:r>
                        <a:rPr sz="2400" b="1" spc="-5" dirty="0">
                          <a:latin typeface="Times New Roman"/>
                          <a:cs typeface="Times New Roman"/>
                        </a:rPr>
                        <a:t>Specialization</a:t>
                      </a:r>
                      <a:endParaRPr sz="2400">
                        <a:latin typeface="Times New Roman"/>
                        <a:cs typeface="Times New Roman"/>
                      </a:endParaRPr>
                    </a:p>
                  </a:txBody>
                  <a:tcPr marL="0" marR="0" marT="5016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10000"/>
                  </a:ext>
                </a:extLst>
              </a:tr>
              <a:tr h="1135265">
                <a:tc>
                  <a:txBody>
                    <a:bodyPr/>
                    <a:lstStyle/>
                    <a:p>
                      <a:pPr marL="0" algn="ctr">
                        <a:lnSpc>
                          <a:spcPct val="100000"/>
                        </a:lnSpc>
                        <a:spcBef>
                          <a:spcPts val="405"/>
                        </a:spcBef>
                      </a:pPr>
                      <a:r>
                        <a:rPr lang="en-IN" sz="2400" b="1" u="none" spc="-10" dirty="0">
                          <a:solidFill>
                            <a:schemeClr val="tx1"/>
                          </a:solidFill>
                          <a:uFill>
                            <a:solidFill>
                              <a:srgbClr val="000000"/>
                            </a:solidFill>
                          </a:uFill>
                          <a:latin typeface="Times New Roman"/>
                          <a:ea typeface="+mn-ea"/>
                          <a:cs typeface="Times New Roman"/>
                        </a:rPr>
                        <a:t>Prof. C V </a:t>
                      </a:r>
                      <a:r>
                        <a:rPr lang="en-IN" sz="2400" b="1" u="none" spc="-10" dirty="0" err="1">
                          <a:solidFill>
                            <a:schemeClr val="tx1"/>
                          </a:solidFill>
                          <a:uFill>
                            <a:solidFill>
                              <a:srgbClr val="000000"/>
                            </a:solidFill>
                          </a:uFill>
                          <a:latin typeface="Times New Roman"/>
                          <a:ea typeface="+mn-ea"/>
                          <a:cs typeface="Times New Roman"/>
                        </a:rPr>
                        <a:t>Chalapati</a:t>
                      </a:r>
                      <a:r>
                        <a:rPr lang="en-IN" sz="2400" b="1" u="none" spc="-10" dirty="0">
                          <a:solidFill>
                            <a:schemeClr val="tx1"/>
                          </a:solidFill>
                          <a:uFill>
                            <a:solidFill>
                              <a:srgbClr val="000000"/>
                            </a:solidFill>
                          </a:uFill>
                          <a:latin typeface="Times New Roman"/>
                          <a:ea typeface="+mn-ea"/>
                          <a:cs typeface="Times New Roman"/>
                        </a:rPr>
                        <a:t> Rao</a:t>
                      </a: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35"/>
                        </a:spcBef>
                      </a:pPr>
                      <a:endParaRPr sz="1600" dirty="0">
                        <a:latin typeface="Times New Roman"/>
                        <a:cs typeface="Times New Roman"/>
                      </a:endParaRPr>
                    </a:p>
                    <a:p>
                      <a:pPr marL="1270" algn="ctr">
                        <a:lnSpc>
                          <a:spcPct val="100000"/>
                        </a:lnSpc>
                      </a:pPr>
                      <a:r>
                        <a:rPr sz="2400" b="1" spc="-5" dirty="0">
                          <a:latin typeface="Times New Roman"/>
                          <a:cs typeface="Times New Roman"/>
                        </a:rPr>
                        <a:t>Emeritus Professor</a:t>
                      </a:r>
                      <a:endParaRPr sz="2400" dirty="0">
                        <a:latin typeface="Times New Roman"/>
                        <a:cs typeface="Times New Roman"/>
                      </a:endParaRPr>
                    </a:p>
                  </a:txBody>
                  <a:tcPr marL="0" marR="0" marT="444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35"/>
                        </a:spcBef>
                      </a:pPr>
                      <a:endParaRPr sz="1600">
                        <a:latin typeface="Times New Roman"/>
                        <a:cs typeface="Times New Roman"/>
                      </a:endParaRPr>
                    </a:p>
                    <a:p>
                      <a:pPr marL="1905" algn="ctr">
                        <a:lnSpc>
                          <a:spcPct val="100000"/>
                        </a:lnSpc>
                      </a:pPr>
                      <a:r>
                        <a:rPr sz="1800" b="1" spc="-5" dirty="0">
                          <a:latin typeface="Times New Roman"/>
                          <a:cs typeface="Times New Roman"/>
                        </a:rPr>
                        <a:t>Ph.D.</a:t>
                      </a:r>
                      <a:endParaRPr sz="1800">
                        <a:latin typeface="Times New Roman"/>
                        <a:cs typeface="Times New Roman"/>
                      </a:endParaRPr>
                    </a:p>
                  </a:txBody>
                  <a:tcPr marL="0" marR="0" marT="444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2000" b="0" i="0" dirty="0">
                          <a:effectLst/>
                          <a:latin typeface="Times New Roman" panose="02020603050405020304" pitchFamily="18" charset="0"/>
                          <a:cs typeface="Times New Roman" panose="02020603050405020304" pitchFamily="18" charset="0"/>
                        </a:rPr>
                        <a:t>Environmental Engineering and Management</a:t>
                      </a:r>
                      <a:endParaRPr lang="en-IN" sz="2000" dirty="0">
                        <a:latin typeface="Times New Roman"/>
                        <a:cs typeface="Times New Roman"/>
                      </a:endParaRPr>
                    </a:p>
                  </a:txBody>
                  <a:tcPr marL="0" marR="0" marT="5143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1"/>
                  </a:ext>
                </a:extLst>
              </a:tr>
              <a:tr h="1480845">
                <a:tc>
                  <a:txBody>
                    <a:bodyPr/>
                    <a:lstStyle/>
                    <a:p>
                      <a:pPr marL="0" algn="ctr">
                        <a:lnSpc>
                          <a:spcPct val="100000"/>
                        </a:lnSpc>
                        <a:spcBef>
                          <a:spcPts val="405"/>
                        </a:spcBef>
                      </a:pPr>
                      <a:r>
                        <a:rPr lang="en-IN" sz="2400" b="1" u="none" spc="-10" dirty="0">
                          <a:solidFill>
                            <a:schemeClr val="tx1"/>
                          </a:solidFill>
                          <a:uFill>
                            <a:solidFill>
                              <a:srgbClr val="000000"/>
                            </a:solidFill>
                          </a:uFill>
                          <a:latin typeface="Times New Roman"/>
                          <a:ea typeface="+mn-ea"/>
                          <a:cs typeface="Times New Roman"/>
                        </a:rPr>
                        <a:t>Prof. V.S.R.K. Prasad</a:t>
                      </a: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1270" algn="ctr">
                        <a:lnSpc>
                          <a:spcPct val="100000"/>
                        </a:lnSpc>
                      </a:pPr>
                      <a:r>
                        <a:rPr lang="en-IN" sz="2400" b="1" spc="-5" dirty="0">
                          <a:latin typeface="Times New Roman"/>
                          <a:cs typeface="Times New Roman"/>
                        </a:rPr>
                        <a:t>Emeritus Professor</a:t>
                      </a:r>
                      <a:endParaRPr lang="en-IN" sz="2400" dirty="0">
                        <a:latin typeface="Times New Roman"/>
                        <a:cs typeface="Times New Roman"/>
                      </a:endParaRPr>
                    </a:p>
                  </a:txBody>
                  <a:tcPr marL="0" marR="0" marT="8318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1905" algn="ctr">
                        <a:lnSpc>
                          <a:spcPct val="100000"/>
                        </a:lnSpc>
                        <a:spcBef>
                          <a:spcPts val="655"/>
                        </a:spcBef>
                      </a:pPr>
                      <a:r>
                        <a:rPr sz="1800" b="1" spc="-5" dirty="0">
                          <a:latin typeface="Times New Roman"/>
                          <a:cs typeface="Times New Roman"/>
                        </a:rPr>
                        <a:t>Ph.D.</a:t>
                      </a:r>
                      <a:endParaRPr sz="1800">
                        <a:latin typeface="Times New Roman"/>
                        <a:cs typeface="Times New Roman"/>
                      </a:endParaRPr>
                    </a:p>
                  </a:txBody>
                  <a:tcPr marL="0" marR="0" marT="8318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F9F3E7"/>
                    </a:solidFill>
                  </a:tcPr>
                </a:tc>
                <a:tc>
                  <a:txBody>
                    <a:bodyPr/>
                    <a:lstStyle/>
                    <a:p>
                      <a:pPr marL="635" algn="ctr">
                        <a:lnSpc>
                          <a:spcPct val="100000"/>
                        </a:lnSpc>
                        <a:spcBef>
                          <a:spcPts val="320"/>
                        </a:spcBef>
                      </a:pPr>
                      <a:r>
                        <a:rPr lang="en-IN" sz="2000" b="0" dirty="0">
                          <a:latin typeface="Times New Roman" panose="02020603050405020304" pitchFamily="18" charset="0"/>
                          <a:cs typeface="Times New Roman" panose="02020603050405020304" pitchFamily="18" charset="0"/>
                        </a:rPr>
                        <a:t>Chemical and Environmental Engineering and Management</a:t>
                      </a:r>
                      <a:endParaRPr lang="en-IN" sz="2000" b="0" dirty="0">
                        <a:latin typeface="Times New Roman"/>
                        <a:cs typeface="Times New Roman"/>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2"/>
                  </a:ext>
                </a:extLst>
              </a:tr>
              <a:tr h="1136010">
                <a:tc>
                  <a:txBody>
                    <a:bodyPr/>
                    <a:lstStyle/>
                    <a:p>
                      <a:pPr marL="0" algn="ctr">
                        <a:lnSpc>
                          <a:spcPct val="100000"/>
                        </a:lnSpc>
                        <a:spcBef>
                          <a:spcPts val="405"/>
                        </a:spcBef>
                      </a:pPr>
                      <a:r>
                        <a:rPr lang="en-IN" sz="2400" b="1" u="none" spc="-10" dirty="0">
                          <a:solidFill>
                            <a:schemeClr val="tx1"/>
                          </a:solidFill>
                          <a:uFill>
                            <a:solidFill>
                              <a:srgbClr val="000000"/>
                            </a:solidFill>
                          </a:uFill>
                          <a:latin typeface="Times New Roman"/>
                          <a:ea typeface="+mn-ea"/>
                          <a:cs typeface="Times New Roman"/>
                        </a:rPr>
                        <a:t>Prof. </a:t>
                      </a:r>
                      <a:r>
                        <a:rPr lang="en-IN" sz="2400" b="1" u="none" spc="-10" dirty="0" err="1">
                          <a:solidFill>
                            <a:schemeClr val="tx1"/>
                          </a:solidFill>
                          <a:uFill>
                            <a:solidFill>
                              <a:srgbClr val="000000"/>
                            </a:solidFill>
                          </a:uFill>
                          <a:latin typeface="Times New Roman"/>
                          <a:ea typeface="+mn-ea"/>
                          <a:cs typeface="Times New Roman"/>
                        </a:rPr>
                        <a:t>Prakasam</a:t>
                      </a:r>
                      <a:r>
                        <a:rPr lang="en-IN" sz="2400" b="1" u="none" spc="-10" dirty="0">
                          <a:solidFill>
                            <a:schemeClr val="tx1"/>
                          </a:solidFill>
                          <a:uFill>
                            <a:solidFill>
                              <a:srgbClr val="000000"/>
                            </a:solidFill>
                          </a:uFill>
                          <a:latin typeface="Times New Roman"/>
                          <a:ea typeface="+mn-ea"/>
                          <a:cs typeface="Times New Roman"/>
                        </a:rPr>
                        <a:t> Tata</a:t>
                      </a: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865"/>
                        </a:spcBef>
                      </a:pPr>
                      <a:r>
                        <a:rPr lang="en-IN" sz="2400" b="1" spc="-5" dirty="0">
                          <a:latin typeface="Times New Roman"/>
                          <a:cs typeface="Times New Roman"/>
                        </a:rPr>
                        <a:t>Visiting</a:t>
                      </a:r>
                      <a:r>
                        <a:rPr sz="2400" b="1" spc="-35" dirty="0">
                          <a:latin typeface="Times New Roman"/>
                          <a:cs typeface="Times New Roman"/>
                        </a:rPr>
                        <a:t> </a:t>
                      </a:r>
                      <a:r>
                        <a:rPr sz="2400" b="1" spc="-5" dirty="0">
                          <a:latin typeface="Times New Roman"/>
                          <a:cs typeface="Times New Roman"/>
                        </a:rPr>
                        <a:t>Professor</a:t>
                      </a:r>
                      <a:endParaRPr sz="1800" dirty="0">
                        <a:latin typeface="Times New Roman"/>
                        <a:cs typeface="Times New Roman"/>
                      </a:endParaRPr>
                    </a:p>
                  </a:txBody>
                  <a:tcPr marL="0" marR="0" marT="10985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tc>
                  <a:txBody>
                    <a:bodyPr/>
                    <a:lstStyle/>
                    <a:p>
                      <a:pPr marL="1905" algn="ctr">
                        <a:lnSpc>
                          <a:spcPct val="100000"/>
                        </a:lnSpc>
                        <a:spcBef>
                          <a:spcPts val="865"/>
                        </a:spcBef>
                      </a:pPr>
                      <a:r>
                        <a:rPr sz="1800" b="1" spc="-5" dirty="0">
                          <a:latin typeface="Times New Roman"/>
                          <a:cs typeface="Times New Roman"/>
                        </a:rPr>
                        <a:t>Ph.D.</a:t>
                      </a:r>
                      <a:endParaRPr sz="1800" dirty="0">
                        <a:latin typeface="Times New Roman"/>
                        <a:cs typeface="Times New Roman"/>
                      </a:endParaRPr>
                    </a:p>
                  </a:txBody>
                  <a:tcPr marL="0" marR="0" marT="10985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F9F3E7"/>
                    </a:solidFill>
                  </a:tcPr>
                </a:tc>
                <a:tc>
                  <a:txBody>
                    <a:bodyPr/>
                    <a:lstStyle/>
                    <a:p>
                      <a:pPr algn="ctr">
                        <a:lnSpc>
                          <a:spcPct val="100000"/>
                        </a:lnSpc>
                        <a:spcBef>
                          <a:spcPts val="405"/>
                        </a:spcBef>
                      </a:pPr>
                      <a:r>
                        <a:rPr lang="en-US" sz="2000" b="0" i="0" dirty="0">
                          <a:effectLst/>
                          <a:latin typeface="Times New Roman" panose="02020603050405020304" pitchFamily="18" charset="0"/>
                          <a:cs typeface="Times New Roman" panose="02020603050405020304" pitchFamily="18" charset="0"/>
                        </a:rPr>
                        <a:t>Environmental Engineering and Management</a:t>
                      </a:r>
                      <a:endParaRPr lang="en-IN" sz="2000" dirty="0">
                        <a:latin typeface="Times New Roman"/>
                        <a:cs typeface="Times New Roman"/>
                      </a:endParaRPr>
                    </a:p>
                  </a:txBody>
                  <a:tcPr marL="0" marR="0" marT="52069"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9F3E7"/>
                    </a:solidFill>
                  </a:tcPr>
                </a:tc>
                <a:extLst>
                  <a:ext uri="{0D108BD9-81ED-4DB2-BD59-A6C34878D82A}">
                    <a16:rowId xmlns:a16="http://schemas.microsoft.com/office/drawing/2014/main" val="10003"/>
                  </a:ext>
                </a:extLst>
              </a:tr>
            </a:tbl>
          </a:graphicData>
        </a:graphic>
      </p:graphicFrame>
      <p:sp>
        <p:nvSpPr>
          <p:cNvPr id="4" name="object 4"/>
          <p:cNvSpPr txBox="1">
            <a:spLocks noGrp="1"/>
          </p:cNvSpPr>
          <p:nvPr>
            <p:ph type="title"/>
          </p:nvPr>
        </p:nvSpPr>
        <p:spPr>
          <a:xfrm>
            <a:off x="763320" y="478612"/>
            <a:ext cx="715200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a:t>
            </a:r>
            <a:r>
              <a:rPr spc="-10" dirty="0">
                <a:solidFill>
                  <a:srgbClr val="006FC0"/>
                </a:solidFill>
              </a:rPr>
              <a:t> </a:t>
            </a:r>
            <a:r>
              <a:rPr spc="-5" dirty="0">
                <a:solidFill>
                  <a:srgbClr val="006FC0"/>
                </a:solidFill>
              </a:rPr>
              <a:t>2</a:t>
            </a:r>
            <a:r>
              <a:rPr spc="-70" dirty="0">
                <a:solidFill>
                  <a:srgbClr val="006FC0"/>
                </a:solidFill>
              </a:rPr>
              <a:t> </a:t>
            </a:r>
            <a:r>
              <a:rPr spc="-30" dirty="0">
                <a:solidFill>
                  <a:srgbClr val="006FC0"/>
                </a:solidFill>
              </a:rPr>
              <a:t>Teaching,</a:t>
            </a:r>
            <a:r>
              <a:rPr spc="-10" dirty="0">
                <a:solidFill>
                  <a:srgbClr val="006FC0"/>
                </a:solidFill>
              </a:rPr>
              <a:t> </a:t>
            </a:r>
            <a:r>
              <a:rPr spc="-5" dirty="0">
                <a:solidFill>
                  <a:srgbClr val="006FC0"/>
                </a:solidFill>
              </a:rPr>
              <a:t>Learning</a:t>
            </a:r>
            <a:r>
              <a:rPr spc="-20" dirty="0">
                <a:solidFill>
                  <a:srgbClr val="006FC0"/>
                </a:solidFill>
              </a:rPr>
              <a:t> </a:t>
            </a:r>
            <a:r>
              <a:rPr dirty="0">
                <a:solidFill>
                  <a:srgbClr val="006FC0"/>
                </a:solidFill>
              </a:rPr>
              <a:t>and</a:t>
            </a:r>
            <a:r>
              <a:rPr spc="-15" dirty="0">
                <a:solidFill>
                  <a:srgbClr val="006FC0"/>
                </a:solidFill>
              </a:rPr>
              <a:t> </a:t>
            </a:r>
            <a:r>
              <a:rPr dirty="0">
                <a:solidFill>
                  <a:srgbClr val="006FC0"/>
                </a:solidFill>
              </a:rPr>
              <a:t>Evaluation</a:t>
            </a:r>
          </a:p>
        </p:txBody>
      </p:sp>
      <p:pic>
        <p:nvPicPr>
          <p:cNvPr id="5" name="object 5"/>
          <p:cNvPicPr/>
          <p:nvPr/>
        </p:nvPicPr>
        <p:blipFill>
          <a:blip r:embed="rId3" cstate="print"/>
          <a:stretch>
            <a:fillRect/>
          </a:stretch>
        </p:blipFill>
        <p:spPr>
          <a:xfrm>
            <a:off x="11506200" y="152400"/>
            <a:ext cx="510540" cy="527303"/>
          </a:xfrm>
          <a:prstGeom prst="rect">
            <a:avLst/>
          </a:prstGeom>
        </p:spPr>
      </p:pic>
      <p:sp>
        <p:nvSpPr>
          <p:cNvPr id="7" name="TextBox 6">
            <a:extLst>
              <a:ext uri="{FF2B5EF4-FFF2-40B4-BE49-F238E27FC236}">
                <a16:creationId xmlns:a16="http://schemas.microsoft.com/office/drawing/2014/main" id="{34983F6F-D37D-BAD2-CA45-631638278DCF}"/>
              </a:ext>
            </a:extLst>
          </p:cNvPr>
          <p:cNvSpPr txBox="1"/>
          <p:nvPr/>
        </p:nvSpPr>
        <p:spPr>
          <a:xfrm>
            <a:off x="2783632" y="6237312"/>
            <a:ext cx="6552728" cy="369332"/>
          </a:xfrm>
          <a:prstGeom prst="rect">
            <a:avLst/>
          </a:prstGeom>
          <a:noFill/>
        </p:spPr>
        <p:txBody>
          <a:bodyPr wrap="square">
            <a:spAutoFit/>
          </a:bodyPr>
          <a:lstStyle/>
          <a:p>
            <a:pPr marL="12700">
              <a:lnSpc>
                <a:spcPct val="100000"/>
              </a:lnSpc>
              <a:spcBef>
                <a:spcPts val="100"/>
              </a:spcBef>
            </a:pPr>
            <a:r>
              <a:rPr lang="en-US" sz="1800" b="1" spc="-5" dirty="0">
                <a:solidFill>
                  <a:srgbClr val="888888"/>
                </a:solidFill>
                <a:latin typeface="Calibri"/>
                <a:cs typeface="Calibri"/>
              </a:rPr>
              <a:t>Department</a:t>
            </a:r>
            <a:r>
              <a:rPr lang="en-US" sz="1800" b="1" spc="-15" dirty="0">
                <a:solidFill>
                  <a:srgbClr val="888888"/>
                </a:solidFill>
                <a:latin typeface="Calibri"/>
                <a:cs typeface="Calibri"/>
              </a:rPr>
              <a:t> </a:t>
            </a:r>
            <a:r>
              <a:rPr lang="en-US" sz="1800" b="1" dirty="0">
                <a:solidFill>
                  <a:srgbClr val="888888"/>
                </a:solidFill>
                <a:latin typeface="Calibri"/>
                <a:cs typeface="Calibri"/>
              </a:rPr>
              <a:t>of</a:t>
            </a:r>
            <a:r>
              <a:rPr lang="en-US" sz="1800" b="1" spc="5" dirty="0">
                <a:solidFill>
                  <a:srgbClr val="888888"/>
                </a:solidFill>
                <a:latin typeface="Calibri"/>
                <a:cs typeface="Calibri"/>
              </a:rPr>
              <a:t> </a:t>
            </a:r>
            <a:r>
              <a:rPr lang="en-US" sz="1800" b="1" spc="-5" dirty="0">
                <a:solidFill>
                  <a:srgbClr val="888888"/>
                </a:solidFill>
                <a:latin typeface="Calibri"/>
                <a:cs typeface="Calibri"/>
              </a:rPr>
              <a:t>Environmental Science, Engineering &amp; Management</a:t>
            </a:r>
            <a:endParaRPr lang="en-US" sz="1800"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587182" y="227583"/>
            <a:ext cx="901763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a:t>
            </a:r>
            <a:r>
              <a:rPr dirty="0">
                <a:solidFill>
                  <a:srgbClr val="006FC0"/>
                </a:solidFill>
              </a:rPr>
              <a:t> </a:t>
            </a:r>
            <a:r>
              <a:rPr spc="-5" dirty="0">
                <a:solidFill>
                  <a:srgbClr val="006FC0"/>
                </a:solidFill>
              </a:rPr>
              <a:t>2</a:t>
            </a:r>
            <a:r>
              <a:rPr spc="10" dirty="0">
                <a:solidFill>
                  <a:srgbClr val="006FC0"/>
                </a:solidFill>
              </a:rPr>
              <a:t> </a:t>
            </a:r>
            <a:r>
              <a:rPr spc="-60" dirty="0">
                <a:solidFill>
                  <a:srgbClr val="006FC0"/>
                </a:solidFill>
                <a:latin typeface="Arial"/>
                <a:cs typeface="Arial"/>
              </a:rPr>
              <a:t>AWARDS</a:t>
            </a:r>
            <a:r>
              <a:rPr spc="15" dirty="0">
                <a:solidFill>
                  <a:srgbClr val="006FC0"/>
                </a:solidFill>
                <a:latin typeface="Arial"/>
                <a:cs typeface="Arial"/>
              </a:rPr>
              <a:t> </a:t>
            </a:r>
            <a:r>
              <a:rPr spc="-5" dirty="0">
                <a:solidFill>
                  <a:srgbClr val="006FC0"/>
                </a:solidFill>
                <a:latin typeface="Arial"/>
                <a:cs typeface="Arial"/>
              </a:rPr>
              <a:t>/</a:t>
            </a:r>
            <a:r>
              <a:rPr dirty="0">
                <a:solidFill>
                  <a:srgbClr val="006FC0"/>
                </a:solidFill>
                <a:latin typeface="Arial"/>
                <a:cs typeface="Arial"/>
              </a:rPr>
              <a:t> </a:t>
            </a:r>
            <a:r>
              <a:rPr spc="-10" dirty="0">
                <a:solidFill>
                  <a:srgbClr val="006FC0"/>
                </a:solidFill>
                <a:latin typeface="Arial"/>
                <a:cs typeface="Arial"/>
              </a:rPr>
              <a:t>RECOGNITIONS</a:t>
            </a:r>
            <a:r>
              <a:rPr spc="20" dirty="0">
                <a:solidFill>
                  <a:srgbClr val="006FC0"/>
                </a:solidFill>
                <a:latin typeface="Arial"/>
                <a:cs typeface="Arial"/>
              </a:rPr>
              <a:t> </a:t>
            </a:r>
            <a:r>
              <a:rPr spc="-5" dirty="0">
                <a:solidFill>
                  <a:srgbClr val="006FC0"/>
                </a:solidFill>
                <a:latin typeface="Arial"/>
                <a:cs typeface="Arial"/>
              </a:rPr>
              <a:t>/</a:t>
            </a:r>
            <a:r>
              <a:rPr spc="5" dirty="0">
                <a:solidFill>
                  <a:srgbClr val="006FC0"/>
                </a:solidFill>
                <a:latin typeface="Arial"/>
                <a:cs typeface="Arial"/>
              </a:rPr>
              <a:t> </a:t>
            </a:r>
            <a:r>
              <a:rPr spc="-10" dirty="0">
                <a:solidFill>
                  <a:srgbClr val="006FC0"/>
                </a:solidFill>
                <a:latin typeface="Arial"/>
                <a:cs typeface="Arial"/>
              </a:rPr>
              <a:t>FELLOWSHIP</a:t>
            </a:r>
          </a:p>
        </p:txBody>
      </p:sp>
      <p:pic>
        <p:nvPicPr>
          <p:cNvPr id="9" name="object 9"/>
          <p:cNvPicPr/>
          <p:nvPr/>
        </p:nvPicPr>
        <p:blipFill>
          <a:blip r:embed="rId3" cstate="print"/>
          <a:stretch>
            <a:fillRect/>
          </a:stretch>
        </p:blipFill>
        <p:spPr>
          <a:xfrm>
            <a:off x="11506200" y="152400"/>
            <a:ext cx="510540" cy="527303"/>
          </a:xfrm>
          <a:prstGeom prst="rect">
            <a:avLst/>
          </a:prstGeom>
        </p:spPr>
      </p:pic>
      <p:graphicFrame>
        <p:nvGraphicFramePr>
          <p:cNvPr id="4" name="Diagram 3">
            <a:extLst>
              <a:ext uri="{FF2B5EF4-FFF2-40B4-BE49-F238E27FC236}">
                <a16:creationId xmlns:a16="http://schemas.microsoft.com/office/drawing/2014/main" id="{F441E741-1454-217D-655B-D9C4359E565A}"/>
              </a:ext>
            </a:extLst>
          </p:cNvPr>
          <p:cNvGraphicFramePr/>
          <p:nvPr>
            <p:extLst>
              <p:ext uri="{D42A27DB-BD31-4B8C-83A1-F6EECF244321}">
                <p14:modId xmlns:p14="http://schemas.microsoft.com/office/powerpoint/2010/main" val="3910451922"/>
              </p:ext>
            </p:extLst>
          </p:nvPr>
        </p:nvGraphicFramePr>
        <p:xfrm>
          <a:off x="1055439" y="836712"/>
          <a:ext cx="9549377"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752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587182" y="227583"/>
            <a:ext cx="901763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a:t>
            </a:r>
            <a:r>
              <a:rPr dirty="0">
                <a:solidFill>
                  <a:srgbClr val="006FC0"/>
                </a:solidFill>
              </a:rPr>
              <a:t> </a:t>
            </a:r>
            <a:r>
              <a:rPr spc="-5" dirty="0">
                <a:solidFill>
                  <a:srgbClr val="006FC0"/>
                </a:solidFill>
              </a:rPr>
              <a:t>2</a:t>
            </a:r>
            <a:r>
              <a:rPr spc="10" dirty="0">
                <a:solidFill>
                  <a:srgbClr val="006FC0"/>
                </a:solidFill>
              </a:rPr>
              <a:t> </a:t>
            </a:r>
            <a:r>
              <a:rPr spc="-60" dirty="0">
                <a:solidFill>
                  <a:srgbClr val="006FC0"/>
                </a:solidFill>
                <a:latin typeface="Arial"/>
                <a:cs typeface="Arial"/>
              </a:rPr>
              <a:t>AWARDS</a:t>
            </a:r>
            <a:r>
              <a:rPr spc="15" dirty="0">
                <a:solidFill>
                  <a:srgbClr val="006FC0"/>
                </a:solidFill>
                <a:latin typeface="Arial"/>
                <a:cs typeface="Arial"/>
              </a:rPr>
              <a:t> </a:t>
            </a:r>
            <a:r>
              <a:rPr spc="-5" dirty="0">
                <a:solidFill>
                  <a:srgbClr val="006FC0"/>
                </a:solidFill>
                <a:latin typeface="Arial"/>
                <a:cs typeface="Arial"/>
              </a:rPr>
              <a:t>/</a:t>
            </a:r>
            <a:r>
              <a:rPr dirty="0">
                <a:solidFill>
                  <a:srgbClr val="006FC0"/>
                </a:solidFill>
                <a:latin typeface="Arial"/>
                <a:cs typeface="Arial"/>
              </a:rPr>
              <a:t> </a:t>
            </a:r>
            <a:r>
              <a:rPr spc="-10" dirty="0">
                <a:solidFill>
                  <a:srgbClr val="006FC0"/>
                </a:solidFill>
                <a:latin typeface="Arial"/>
                <a:cs typeface="Arial"/>
              </a:rPr>
              <a:t>RECOGNITIONS</a:t>
            </a:r>
            <a:r>
              <a:rPr spc="20" dirty="0">
                <a:solidFill>
                  <a:srgbClr val="006FC0"/>
                </a:solidFill>
                <a:latin typeface="Arial"/>
                <a:cs typeface="Arial"/>
              </a:rPr>
              <a:t> </a:t>
            </a:r>
            <a:r>
              <a:rPr spc="-5" dirty="0">
                <a:solidFill>
                  <a:srgbClr val="006FC0"/>
                </a:solidFill>
                <a:latin typeface="Arial"/>
                <a:cs typeface="Arial"/>
              </a:rPr>
              <a:t>/</a:t>
            </a:r>
            <a:r>
              <a:rPr spc="5" dirty="0">
                <a:solidFill>
                  <a:srgbClr val="006FC0"/>
                </a:solidFill>
                <a:latin typeface="Arial"/>
                <a:cs typeface="Arial"/>
              </a:rPr>
              <a:t> </a:t>
            </a:r>
            <a:r>
              <a:rPr spc="-10" dirty="0">
                <a:solidFill>
                  <a:srgbClr val="006FC0"/>
                </a:solidFill>
                <a:latin typeface="Arial"/>
                <a:cs typeface="Arial"/>
              </a:rPr>
              <a:t>FELLOWSHIP</a:t>
            </a:r>
          </a:p>
        </p:txBody>
      </p:sp>
      <p:pic>
        <p:nvPicPr>
          <p:cNvPr id="9" name="object 9"/>
          <p:cNvPicPr/>
          <p:nvPr/>
        </p:nvPicPr>
        <p:blipFill>
          <a:blip r:embed="rId3" cstate="print"/>
          <a:stretch>
            <a:fillRect/>
          </a:stretch>
        </p:blipFill>
        <p:spPr>
          <a:xfrm>
            <a:off x="11506200" y="152400"/>
            <a:ext cx="510540" cy="527303"/>
          </a:xfrm>
          <a:prstGeom prst="rect">
            <a:avLst/>
          </a:prstGeom>
        </p:spPr>
      </p:pic>
      <p:graphicFrame>
        <p:nvGraphicFramePr>
          <p:cNvPr id="4" name="Diagram 3">
            <a:extLst>
              <a:ext uri="{FF2B5EF4-FFF2-40B4-BE49-F238E27FC236}">
                <a16:creationId xmlns:a16="http://schemas.microsoft.com/office/drawing/2014/main" id="{F441E741-1454-217D-655B-D9C4359E565A}"/>
              </a:ext>
            </a:extLst>
          </p:cNvPr>
          <p:cNvGraphicFramePr/>
          <p:nvPr>
            <p:extLst>
              <p:ext uri="{D42A27DB-BD31-4B8C-83A1-F6EECF244321}">
                <p14:modId xmlns:p14="http://schemas.microsoft.com/office/powerpoint/2010/main" val="2157186778"/>
              </p:ext>
            </p:extLst>
          </p:nvPr>
        </p:nvGraphicFramePr>
        <p:xfrm>
          <a:off x="479376" y="836712"/>
          <a:ext cx="11449272"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28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587182" y="227583"/>
            <a:ext cx="901763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6FC0"/>
                </a:solidFill>
              </a:rPr>
              <a:t>Criterion</a:t>
            </a:r>
            <a:r>
              <a:rPr dirty="0">
                <a:solidFill>
                  <a:srgbClr val="006FC0"/>
                </a:solidFill>
              </a:rPr>
              <a:t> </a:t>
            </a:r>
            <a:r>
              <a:rPr spc="-5" dirty="0">
                <a:solidFill>
                  <a:srgbClr val="006FC0"/>
                </a:solidFill>
              </a:rPr>
              <a:t>2</a:t>
            </a:r>
            <a:r>
              <a:rPr spc="10" dirty="0">
                <a:solidFill>
                  <a:srgbClr val="006FC0"/>
                </a:solidFill>
              </a:rPr>
              <a:t> </a:t>
            </a:r>
            <a:r>
              <a:rPr spc="-60" dirty="0">
                <a:solidFill>
                  <a:srgbClr val="006FC0"/>
                </a:solidFill>
                <a:latin typeface="Arial"/>
                <a:cs typeface="Arial"/>
              </a:rPr>
              <a:t>AWARDS</a:t>
            </a:r>
            <a:r>
              <a:rPr spc="15" dirty="0">
                <a:solidFill>
                  <a:srgbClr val="006FC0"/>
                </a:solidFill>
                <a:latin typeface="Arial"/>
                <a:cs typeface="Arial"/>
              </a:rPr>
              <a:t> </a:t>
            </a:r>
            <a:r>
              <a:rPr spc="-5" dirty="0">
                <a:solidFill>
                  <a:srgbClr val="006FC0"/>
                </a:solidFill>
                <a:latin typeface="Arial"/>
                <a:cs typeface="Arial"/>
              </a:rPr>
              <a:t>/</a:t>
            </a:r>
            <a:r>
              <a:rPr dirty="0">
                <a:solidFill>
                  <a:srgbClr val="006FC0"/>
                </a:solidFill>
                <a:latin typeface="Arial"/>
                <a:cs typeface="Arial"/>
              </a:rPr>
              <a:t> </a:t>
            </a:r>
            <a:r>
              <a:rPr spc="-10" dirty="0">
                <a:solidFill>
                  <a:srgbClr val="006FC0"/>
                </a:solidFill>
                <a:latin typeface="Arial"/>
                <a:cs typeface="Arial"/>
              </a:rPr>
              <a:t>RECOGNITIONS</a:t>
            </a:r>
            <a:r>
              <a:rPr spc="20" dirty="0">
                <a:solidFill>
                  <a:srgbClr val="006FC0"/>
                </a:solidFill>
                <a:latin typeface="Arial"/>
                <a:cs typeface="Arial"/>
              </a:rPr>
              <a:t> </a:t>
            </a:r>
            <a:r>
              <a:rPr spc="-5" dirty="0">
                <a:solidFill>
                  <a:srgbClr val="006FC0"/>
                </a:solidFill>
                <a:latin typeface="Arial"/>
                <a:cs typeface="Arial"/>
              </a:rPr>
              <a:t>/</a:t>
            </a:r>
            <a:r>
              <a:rPr spc="5" dirty="0">
                <a:solidFill>
                  <a:srgbClr val="006FC0"/>
                </a:solidFill>
                <a:latin typeface="Arial"/>
                <a:cs typeface="Arial"/>
              </a:rPr>
              <a:t> </a:t>
            </a:r>
            <a:r>
              <a:rPr spc="-10" dirty="0">
                <a:solidFill>
                  <a:srgbClr val="006FC0"/>
                </a:solidFill>
                <a:latin typeface="Arial"/>
                <a:cs typeface="Arial"/>
              </a:rPr>
              <a:t>FELLOWSHIP</a:t>
            </a:r>
          </a:p>
        </p:txBody>
      </p:sp>
      <p:pic>
        <p:nvPicPr>
          <p:cNvPr id="9" name="object 9"/>
          <p:cNvPicPr/>
          <p:nvPr/>
        </p:nvPicPr>
        <p:blipFill>
          <a:blip r:embed="rId3" cstate="print"/>
          <a:stretch>
            <a:fillRect/>
          </a:stretch>
        </p:blipFill>
        <p:spPr>
          <a:xfrm>
            <a:off x="11506200" y="152400"/>
            <a:ext cx="510540" cy="527303"/>
          </a:xfrm>
          <a:prstGeom prst="rect">
            <a:avLst/>
          </a:prstGeom>
        </p:spPr>
      </p:pic>
      <p:graphicFrame>
        <p:nvGraphicFramePr>
          <p:cNvPr id="4" name="Diagram 3">
            <a:extLst>
              <a:ext uri="{FF2B5EF4-FFF2-40B4-BE49-F238E27FC236}">
                <a16:creationId xmlns:a16="http://schemas.microsoft.com/office/drawing/2014/main" id="{F441E741-1454-217D-655B-D9C4359E565A}"/>
              </a:ext>
            </a:extLst>
          </p:cNvPr>
          <p:cNvGraphicFramePr/>
          <p:nvPr>
            <p:extLst>
              <p:ext uri="{D42A27DB-BD31-4B8C-83A1-F6EECF244321}">
                <p14:modId xmlns:p14="http://schemas.microsoft.com/office/powerpoint/2010/main" val="760279384"/>
              </p:ext>
            </p:extLst>
          </p:nvPr>
        </p:nvGraphicFramePr>
        <p:xfrm>
          <a:off x="407368" y="1556792"/>
          <a:ext cx="11449272"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5391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0005" y="528066"/>
            <a:ext cx="914400" cy="0"/>
          </a:xfrm>
          <a:custGeom>
            <a:avLst/>
            <a:gdLst/>
            <a:ahLst/>
            <a:cxnLst/>
            <a:rect l="l" t="t" r="r" b="b"/>
            <a:pathLst>
              <a:path w="914400">
                <a:moveTo>
                  <a:pt x="0" y="0"/>
                </a:moveTo>
                <a:lnTo>
                  <a:pt x="914400" y="0"/>
                </a:lnTo>
              </a:path>
            </a:pathLst>
          </a:custGeom>
          <a:ln w="44450">
            <a:solidFill>
              <a:srgbClr val="5B9BD4"/>
            </a:solidFill>
          </a:ln>
        </p:spPr>
        <p:txBody>
          <a:bodyPr wrap="square" lIns="0" tIns="0" rIns="0" bIns="0" rtlCol="0"/>
          <a:lstStyle/>
          <a:p>
            <a:endParaRPr/>
          </a:p>
        </p:txBody>
      </p:sp>
      <p:sp>
        <p:nvSpPr>
          <p:cNvPr id="3" name="object 3"/>
          <p:cNvSpPr/>
          <p:nvPr/>
        </p:nvSpPr>
        <p:spPr>
          <a:xfrm>
            <a:off x="809244" y="621791"/>
            <a:ext cx="934719" cy="70485"/>
          </a:xfrm>
          <a:custGeom>
            <a:avLst/>
            <a:gdLst/>
            <a:ahLst/>
            <a:cxnLst/>
            <a:rect l="l" t="t" r="r" b="b"/>
            <a:pathLst>
              <a:path w="934719" h="70484">
                <a:moveTo>
                  <a:pt x="934212" y="0"/>
                </a:moveTo>
                <a:lnTo>
                  <a:pt x="0" y="0"/>
                </a:lnTo>
                <a:lnTo>
                  <a:pt x="0" y="70103"/>
                </a:lnTo>
                <a:lnTo>
                  <a:pt x="934212" y="70103"/>
                </a:lnTo>
                <a:lnTo>
                  <a:pt x="934212" y="0"/>
                </a:lnTo>
                <a:close/>
              </a:path>
            </a:pathLst>
          </a:custGeom>
          <a:solidFill>
            <a:srgbClr val="F7F8F9"/>
          </a:solidFill>
        </p:spPr>
        <p:txBody>
          <a:bodyPr wrap="square" lIns="0" tIns="0" rIns="0" bIns="0" rtlCol="0"/>
          <a:lstStyle/>
          <a:p>
            <a:endParaRPr/>
          </a:p>
        </p:txBody>
      </p:sp>
      <p:sp>
        <p:nvSpPr>
          <p:cNvPr id="4" name="object 4"/>
          <p:cNvSpPr txBox="1">
            <a:spLocks noGrp="1"/>
          </p:cNvSpPr>
          <p:nvPr>
            <p:ph type="title"/>
          </p:nvPr>
        </p:nvSpPr>
        <p:spPr>
          <a:xfrm>
            <a:off x="504545" y="73609"/>
            <a:ext cx="5730875" cy="437515"/>
          </a:xfrm>
          <a:prstGeom prst="rect">
            <a:avLst/>
          </a:prstGeom>
        </p:spPr>
        <p:txBody>
          <a:bodyPr vert="horz" wrap="square" lIns="0" tIns="12700" rIns="0" bIns="0" rtlCol="0">
            <a:spAutoFit/>
          </a:bodyPr>
          <a:lstStyle/>
          <a:p>
            <a:pPr marL="12700">
              <a:lnSpc>
                <a:spcPct val="100000"/>
              </a:lnSpc>
              <a:spcBef>
                <a:spcPts val="100"/>
              </a:spcBef>
            </a:pPr>
            <a:r>
              <a:rPr sz="2700" b="0" dirty="0">
                <a:solidFill>
                  <a:srgbClr val="000000"/>
                </a:solidFill>
                <a:latin typeface="Arial MT"/>
                <a:cs typeface="Arial MT"/>
              </a:rPr>
              <a:t>Q</a:t>
            </a:r>
            <a:r>
              <a:rPr sz="2700" b="0" spc="-15" dirty="0">
                <a:solidFill>
                  <a:srgbClr val="000000"/>
                </a:solidFill>
                <a:latin typeface="Arial MT"/>
                <a:cs typeface="Arial MT"/>
              </a:rPr>
              <a:t>U</a:t>
            </a:r>
            <a:r>
              <a:rPr sz="2700" b="0" dirty="0">
                <a:solidFill>
                  <a:srgbClr val="000000"/>
                </a:solidFill>
                <a:latin typeface="Arial MT"/>
                <a:cs typeface="Arial MT"/>
              </a:rPr>
              <a:t>ALITY</a:t>
            </a:r>
            <a:r>
              <a:rPr sz="2700" b="0" spc="-210" dirty="0">
                <a:solidFill>
                  <a:srgbClr val="000000"/>
                </a:solidFill>
                <a:latin typeface="Arial MT"/>
                <a:cs typeface="Arial MT"/>
              </a:rPr>
              <a:t> </a:t>
            </a:r>
            <a:r>
              <a:rPr sz="2700" b="0" dirty="0">
                <a:solidFill>
                  <a:srgbClr val="000000"/>
                </a:solidFill>
                <a:latin typeface="Arial MT"/>
                <a:cs typeface="Arial MT"/>
              </a:rPr>
              <a:t>ASS</a:t>
            </a:r>
            <a:r>
              <a:rPr sz="2700" b="0" spc="-15" dirty="0">
                <a:solidFill>
                  <a:srgbClr val="000000"/>
                </a:solidFill>
                <a:latin typeface="Arial MT"/>
                <a:cs typeface="Arial MT"/>
              </a:rPr>
              <a:t>U</a:t>
            </a:r>
            <a:r>
              <a:rPr sz="2700" b="0" dirty="0">
                <a:solidFill>
                  <a:srgbClr val="000000"/>
                </a:solidFill>
                <a:latin typeface="Arial MT"/>
                <a:cs typeface="Arial MT"/>
              </a:rPr>
              <a:t>R</a:t>
            </a:r>
            <a:r>
              <a:rPr sz="2700" b="0" spc="-15" dirty="0">
                <a:solidFill>
                  <a:srgbClr val="000000"/>
                </a:solidFill>
                <a:latin typeface="Arial MT"/>
                <a:cs typeface="Arial MT"/>
              </a:rPr>
              <a:t>A</a:t>
            </a:r>
            <a:r>
              <a:rPr sz="2700" b="0" dirty="0">
                <a:solidFill>
                  <a:srgbClr val="000000"/>
                </a:solidFill>
                <a:latin typeface="Arial MT"/>
                <a:cs typeface="Arial MT"/>
              </a:rPr>
              <a:t>N</a:t>
            </a:r>
            <a:r>
              <a:rPr sz="2700" b="0" spc="-15" dirty="0">
                <a:solidFill>
                  <a:srgbClr val="000000"/>
                </a:solidFill>
                <a:latin typeface="Arial MT"/>
                <a:cs typeface="Arial MT"/>
              </a:rPr>
              <a:t>C</a:t>
            </a:r>
            <a:r>
              <a:rPr sz="2700" b="0" dirty="0">
                <a:solidFill>
                  <a:srgbClr val="000000"/>
                </a:solidFill>
                <a:latin typeface="Arial MT"/>
                <a:cs typeface="Arial MT"/>
              </a:rPr>
              <a:t>E</a:t>
            </a:r>
            <a:r>
              <a:rPr sz="2700" b="0" spc="30" dirty="0">
                <a:solidFill>
                  <a:srgbClr val="000000"/>
                </a:solidFill>
                <a:latin typeface="Arial MT"/>
                <a:cs typeface="Arial MT"/>
              </a:rPr>
              <a:t> </a:t>
            </a:r>
            <a:r>
              <a:rPr sz="2700" b="0" dirty="0">
                <a:solidFill>
                  <a:srgbClr val="00AFEF"/>
                </a:solidFill>
                <a:latin typeface="Arial MT"/>
                <a:cs typeface="Arial MT"/>
              </a:rPr>
              <a:t>INITI</a:t>
            </a:r>
            <a:r>
              <a:rPr sz="2700" b="0" spc="-210" dirty="0">
                <a:solidFill>
                  <a:srgbClr val="00AFEF"/>
                </a:solidFill>
                <a:latin typeface="Arial MT"/>
                <a:cs typeface="Arial MT"/>
              </a:rPr>
              <a:t>A</a:t>
            </a:r>
            <a:r>
              <a:rPr sz="2700" b="0" dirty="0">
                <a:solidFill>
                  <a:srgbClr val="00AFEF"/>
                </a:solidFill>
                <a:latin typeface="Arial MT"/>
                <a:cs typeface="Arial MT"/>
              </a:rPr>
              <a:t>TIVES</a:t>
            </a:r>
            <a:endParaRPr sz="2700">
              <a:latin typeface="Arial MT"/>
              <a:cs typeface="Arial MT"/>
            </a:endParaRPr>
          </a:p>
        </p:txBody>
      </p:sp>
      <p:sp>
        <p:nvSpPr>
          <p:cNvPr id="5" name="object 5"/>
          <p:cNvSpPr txBox="1"/>
          <p:nvPr/>
        </p:nvSpPr>
        <p:spPr>
          <a:xfrm>
            <a:off x="5878067" y="3350088"/>
            <a:ext cx="986155" cy="736600"/>
          </a:xfrm>
          <a:prstGeom prst="rect">
            <a:avLst/>
          </a:prstGeom>
        </p:spPr>
        <p:txBody>
          <a:bodyPr vert="horz" wrap="square" lIns="0" tIns="635" rIns="0" bIns="0" rtlCol="0">
            <a:spAutoFit/>
          </a:bodyPr>
          <a:lstStyle/>
          <a:p>
            <a:pPr indent="2540" algn="ctr">
              <a:lnSpc>
                <a:spcPct val="100000"/>
              </a:lnSpc>
              <a:spcBef>
                <a:spcPts val="5"/>
              </a:spcBef>
            </a:pPr>
            <a:r>
              <a:rPr sz="1600" b="1" spc="-100" dirty="0">
                <a:latin typeface="Verdana"/>
                <a:cs typeface="Verdana"/>
              </a:rPr>
              <a:t>Outcome </a:t>
            </a:r>
            <a:r>
              <a:rPr sz="1600" b="1" spc="-535" dirty="0">
                <a:latin typeface="Verdana"/>
                <a:cs typeface="Verdana"/>
              </a:rPr>
              <a:t> </a:t>
            </a:r>
            <a:r>
              <a:rPr sz="1600" b="1" spc="-140" dirty="0">
                <a:latin typeface="Verdana"/>
                <a:cs typeface="Verdana"/>
              </a:rPr>
              <a:t>Based </a:t>
            </a:r>
            <a:r>
              <a:rPr sz="1600" b="1" spc="-135" dirty="0">
                <a:latin typeface="Verdana"/>
                <a:cs typeface="Verdana"/>
              </a:rPr>
              <a:t> </a:t>
            </a:r>
            <a:r>
              <a:rPr sz="1600" b="1" spc="-120" dirty="0">
                <a:latin typeface="Verdana"/>
                <a:cs typeface="Verdana"/>
              </a:rPr>
              <a:t>Educat</a:t>
            </a:r>
            <a:r>
              <a:rPr sz="1600" b="1" spc="-145" dirty="0">
                <a:latin typeface="Verdana"/>
                <a:cs typeface="Verdana"/>
              </a:rPr>
              <a:t>ion</a:t>
            </a:r>
            <a:endParaRPr sz="1600">
              <a:latin typeface="Verdana"/>
              <a:cs typeface="Verdana"/>
            </a:endParaRPr>
          </a:p>
        </p:txBody>
      </p:sp>
      <p:grpSp>
        <p:nvGrpSpPr>
          <p:cNvPr id="6" name="object 6"/>
          <p:cNvGrpSpPr/>
          <p:nvPr/>
        </p:nvGrpSpPr>
        <p:grpSpPr>
          <a:xfrm>
            <a:off x="2466267" y="642366"/>
            <a:ext cx="6824345" cy="5801995"/>
            <a:chOff x="2466267" y="642366"/>
            <a:chExt cx="6824345" cy="5801995"/>
          </a:xfrm>
        </p:grpSpPr>
        <p:pic>
          <p:nvPicPr>
            <p:cNvPr id="7" name="object 7"/>
            <p:cNvPicPr/>
            <p:nvPr/>
          </p:nvPicPr>
          <p:blipFill>
            <a:blip r:embed="rId3" cstate="print"/>
            <a:stretch>
              <a:fillRect/>
            </a:stretch>
          </p:blipFill>
          <p:spPr>
            <a:xfrm>
              <a:off x="2466267" y="642366"/>
              <a:ext cx="6824057" cy="5785256"/>
            </a:xfrm>
            <a:prstGeom prst="rect">
              <a:avLst/>
            </a:prstGeom>
          </p:spPr>
        </p:pic>
        <p:pic>
          <p:nvPicPr>
            <p:cNvPr id="8" name="object 8"/>
            <p:cNvPicPr/>
            <p:nvPr/>
          </p:nvPicPr>
          <p:blipFill>
            <a:blip r:embed="rId4" cstate="print"/>
            <a:stretch>
              <a:fillRect/>
            </a:stretch>
          </p:blipFill>
          <p:spPr>
            <a:xfrm>
              <a:off x="7244461" y="3711448"/>
              <a:ext cx="1403985" cy="549528"/>
            </a:xfrm>
            <a:prstGeom prst="rect">
              <a:avLst/>
            </a:prstGeom>
          </p:spPr>
        </p:pic>
        <p:pic>
          <p:nvPicPr>
            <p:cNvPr id="9" name="object 9"/>
            <p:cNvPicPr/>
            <p:nvPr/>
          </p:nvPicPr>
          <p:blipFill>
            <a:blip r:embed="rId5" cstate="print"/>
            <a:stretch>
              <a:fillRect/>
            </a:stretch>
          </p:blipFill>
          <p:spPr>
            <a:xfrm>
              <a:off x="7465694" y="2863214"/>
              <a:ext cx="868679" cy="472439"/>
            </a:xfrm>
            <a:prstGeom prst="rect">
              <a:avLst/>
            </a:prstGeom>
          </p:spPr>
        </p:pic>
        <p:pic>
          <p:nvPicPr>
            <p:cNvPr id="10" name="object 10"/>
            <p:cNvPicPr/>
            <p:nvPr/>
          </p:nvPicPr>
          <p:blipFill>
            <a:blip r:embed="rId6" cstate="print"/>
            <a:stretch>
              <a:fillRect/>
            </a:stretch>
          </p:blipFill>
          <p:spPr>
            <a:xfrm>
              <a:off x="5094223" y="5009514"/>
              <a:ext cx="556087" cy="785012"/>
            </a:xfrm>
            <a:prstGeom prst="rect">
              <a:avLst/>
            </a:prstGeom>
          </p:spPr>
        </p:pic>
        <p:pic>
          <p:nvPicPr>
            <p:cNvPr id="11" name="object 11"/>
            <p:cNvPicPr/>
            <p:nvPr/>
          </p:nvPicPr>
          <p:blipFill>
            <a:blip r:embed="rId7" cstate="print"/>
            <a:stretch>
              <a:fillRect/>
            </a:stretch>
          </p:blipFill>
          <p:spPr>
            <a:xfrm>
              <a:off x="6025086" y="4753737"/>
              <a:ext cx="787447" cy="1028661"/>
            </a:xfrm>
            <a:prstGeom prst="rect">
              <a:avLst/>
            </a:prstGeom>
          </p:spPr>
        </p:pic>
        <p:pic>
          <p:nvPicPr>
            <p:cNvPr id="12" name="object 12"/>
            <p:cNvPicPr/>
            <p:nvPr/>
          </p:nvPicPr>
          <p:blipFill>
            <a:blip r:embed="rId8" cstate="print"/>
            <a:stretch>
              <a:fillRect/>
            </a:stretch>
          </p:blipFill>
          <p:spPr>
            <a:xfrm>
              <a:off x="5986652" y="1381633"/>
              <a:ext cx="1702562" cy="1443481"/>
            </a:xfrm>
            <a:prstGeom prst="rect">
              <a:avLst/>
            </a:prstGeom>
          </p:spPr>
        </p:pic>
        <p:pic>
          <p:nvPicPr>
            <p:cNvPr id="13" name="object 13"/>
            <p:cNvPicPr/>
            <p:nvPr/>
          </p:nvPicPr>
          <p:blipFill>
            <a:blip r:embed="rId9" cstate="print"/>
            <a:stretch>
              <a:fillRect/>
            </a:stretch>
          </p:blipFill>
          <p:spPr>
            <a:xfrm>
              <a:off x="3209544" y="3661023"/>
              <a:ext cx="1627632" cy="1600713"/>
            </a:xfrm>
            <a:prstGeom prst="rect">
              <a:avLst/>
            </a:prstGeom>
          </p:spPr>
        </p:pic>
        <p:pic>
          <p:nvPicPr>
            <p:cNvPr id="14" name="object 14"/>
            <p:cNvPicPr/>
            <p:nvPr/>
          </p:nvPicPr>
          <p:blipFill>
            <a:blip r:embed="rId10" cstate="print"/>
            <a:stretch>
              <a:fillRect/>
            </a:stretch>
          </p:blipFill>
          <p:spPr>
            <a:xfrm>
              <a:off x="6917078" y="4297044"/>
              <a:ext cx="924223" cy="895731"/>
            </a:xfrm>
            <a:prstGeom prst="rect">
              <a:avLst/>
            </a:prstGeom>
          </p:spPr>
        </p:pic>
        <p:pic>
          <p:nvPicPr>
            <p:cNvPr id="15" name="object 15"/>
            <p:cNvPicPr/>
            <p:nvPr/>
          </p:nvPicPr>
          <p:blipFill>
            <a:blip r:embed="rId11" cstate="print"/>
            <a:stretch>
              <a:fillRect/>
            </a:stretch>
          </p:blipFill>
          <p:spPr>
            <a:xfrm>
              <a:off x="3400171" y="2857119"/>
              <a:ext cx="819657" cy="417702"/>
            </a:xfrm>
            <a:prstGeom prst="rect">
              <a:avLst/>
            </a:prstGeom>
          </p:spPr>
        </p:pic>
        <p:pic>
          <p:nvPicPr>
            <p:cNvPr id="16" name="object 16"/>
            <p:cNvPicPr/>
            <p:nvPr/>
          </p:nvPicPr>
          <p:blipFill>
            <a:blip r:embed="rId12" cstate="print"/>
            <a:stretch>
              <a:fillRect/>
            </a:stretch>
          </p:blipFill>
          <p:spPr>
            <a:xfrm>
              <a:off x="3834257" y="1213866"/>
              <a:ext cx="1980183" cy="1525397"/>
            </a:xfrm>
            <a:prstGeom prst="rect">
              <a:avLst/>
            </a:prstGeom>
          </p:spPr>
        </p:pic>
        <p:sp>
          <p:nvSpPr>
            <p:cNvPr id="17" name="object 17"/>
            <p:cNvSpPr/>
            <p:nvPr/>
          </p:nvSpPr>
          <p:spPr>
            <a:xfrm>
              <a:off x="6451854" y="756666"/>
              <a:ext cx="1299845" cy="1924685"/>
            </a:xfrm>
            <a:custGeom>
              <a:avLst/>
              <a:gdLst/>
              <a:ahLst/>
              <a:cxnLst/>
              <a:rect l="l" t="t" r="r" b="b"/>
              <a:pathLst>
                <a:path w="1299845" h="1924685">
                  <a:moveTo>
                    <a:pt x="1299337" y="0"/>
                  </a:moveTo>
                  <a:lnTo>
                    <a:pt x="0" y="1924431"/>
                  </a:lnTo>
                </a:path>
              </a:pathLst>
            </a:custGeom>
            <a:ln w="22224">
              <a:solidFill>
                <a:srgbClr val="5B9BD4"/>
              </a:solidFill>
            </a:ln>
          </p:spPr>
          <p:txBody>
            <a:bodyPr wrap="square" lIns="0" tIns="0" rIns="0" bIns="0" rtlCol="0"/>
            <a:lstStyle/>
            <a:p>
              <a:endParaRPr/>
            </a:p>
          </p:txBody>
        </p:sp>
        <p:sp>
          <p:nvSpPr>
            <p:cNvPr id="18" name="object 18"/>
            <p:cNvSpPr/>
            <p:nvPr/>
          </p:nvSpPr>
          <p:spPr>
            <a:xfrm>
              <a:off x="3902202" y="4309110"/>
              <a:ext cx="1419860" cy="2122805"/>
            </a:xfrm>
            <a:custGeom>
              <a:avLst/>
              <a:gdLst/>
              <a:ahLst/>
              <a:cxnLst/>
              <a:rect l="l" t="t" r="r" b="b"/>
              <a:pathLst>
                <a:path w="1419860" h="2122804">
                  <a:moveTo>
                    <a:pt x="1419860" y="0"/>
                  </a:moveTo>
                  <a:lnTo>
                    <a:pt x="0" y="2122525"/>
                  </a:lnTo>
                </a:path>
              </a:pathLst>
            </a:custGeom>
            <a:ln w="25400">
              <a:solidFill>
                <a:srgbClr val="5B9BD4"/>
              </a:solidFill>
            </a:ln>
          </p:spPr>
          <p:txBody>
            <a:bodyPr wrap="square" lIns="0" tIns="0" rIns="0" bIns="0" rtlCol="0"/>
            <a:lstStyle/>
            <a:p>
              <a:endParaRPr/>
            </a:p>
          </p:txBody>
        </p:sp>
      </p:grpSp>
      <p:sp>
        <p:nvSpPr>
          <p:cNvPr id="19" name="object 19"/>
          <p:cNvSpPr txBox="1"/>
          <p:nvPr/>
        </p:nvSpPr>
        <p:spPr>
          <a:xfrm>
            <a:off x="10405998" y="3242310"/>
            <a:ext cx="1673860" cy="756920"/>
          </a:xfrm>
          <a:prstGeom prst="rect">
            <a:avLst/>
          </a:prstGeom>
        </p:spPr>
        <p:txBody>
          <a:bodyPr vert="horz" wrap="square" lIns="0" tIns="12065" rIns="0" bIns="0" rtlCol="0">
            <a:spAutoFit/>
          </a:bodyPr>
          <a:lstStyle/>
          <a:p>
            <a:pPr marL="12700" marR="5080" algn="ctr">
              <a:lnSpc>
                <a:spcPct val="100000"/>
              </a:lnSpc>
              <a:spcBef>
                <a:spcPts val="95"/>
              </a:spcBef>
            </a:pPr>
            <a:r>
              <a:rPr sz="1600" b="1" spc="-5" dirty="0">
                <a:solidFill>
                  <a:srgbClr val="001F5F"/>
                </a:solidFill>
                <a:latin typeface="Arial"/>
                <a:cs typeface="Arial"/>
              </a:rPr>
              <a:t>Impact</a:t>
            </a:r>
            <a:r>
              <a:rPr sz="1600" b="1" spc="-10" dirty="0">
                <a:solidFill>
                  <a:srgbClr val="001F5F"/>
                </a:solidFill>
                <a:latin typeface="Arial"/>
                <a:cs typeface="Arial"/>
              </a:rPr>
              <a:t> </a:t>
            </a:r>
            <a:r>
              <a:rPr sz="1600" b="1" spc="-5" dirty="0">
                <a:solidFill>
                  <a:srgbClr val="001F5F"/>
                </a:solidFill>
                <a:latin typeface="Arial"/>
                <a:cs typeface="Arial"/>
              </a:rPr>
              <a:t>of</a:t>
            </a:r>
            <a:r>
              <a:rPr sz="1600" b="1" spc="-35" dirty="0">
                <a:solidFill>
                  <a:srgbClr val="001F5F"/>
                </a:solidFill>
                <a:latin typeface="Arial"/>
                <a:cs typeface="Arial"/>
              </a:rPr>
              <a:t> </a:t>
            </a:r>
            <a:r>
              <a:rPr sz="1600" b="1" spc="-5" dirty="0">
                <a:solidFill>
                  <a:srgbClr val="001F5F"/>
                </a:solidFill>
                <a:latin typeface="Arial"/>
                <a:cs typeface="Arial"/>
              </a:rPr>
              <a:t>Quality </a:t>
            </a:r>
            <a:r>
              <a:rPr sz="1600" b="1" spc="-430" dirty="0">
                <a:solidFill>
                  <a:srgbClr val="001F5F"/>
                </a:solidFill>
                <a:latin typeface="Arial"/>
                <a:cs typeface="Arial"/>
              </a:rPr>
              <a:t> </a:t>
            </a:r>
            <a:r>
              <a:rPr sz="1600" b="1" spc="-10" dirty="0">
                <a:solidFill>
                  <a:srgbClr val="001F5F"/>
                </a:solidFill>
                <a:latin typeface="Arial"/>
                <a:cs typeface="Arial"/>
              </a:rPr>
              <a:t>Assurance </a:t>
            </a:r>
            <a:r>
              <a:rPr sz="1600" b="1" spc="-5" dirty="0">
                <a:solidFill>
                  <a:srgbClr val="001F5F"/>
                </a:solidFill>
                <a:latin typeface="Arial"/>
                <a:cs typeface="Arial"/>
              </a:rPr>
              <a:t> Initiatives</a:t>
            </a:r>
            <a:endParaRPr sz="1600">
              <a:latin typeface="Arial"/>
              <a:cs typeface="Arial"/>
            </a:endParaRPr>
          </a:p>
        </p:txBody>
      </p:sp>
      <p:sp>
        <p:nvSpPr>
          <p:cNvPr id="20" name="object 20"/>
          <p:cNvSpPr txBox="1"/>
          <p:nvPr/>
        </p:nvSpPr>
        <p:spPr>
          <a:xfrm>
            <a:off x="156768" y="3171824"/>
            <a:ext cx="1424305" cy="1000760"/>
          </a:xfrm>
          <a:prstGeom prst="rect">
            <a:avLst/>
          </a:prstGeom>
        </p:spPr>
        <p:txBody>
          <a:bodyPr vert="horz" wrap="square" lIns="0" tIns="12065" rIns="0" bIns="0" rtlCol="0">
            <a:spAutoFit/>
          </a:bodyPr>
          <a:lstStyle/>
          <a:p>
            <a:pPr marL="196850" marR="187960" indent="3175" algn="ctr">
              <a:lnSpc>
                <a:spcPct val="100000"/>
              </a:lnSpc>
              <a:spcBef>
                <a:spcPts val="95"/>
              </a:spcBef>
            </a:pPr>
            <a:r>
              <a:rPr sz="1600" b="1" spc="-5" dirty="0">
                <a:solidFill>
                  <a:srgbClr val="001F5F"/>
                </a:solidFill>
                <a:latin typeface="Arial"/>
                <a:cs typeface="Arial"/>
              </a:rPr>
              <a:t>Quality </a:t>
            </a:r>
            <a:r>
              <a:rPr sz="1600" b="1" dirty="0">
                <a:solidFill>
                  <a:srgbClr val="001F5F"/>
                </a:solidFill>
                <a:latin typeface="Arial"/>
                <a:cs typeface="Arial"/>
              </a:rPr>
              <a:t> </a:t>
            </a:r>
            <a:r>
              <a:rPr sz="1600" b="1" spc="-55" dirty="0">
                <a:solidFill>
                  <a:srgbClr val="001F5F"/>
                </a:solidFill>
                <a:latin typeface="Arial"/>
                <a:cs typeface="Arial"/>
              </a:rPr>
              <a:t>A</a:t>
            </a:r>
            <a:r>
              <a:rPr sz="1600" b="1" spc="-5" dirty="0">
                <a:solidFill>
                  <a:srgbClr val="001F5F"/>
                </a:solidFill>
                <a:latin typeface="Arial"/>
                <a:cs typeface="Arial"/>
              </a:rPr>
              <a:t>ss</a:t>
            </a:r>
            <a:r>
              <a:rPr sz="1600" b="1" spc="-15" dirty="0">
                <a:solidFill>
                  <a:srgbClr val="001F5F"/>
                </a:solidFill>
                <a:latin typeface="Arial"/>
                <a:cs typeface="Arial"/>
              </a:rPr>
              <a:t>u</a:t>
            </a:r>
            <a:r>
              <a:rPr sz="1600" b="1" spc="-5" dirty="0">
                <a:solidFill>
                  <a:srgbClr val="001F5F"/>
                </a:solidFill>
                <a:latin typeface="Arial"/>
                <a:cs typeface="Arial"/>
              </a:rPr>
              <a:t>rance  &amp;</a:t>
            </a:r>
            <a:endParaRPr sz="1600">
              <a:latin typeface="Arial"/>
              <a:cs typeface="Arial"/>
            </a:endParaRPr>
          </a:p>
          <a:p>
            <a:pPr algn="ctr">
              <a:lnSpc>
                <a:spcPct val="100000"/>
              </a:lnSpc>
              <a:spcBef>
                <a:spcPts val="5"/>
              </a:spcBef>
            </a:pPr>
            <a:r>
              <a:rPr sz="1600" b="1" spc="-5" dirty="0">
                <a:solidFill>
                  <a:srgbClr val="001F5F"/>
                </a:solidFill>
                <a:latin typeface="Arial"/>
                <a:cs typeface="Arial"/>
              </a:rPr>
              <a:t>Best</a:t>
            </a:r>
            <a:r>
              <a:rPr sz="1600" b="1" spc="-40" dirty="0">
                <a:solidFill>
                  <a:srgbClr val="001F5F"/>
                </a:solidFill>
                <a:latin typeface="Arial"/>
                <a:cs typeface="Arial"/>
              </a:rPr>
              <a:t> </a:t>
            </a:r>
            <a:r>
              <a:rPr sz="1600" b="1" spc="-5" dirty="0">
                <a:solidFill>
                  <a:srgbClr val="001F5F"/>
                </a:solidFill>
                <a:latin typeface="Arial"/>
                <a:cs typeface="Arial"/>
              </a:rPr>
              <a:t>Practices</a:t>
            </a:r>
            <a:endParaRPr sz="1600">
              <a:latin typeface="Arial"/>
              <a:cs typeface="Arial"/>
            </a:endParaRPr>
          </a:p>
        </p:txBody>
      </p:sp>
      <p:sp>
        <p:nvSpPr>
          <p:cNvPr id="21" name="object 21"/>
          <p:cNvSpPr txBox="1"/>
          <p:nvPr/>
        </p:nvSpPr>
        <p:spPr>
          <a:xfrm>
            <a:off x="5232908" y="3051429"/>
            <a:ext cx="1256030" cy="940435"/>
          </a:xfrm>
          <a:prstGeom prst="rect">
            <a:avLst/>
          </a:prstGeom>
        </p:spPr>
        <p:txBody>
          <a:bodyPr vert="horz" wrap="square" lIns="0" tIns="13335" rIns="0" bIns="0" rtlCol="0">
            <a:spAutoFit/>
          </a:bodyPr>
          <a:lstStyle/>
          <a:p>
            <a:pPr marL="12700" marR="5080" indent="1270" algn="ctr">
              <a:lnSpc>
                <a:spcPct val="100000"/>
              </a:lnSpc>
              <a:spcBef>
                <a:spcPts val="105"/>
              </a:spcBef>
            </a:pPr>
            <a:r>
              <a:rPr sz="2000" b="1" dirty="0">
                <a:solidFill>
                  <a:srgbClr val="001F5F"/>
                </a:solidFill>
                <a:latin typeface="Arial"/>
                <a:cs typeface="Arial"/>
              </a:rPr>
              <a:t>Outcome </a:t>
            </a:r>
            <a:r>
              <a:rPr sz="2000" b="1" spc="5" dirty="0">
                <a:solidFill>
                  <a:srgbClr val="001F5F"/>
                </a:solidFill>
                <a:latin typeface="Arial"/>
                <a:cs typeface="Arial"/>
              </a:rPr>
              <a:t> </a:t>
            </a:r>
            <a:r>
              <a:rPr sz="2000" b="1" dirty="0">
                <a:solidFill>
                  <a:srgbClr val="001F5F"/>
                </a:solidFill>
                <a:latin typeface="Arial"/>
                <a:cs typeface="Arial"/>
              </a:rPr>
              <a:t>Based </a:t>
            </a:r>
            <a:r>
              <a:rPr sz="2000" b="1" spc="5" dirty="0">
                <a:solidFill>
                  <a:srgbClr val="001F5F"/>
                </a:solidFill>
                <a:latin typeface="Arial"/>
                <a:cs typeface="Arial"/>
              </a:rPr>
              <a:t> </a:t>
            </a:r>
            <a:r>
              <a:rPr sz="2000" b="1" dirty="0">
                <a:solidFill>
                  <a:srgbClr val="001F5F"/>
                </a:solidFill>
                <a:latin typeface="Arial"/>
                <a:cs typeface="Arial"/>
              </a:rPr>
              <a:t>Education</a:t>
            </a:r>
            <a:endParaRPr sz="2000">
              <a:latin typeface="Arial"/>
              <a:cs typeface="Arial"/>
            </a:endParaRPr>
          </a:p>
        </p:txBody>
      </p:sp>
      <p:grpSp>
        <p:nvGrpSpPr>
          <p:cNvPr id="22" name="object 22"/>
          <p:cNvGrpSpPr/>
          <p:nvPr/>
        </p:nvGrpSpPr>
        <p:grpSpPr>
          <a:xfrm>
            <a:off x="1574038" y="3245866"/>
            <a:ext cx="8743950" cy="742950"/>
            <a:chOff x="1574038" y="3245866"/>
            <a:chExt cx="8743950" cy="742950"/>
          </a:xfrm>
        </p:grpSpPr>
        <p:sp>
          <p:nvSpPr>
            <p:cNvPr id="23" name="object 23"/>
            <p:cNvSpPr/>
            <p:nvPr/>
          </p:nvSpPr>
          <p:spPr>
            <a:xfrm>
              <a:off x="9332976" y="3252216"/>
              <a:ext cx="978535" cy="730250"/>
            </a:xfrm>
            <a:custGeom>
              <a:avLst/>
              <a:gdLst/>
              <a:ahLst/>
              <a:cxnLst/>
              <a:rect l="l" t="t" r="r" b="b"/>
              <a:pathLst>
                <a:path w="978534" h="730250">
                  <a:moveTo>
                    <a:pt x="613409" y="0"/>
                  </a:moveTo>
                  <a:lnTo>
                    <a:pt x="613409" y="182499"/>
                  </a:lnTo>
                  <a:lnTo>
                    <a:pt x="0" y="182499"/>
                  </a:lnTo>
                  <a:lnTo>
                    <a:pt x="182499" y="364998"/>
                  </a:lnTo>
                  <a:lnTo>
                    <a:pt x="0" y="547497"/>
                  </a:lnTo>
                  <a:lnTo>
                    <a:pt x="613409" y="547497"/>
                  </a:lnTo>
                  <a:lnTo>
                    <a:pt x="613409" y="729996"/>
                  </a:lnTo>
                  <a:lnTo>
                    <a:pt x="978407" y="364998"/>
                  </a:lnTo>
                  <a:lnTo>
                    <a:pt x="613409" y="0"/>
                  </a:lnTo>
                  <a:close/>
                </a:path>
              </a:pathLst>
            </a:custGeom>
            <a:solidFill>
              <a:srgbClr val="FFFF00"/>
            </a:solidFill>
          </p:spPr>
          <p:txBody>
            <a:bodyPr wrap="square" lIns="0" tIns="0" rIns="0" bIns="0" rtlCol="0"/>
            <a:lstStyle/>
            <a:p>
              <a:endParaRPr/>
            </a:p>
          </p:txBody>
        </p:sp>
        <p:sp>
          <p:nvSpPr>
            <p:cNvPr id="24" name="object 24"/>
            <p:cNvSpPr/>
            <p:nvPr/>
          </p:nvSpPr>
          <p:spPr>
            <a:xfrm>
              <a:off x="9332976" y="3252216"/>
              <a:ext cx="978535" cy="730250"/>
            </a:xfrm>
            <a:custGeom>
              <a:avLst/>
              <a:gdLst/>
              <a:ahLst/>
              <a:cxnLst/>
              <a:rect l="l" t="t" r="r" b="b"/>
              <a:pathLst>
                <a:path w="978534" h="730250">
                  <a:moveTo>
                    <a:pt x="0" y="182499"/>
                  </a:moveTo>
                  <a:lnTo>
                    <a:pt x="613409" y="182499"/>
                  </a:lnTo>
                  <a:lnTo>
                    <a:pt x="613409" y="0"/>
                  </a:lnTo>
                  <a:lnTo>
                    <a:pt x="978407" y="364998"/>
                  </a:lnTo>
                  <a:lnTo>
                    <a:pt x="613409" y="729996"/>
                  </a:lnTo>
                  <a:lnTo>
                    <a:pt x="613409" y="547497"/>
                  </a:lnTo>
                  <a:lnTo>
                    <a:pt x="0" y="547497"/>
                  </a:lnTo>
                  <a:lnTo>
                    <a:pt x="182499" y="364998"/>
                  </a:lnTo>
                  <a:lnTo>
                    <a:pt x="0" y="182499"/>
                  </a:lnTo>
                  <a:close/>
                </a:path>
              </a:pathLst>
            </a:custGeom>
            <a:ln w="12700">
              <a:solidFill>
                <a:srgbClr val="41709C"/>
              </a:solidFill>
            </a:ln>
          </p:spPr>
          <p:txBody>
            <a:bodyPr wrap="square" lIns="0" tIns="0" rIns="0" bIns="0" rtlCol="0"/>
            <a:lstStyle/>
            <a:p>
              <a:endParaRPr/>
            </a:p>
          </p:txBody>
        </p:sp>
        <p:sp>
          <p:nvSpPr>
            <p:cNvPr id="25" name="object 25"/>
            <p:cNvSpPr/>
            <p:nvPr/>
          </p:nvSpPr>
          <p:spPr>
            <a:xfrm>
              <a:off x="1580388" y="3252216"/>
              <a:ext cx="978535" cy="730250"/>
            </a:xfrm>
            <a:custGeom>
              <a:avLst/>
              <a:gdLst/>
              <a:ahLst/>
              <a:cxnLst/>
              <a:rect l="l" t="t" r="r" b="b"/>
              <a:pathLst>
                <a:path w="978535" h="730250">
                  <a:moveTo>
                    <a:pt x="613410" y="0"/>
                  </a:moveTo>
                  <a:lnTo>
                    <a:pt x="613410" y="182499"/>
                  </a:lnTo>
                  <a:lnTo>
                    <a:pt x="0" y="182499"/>
                  </a:lnTo>
                  <a:lnTo>
                    <a:pt x="182499" y="364998"/>
                  </a:lnTo>
                  <a:lnTo>
                    <a:pt x="0" y="547497"/>
                  </a:lnTo>
                  <a:lnTo>
                    <a:pt x="613410" y="547497"/>
                  </a:lnTo>
                  <a:lnTo>
                    <a:pt x="613410" y="729996"/>
                  </a:lnTo>
                  <a:lnTo>
                    <a:pt x="978407" y="364998"/>
                  </a:lnTo>
                  <a:lnTo>
                    <a:pt x="613410" y="0"/>
                  </a:lnTo>
                  <a:close/>
                </a:path>
              </a:pathLst>
            </a:custGeom>
            <a:solidFill>
              <a:srgbClr val="FFFF00"/>
            </a:solidFill>
          </p:spPr>
          <p:txBody>
            <a:bodyPr wrap="square" lIns="0" tIns="0" rIns="0" bIns="0" rtlCol="0"/>
            <a:lstStyle/>
            <a:p>
              <a:endParaRPr/>
            </a:p>
          </p:txBody>
        </p:sp>
        <p:sp>
          <p:nvSpPr>
            <p:cNvPr id="26" name="object 26"/>
            <p:cNvSpPr/>
            <p:nvPr/>
          </p:nvSpPr>
          <p:spPr>
            <a:xfrm>
              <a:off x="1580388" y="3252216"/>
              <a:ext cx="978535" cy="730250"/>
            </a:xfrm>
            <a:custGeom>
              <a:avLst/>
              <a:gdLst/>
              <a:ahLst/>
              <a:cxnLst/>
              <a:rect l="l" t="t" r="r" b="b"/>
              <a:pathLst>
                <a:path w="978535" h="730250">
                  <a:moveTo>
                    <a:pt x="0" y="182499"/>
                  </a:moveTo>
                  <a:lnTo>
                    <a:pt x="613410" y="182499"/>
                  </a:lnTo>
                  <a:lnTo>
                    <a:pt x="613410" y="0"/>
                  </a:lnTo>
                  <a:lnTo>
                    <a:pt x="978407" y="364998"/>
                  </a:lnTo>
                  <a:lnTo>
                    <a:pt x="613410" y="729996"/>
                  </a:lnTo>
                  <a:lnTo>
                    <a:pt x="613410" y="547497"/>
                  </a:lnTo>
                  <a:lnTo>
                    <a:pt x="0" y="547497"/>
                  </a:lnTo>
                  <a:lnTo>
                    <a:pt x="182499" y="364998"/>
                  </a:lnTo>
                  <a:lnTo>
                    <a:pt x="0" y="182499"/>
                  </a:lnTo>
                  <a:close/>
                </a:path>
              </a:pathLst>
            </a:custGeom>
            <a:ln w="12700">
              <a:solidFill>
                <a:srgbClr val="41709C"/>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886200" y="6469730"/>
            <a:ext cx="5715000" cy="259045"/>
          </a:xfrm>
          <a:prstGeom prst="rect">
            <a:avLst/>
          </a:prstGeom>
        </p:spPr>
        <p:txBody>
          <a:bodyPr vert="horz" wrap="square" lIns="0" tIns="12700" rIns="0" bIns="0" rtlCol="0">
            <a:spAutoFit/>
          </a:bodyPr>
          <a:lstStyle/>
          <a:p>
            <a:pPr marL="12700" algn="ctr">
              <a:lnSpc>
                <a:spcPct val="100000"/>
              </a:lnSpc>
              <a:spcBef>
                <a:spcPts val="100"/>
              </a:spcBef>
            </a:pPr>
            <a:r>
              <a:rPr sz="1600" b="1" spc="-5" dirty="0">
                <a:solidFill>
                  <a:srgbClr val="888888"/>
                </a:solidFill>
                <a:latin typeface="Calibri"/>
                <a:cs typeface="Calibri"/>
              </a:rPr>
              <a:t>Department</a:t>
            </a:r>
            <a:r>
              <a:rPr sz="1600" b="1" spc="-15" dirty="0">
                <a:solidFill>
                  <a:srgbClr val="888888"/>
                </a:solidFill>
                <a:latin typeface="Calibri"/>
                <a:cs typeface="Calibri"/>
              </a:rPr>
              <a:t> </a:t>
            </a:r>
            <a:r>
              <a:rPr sz="1600" b="1" dirty="0">
                <a:solidFill>
                  <a:srgbClr val="888888"/>
                </a:solidFill>
                <a:latin typeface="Calibri"/>
                <a:cs typeface="Calibri"/>
              </a:rPr>
              <a:t>of</a:t>
            </a:r>
            <a:r>
              <a:rPr sz="1600" b="1" spc="5" dirty="0">
                <a:solidFill>
                  <a:srgbClr val="888888"/>
                </a:solidFill>
                <a:latin typeface="Calibri"/>
                <a:cs typeface="Calibri"/>
              </a:rPr>
              <a:t> </a:t>
            </a:r>
            <a:r>
              <a:rPr lang="en-IN" sz="1600" b="1" spc="-5" dirty="0">
                <a:solidFill>
                  <a:srgbClr val="888888"/>
                </a:solidFill>
                <a:latin typeface="Calibri"/>
                <a:cs typeface="Calibri"/>
              </a:rPr>
              <a:t>Environmental Science,</a:t>
            </a:r>
            <a:r>
              <a:rPr sz="1600" b="1" spc="-5" dirty="0">
                <a:solidFill>
                  <a:srgbClr val="888888"/>
                </a:solidFill>
                <a:latin typeface="Calibri"/>
                <a:cs typeface="Calibri"/>
              </a:rPr>
              <a:t>Engineering</a:t>
            </a:r>
            <a:r>
              <a:rPr lang="en-IN" sz="1600" b="1" spc="-5" dirty="0">
                <a:solidFill>
                  <a:srgbClr val="888888"/>
                </a:solidFill>
                <a:latin typeface="Calibri"/>
                <a:cs typeface="Calibri"/>
              </a:rPr>
              <a:t> &amp; Management</a:t>
            </a:r>
            <a:endParaRPr sz="1600" dirty="0">
              <a:latin typeface="Calibri"/>
              <a:cs typeface="Calibri"/>
            </a:endParaRPr>
          </a:p>
        </p:txBody>
      </p:sp>
      <p:pic>
        <p:nvPicPr>
          <p:cNvPr id="10" name="object 10"/>
          <p:cNvPicPr/>
          <p:nvPr/>
        </p:nvPicPr>
        <p:blipFill>
          <a:blip r:embed="rId3" cstate="print"/>
          <a:stretch>
            <a:fillRect/>
          </a:stretch>
        </p:blipFill>
        <p:spPr>
          <a:xfrm>
            <a:off x="11239536" y="0"/>
            <a:ext cx="952464" cy="857232"/>
          </a:xfrm>
          <a:prstGeom prst="rect">
            <a:avLst/>
          </a:prstGeom>
        </p:spPr>
      </p:pic>
      <p:graphicFrame>
        <p:nvGraphicFramePr>
          <p:cNvPr id="5" name="Diagram 4">
            <a:extLst>
              <a:ext uri="{FF2B5EF4-FFF2-40B4-BE49-F238E27FC236}">
                <a16:creationId xmlns:a16="http://schemas.microsoft.com/office/drawing/2014/main" id="{5FBD94A2-65E4-9548-BDDD-64E384F94A4B}"/>
              </a:ext>
            </a:extLst>
          </p:cNvPr>
          <p:cNvGraphicFramePr/>
          <p:nvPr/>
        </p:nvGraphicFramePr>
        <p:xfrm>
          <a:off x="875234" y="805999"/>
          <a:ext cx="10801200" cy="5646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Hexagon 5">
            <a:extLst>
              <a:ext uri="{FF2B5EF4-FFF2-40B4-BE49-F238E27FC236}">
                <a16:creationId xmlns:a16="http://schemas.microsoft.com/office/drawing/2014/main" id="{9DB0FD7B-4400-9DF3-1BBC-DE4F3CF11E8A}"/>
              </a:ext>
            </a:extLst>
          </p:cNvPr>
          <p:cNvSpPr/>
          <p:nvPr/>
        </p:nvSpPr>
        <p:spPr>
          <a:xfrm>
            <a:off x="4943500" y="68783"/>
            <a:ext cx="2664668" cy="719666"/>
          </a:xfrm>
          <a:prstGeom prst="hexagon">
            <a:avLst/>
          </a:prstGeom>
          <a:solidFill>
            <a:schemeClr val="bg2">
              <a:lumMod val="50000"/>
            </a:schemeClr>
          </a:solidFill>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28839879-20C1-DAF3-55F1-34FAFA3A150B}"/>
              </a:ext>
            </a:extLst>
          </p:cNvPr>
          <p:cNvSpPr txBox="1"/>
          <p:nvPr/>
        </p:nvSpPr>
        <p:spPr>
          <a:xfrm>
            <a:off x="5231904" y="-15067"/>
            <a:ext cx="1908026" cy="707886"/>
          </a:xfrm>
          <a:prstGeom prst="rect">
            <a:avLst/>
          </a:prstGeom>
          <a:noFill/>
        </p:spPr>
        <p:txBody>
          <a:bodyPr wrap="square" rtlCol="0">
            <a:spAutoFit/>
          </a:bodyPr>
          <a:lstStyle/>
          <a:p>
            <a:pPr algn="ctr"/>
            <a:r>
              <a:rPr lang="en-IN" sz="4000" i="1" spc="-40" dirty="0">
                <a:latin typeface="Times New Roman" panose="02020603050405020304" pitchFamily="18" charset="0"/>
                <a:cs typeface="Times New Roman" panose="02020603050405020304" pitchFamily="18" charset="0"/>
              </a:rPr>
              <a:t>Mission</a:t>
            </a:r>
            <a:endParaRPr lang="en-IN" sz="4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923437"/>
              </p:ext>
            </p:extLst>
          </p:nvPr>
        </p:nvGraphicFramePr>
        <p:xfrm>
          <a:off x="407368" y="620688"/>
          <a:ext cx="11089232"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10"/>
          <p:cNvSpPr txBox="1">
            <a:spLocks noGrp="1"/>
          </p:cNvSpPr>
          <p:nvPr>
            <p:ph type="title"/>
          </p:nvPr>
        </p:nvSpPr>
        <p:spPr>
          <a:xfrm>
            <a:off x="2711624" y="0"/>
            <a:ext cx="6696744" cy="443711"/>
          </a:xfrm>
          <a:prstGeom prst="rect">
            <a:avLst/>
          </a:prstGeom>
        </p:spPr>
        <p:style>
          <a:lnRef idx="0">
            <a:scrgbClr r="0" g="0" b="0"/>
          </a:lnRef>
          <a:fillRef idx="1003">
            <a:schemeClr val="lt2"/>
          </a:fillRef>
          <a:effectRef idx="0">
            <a:scrgbClr r="0" g="0" b="0"/>
          </a:effectRef>
          <a:fontRef idx="major"/>
        </p:style>
        <p:txBody>
          <a:bodyPr vert="horz" wrap="square" lIns="0" tIns="12700" rIns="0" bIns="0" rtlCol="0">
            <a:spAutoFit/>
          </a:bodyPr>
          <a:lstStyle/>
          <a:p>
            <a:pPr marL="12700" algn="ctr">
              <a:lnSpc>
                <a:spcPct val="100000"/>
              </a:lnSpc>
              <a:spcBef>
                <a:spcPts val="100"/>
              </a:spcBef>
            </a:pPr>
            <a:r>
              <a:rPr spc="5" dirty="0">
                <a:solidFill>
                  <a:schemeClr val="tx1"/>
                </a:solidFill>
                <a:latin typeface="Arial"/>
                <a:cs typeface="Arial"/>
              </a:rPr>
              <a:t>Programme</a:t>
            </a:r>
            <a:r>
              <a:rPr spc="-30" dirty="0">
                <a:solidFill>
                  <a:schemeClr val="tx1"/>
                </a:solidFill>
                <a:latin typeface="Arial"/>
                <a:cs typeface="Arial"/>
              </a:rPr>
              <a:t> </a:t>
            </a:r>
            <a:r>
              <a:rPr spc="-60" dirty="0">
                <a:solidFill>
                  <a:schemeClr val="tx1"/>
                </a:solidFill>
                <a:latin typeface="Arial"/>
                <a:cs typeface="Arial"/>
              </a:rPr>
              <a:t>Outcomes</a:t>
            </a:r>
            <a:r>
              <a:rPr spc="-45" dirty="0">
                <a:solidFill>
                  <a:schemeClr val="tx1"/>
                </a:solidFill>
                <a:latin typeface="Arial"/>
                <a:cs typeface="Arial"/>
              </a:rPr>
              <a:t> </a:t>
            </a:r>
            <a:r>
              <a:rPr spc="105" dirty="0">
                <a:solidFill>
                  <a:schemeClr val="tx1"/>
                </a:solidFill>
                <a:latin typeface="Arial"/>
                <a:cs typeface="Arial"/>
              </a:rPr>
              <a:t>–</a:t>
            </a:r>
            <a:r>
              <a:rPr spc="-35" dirty="0">
                <a:solidFill>
                  <a:schemeClr val="tx1"/>
                </a:solidFill>
                <a:latin typeface="Arial"/>
                <a:cs typeface="Arial"/>
              </a:rPr>
              <a:t> </a:t>
            </a:r>
            <a:r>
              <a:rPr spc="-95" dirty="0">
                <a:solidFill>
                  <a:schemeClr val="tx1"/>
                </a:solidFill>
                <a:latin typeface="Arial"/>
                <a:cs typeface="Arial"/>
              </a:rPr>
              <a:t>(POs)</a:t>
            </a:r>
            <a:endParaRPr dirty="0">
              <a:solidFill>
                <a:schemeClr val="tx1"/>
              </a:solidFill>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79376" y="719666"/>
          <a:ext cx="11089232" cy="5733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ect 10"/>
          <p:cNvSpPr txBox="1">
            <a:spLocks noGrp="1"/>
          </p:cNvSpPr>
          <p:nvPr>
            <p:ph type="title"/>
          </p:nvPr>
        </p:nvSpPr>
        <p:spPr>
          <a:xfrm>
            <a:off x="2711624" y="0"/>
            <a:ext cx="6696744" cy="443711"/>
          </a:xfrm>
          <a:prstGeom prst="rect">
            <a:avLst/>
          </a:prstGeom>
        </p:spPr>
        <p:style>
          <a:lnRef idx="0">
            <a:scrgbClr r="0" g="0" b="0"/>
          </a:lnRef>
          <a:fillRef idx="1003">
            <a:schemeClr val="lt2"/>
          </a:fillRef>
          <a:effectRef idx="0">
            <a:scrgbClr r="0" g="0" b="0"/>
          </a:effectRef>
          <a:fontRef idx="major"/>
        </p:style>
        <p:txBody>
          <a:bodyPr vert="horz" wrap="square" lIns="0" tIns="12700" rIns="0" bIns="0" rtlCol="0">
            <a:spAutoFit/>
          </a:bodyPr>
          <a:lstStyle/>
          <a:p>
            <a:pPr marL="12700" algn="ctr">
              <a:lnSpc>
                <a:spcPct val="100000"/>
              </a:lnSpc>
              <a:spcBef>
                <a:spcPts val="100"/>
              </a:spcBef>
            </a:pPr>
            <a:r>
              <a:rPr spc="5" dirty="0">
                <a:solidFill>
                  <a:schemeClr val="tx1"/>
                </a:solidFill>
                <a:latin typeface="Arial"/>
                <a:cs typeface="Arial"/>
              </a:rPr>
              <a:t>Programme</a:t>
            </a:r>
            <a:r>
              <a:rPr spc="-30" dirty="0">
                <a:solidFill>
                  <a:schemeClr val="tx1"/>
                </a:solidFill>
                <a:latin typeface="Arial"/>
                <a:cs typeface="Arial"/>
              </a:rPr>
              <a:t> </a:t>
            </a:r>
            <a:r>
              <a:rPr spc="-60" dirty="0">
                <a:solidFill>
                  <a:schemeClr val="tx1"/>
                </a:solidFill>
                <a:latin typeface="Arial"/>
                <a:cs typeface="Arial"/>
              </a:rPr>
              <a:t>Outcomes</a:t>
            </a:r>
            <a:r>
              <a:rPr spc="-45" dirty="0">
                <a:solidFill>
                  <a:schemeClr val="tx1"/>
                </a:solidFill>
                <a:latin typeface="Arial"/>
                <a:cs typeface="Arial"/>
              </a:rPr>
              <a:t> </a:t>
            </a:r>
            <a:r>
              <a:rPr spc="105" dirty="0">
                <a:solidFill>
                  <a:schemeClr val="tx1"/>
                </a:solidFill>
                <a:latin typeface="Arial"/>
                <a:cs typeface="Arial"/>
              </a:rPr>
              <a:t>–</a:t>
            </a:r>
            <a:r>
              <a:rPr spc="-35" dirty="0">
                <a:solidFill>
                  <a:schemeClr val="tx1"/>
                </a:solidFill>
                <a:latin typeface="Arial"/>
                <a:cs typeface="Arial"/>
              </a:rPr>
              <a:t> </a:t>
            </a:r>
            <a:r>
              <a:rPr spc="-95" dirty="0">
                <a:solidFill>
                  <a:schemeClr val="tx1"/>
                </a:solidFill>
                <a:latin typeface="Arial"/>
                <a:cs typeface="Arial"/>
              </a:rPr>
              <a:t>(POs)</a:t>
            </a:r>
            <a:endParaRPr dirty="0">
              <a:solidFill>
                <a:schemeClr val="tx1"/>
              </a:solidFill>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12114" y="20523"/>
            <a:ext cx="655320" cy="452120"/>
          </a:xfrm>
          <a:prstGeom prst="rect">
            <a:avLst/>
          </a:prstGeom>
        </p:spPr>
        <p:txBody>
          <a:bodyPr vert="horz" wrap="square" lIns="0" tIns="12065" rIns="0" bIns="0" rtlCol="0">
            <a:spAutoFit/>
          </a:bodyPr>
          <a:lstStyle/>
          <a:p>
            <a:pPr marL="12700" algn="ctr">
              <a:lnSpc>
                <a:spcPct val="100000"/>
              </a:lnSpc>
              <a:spcBef>
                <a:spcPts val="95"/>
              </a:spcBef>
            </a:pPr>
            <a:r>
              <a:rPr sz="2800" b="1" spc="-15" dirty="0">
                <a:solidFill>
                  <a:srgbClr val="FF0000"/>
                </a:solidFill>
                <a:latin typeface="Times New Roman"/>
                <a:cs typeface="Times New Roman"/>
              </a:rPr>
              <a:t>POs</a:t>
            </a:r>
            <a:endParaRPr sz="2800">
              <a:latin typeface="Times New Roman"/>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1916334401"/>
              </p:ext>
            </p:extLst>
          </p:nvPr>
        </p:nvGraphicFramePr>
        <p:xfrm>
          <a:off x="793495" y="3592448"/>
          <a:ext cx="10733404" cy="2895000"/>
        </p:xfrm>
        <a:graphic>
          <a:graphicData uri="http://schemas.openxmlformats.org/drawingml/2006/table">
            <a:tbl>
              <a:tblPr firstRow="1" bandRow="1">
                <a:tableStyleId>{2D5ABB26-0587-4C30-8999-92F81FD0307C}</a:tableStyleId>
              </a:tblPr>
              <a:tblGrid>
                <a:gridCol w="3399154">
                  <a:extLst>
                    <a:ext uri="{9D8B030D-6E8A-4147-A177-3AD203B41FA5}">
                      <a16:colId xmlns:a16="http://schemas.microsoft.com/office/drawing/2014/main" val="20000"/>
                    </a:ext>
                  </a:extLst>
                </a:gridCol>
                <a:gridCol w="7334250">
                  <a:extLst>
                    <a:ext uri="{9D8B030D-6E8A-4147-A177-3AD203B41FA5}">
                      <a16:colId xmlns:a16="http://schemas.microsoft.com/office/drawing/2014/main" val="20001"/>
                    </a:ext>
                  </a:extLst>
                </a:gridCol>
              </a:tblGrid>
              <a:tr h="365759">
                <a:tc>
                  <a:txBody>
                    <a:bodyPr/>
                    <a:lstStyle/>
                    <a:p>
                      <a:pPr algn="ctr">
                        <a:lnSpc>
                          <a:spcPct val="100000"/>
                        </a:lnSpc>
                        <a:spcBef>
                          <a:spcPts val="305"/>
                        </a:spcBef>
                      </a:pPr>
                      <a:r>
                        <a:rPr sz="2400" b="1" spc="-5" dirty="0">
                          <a:solidFill>
                            <a:srgbClr val="FFFFFF"/>
                          </a:solidFill>
                          <a:latin typeface="Times New Roman"/>
                          <a:cs typeface="Times New Roman"/>
                        </a:rPr>
                        <a:t>Program</a:t>
                      </a:r>
                      <a:r>
                        <a:rPr sz="2400" b="1" spc="-50" dirty="0">
                          <a:solidFill>
                            <a:srgbClr val="FFFFFF"/>
                          </a:solidFill>
                          <a:latin typeface="Times New Roman"/>
                          <a:cs typeface="Times New Roman"/>
                        </a:rPr>
                        <a:t> </a:t>
                      </a:r>
                      <a:r>
                        <a:rPr sz="2400" b="1" dirty="0">
                          <a:solidFill>
                            <a:srgbClr val="FFFFFF"/>
                          </a:solidFill>
                          <a:latin typeface="Times New Roman"/>
                          <a:cs typeface="Times New Roman"/>
                        </a:rPr>
                        <a:t>objective</a:t>
                      </a:r>
                      <a:endParaRPr sz="24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305"/>
                        </a:spcBef>
                      </a:pPr>
                      <a:r>
                        <a:rPr sz="2400" b="1" dirty="0">
                          <a:solidFill>
                            <a:srgbClr val="FFFFFF"/>
                          </a:solidFill>
                          <a:latin typeface="Times New Roman"/>
                          <a:cs typeface="Times New Roman"/>
                        </a:rPr>
                        <a:t>Society</a:t>
                      </a:r>
                      <a:r>
                        <a:rPr sz="2400" b="1" spc="-40" dirty="0">
                          <a:solidFill>
                            <a:srgbClr val="FFFFFF"/>
                          </a:solidFill>
                          <a:latin typeface="Times New Roman"/>
                          <a:cs typeface="Times New Roman"/>
                        </a:rPr>
                        <a:t> </a:t>
                      </a:r>
                      <a:r>
                        <a:rPr sz="2400" b="1" spc="-5" dirty="0">
                          <a:solidFill>
                            <a:srgbClr val="FFFFFF"/>
                          </a:solidFill>
                          <a:latin typeface="Times New Roman"/>
                          <a:cs typeface="Times New Roman"/>
                        </a:rPr>
                        <a:t>Concern</a:t>
                      </a:r>
                      <a:endParaRPr sz="24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65760">
                <a:tc>
                  <a:txBody>
                    <a:bodyPr/>
                    <a:lstStyle/>
                    <a:p>
                      <a:pPr algn="ctr">
                        <a:lnSpc>
                          <a:spcPct val="100000"/>
                        </a:lnSpc>
                        <a:spcBef>
                          <a:spcPts val="305"/>
                        </a:spcBef>
                      </a:pPr>
                      <a:r>
                        <a:rPr sz="2400" b="1" dirty="0">
                          <a:latin typeface="Times New Roman"/>
                          <a:cs typeface="Times New Roman"/>
                        </a:rPr>
                        <a:t>PO7</a:t>
                      </a:r>
                      <a:endParaRPr sz="24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305"/>
                        </a:spcBef>
                      </a:pPr>
                      <a:r>
                        <a:rPr lang="en-IN" sz="2400" b="1" spc="-5" dirty="0">
                          <a:latin typeface="Times New Roman"/>
                          <a:cs typeface="Times New Roman"/>
                        </a:rPr>
                        <a:t>Design</a:t>
                      </a:r>
                      <a:endParaRPr sz="24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417194">
                <a:tc>
                  <a:txBody>
                    <a:bodyPr/>
                    <a:lstStyle/>
                    <a:p>
                      <a:pPr algn="ctr">
                        <a:lnSpc>
                          <a:spcPct val="100000"/>
                        </a:lnSpc>
                        <a:spcBef>
                          <a:spcPts val="305"/>
                        </a:spcBef>
                      </a:pPr>
                      <a:r>
                        <a:rPr sz="2400" b="1" dirty="0">
                          <a:latin typeface="Times New Roman"/>
                          <a:cs typeface="Times New Roman"/>
                        </a:rPr>
                        <a:t>PO8</a:t>
                      </a:r>
                      <a:endParaRPr sz="24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305"/>
                        </a:spcBef>
                      </a:pPr>
                      <a:r>
                        <a:rPr lang="en-IN" sz="2400" b="1" spc="-5" dirty="0">
                          <a:latin typeface="Times New Roman"/>
                          <a:cs typeface="Times New Roman"/>
                        </a:rPr>
                        <a:t>Impact Assessment</a:t>
                      </a:r>
                      <a:endParaRPr sz="24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417194">
                <a:tc>
                  <a:txBody>
                    <a:bodyPr/>
                    <a:lstStyle/>
                    <a:p>
                      <a:pPr algn="ctr">
                        <a:lnSpc>
                          <a:spcPct val="100000"/>
                        </a:lnSpc>
                        <a:spcBef>
                          <a:spcPts val="305"/>
                        </a:spcBef>
                      </a:pPr>
                      <a:r>
                        <a:rPr sz="2400" b="1" dirty="0">
                          <a:latin typeface="Times New Roman"/>
                          <a:cs typeface="Times New Roman"/>
                        </a:rPr>
                        <a:t>PO9</a:t>
                      </a:r>
                      <a:endParaRPr sz="24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305"/>
                        </a:spcBef>
                      </a:pPr>
                      <a:r>
                        <a:rPr lang="en-IN" sz="2400" b="1" spc="-5" dirty="0">
                          <a:latin typeface="Times New Roman"/>
                          <a:cs typeface="Times New Roman"/>
                        </a:rPr>
                        <a:t>Sustainable Development</a:t>
                      </a:r>
                      <a:endParaRPr sz="24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417195">
                <a:tc>
                  <a:txBody>
                    <a:bodyPr/>
                    <a:lstStyle/>
                    <a:p>
                      <a:pPr algn="ctr">
                        <a:lnSpc>
                          <a:spcPct val="100000"/>
                        </a:lnSpc>
                        <a:spcBef>
                          <a:spcPts val="310"/>
                        </a:spcBef>
                      </a:pPr>
                      <a:r>
                        <a:rPr sz="2400" b="1" dirty="0">
                          <a:latin typeface="Times New Roman"/>
                          <a:cs typeface="Times New Roman"/>
                        </a:rPr>
                        <a:t>P10</a:t>
                      </a:r>
                      <a:endParaRPr sz="24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310"/>
                        </a:spcBef>
                      </a:pPr>
                      <a:r>
                        <a:rPr sz="2400" b="1" spc="-5" dirty="0">
                          <a:latin typeface="Times New Roman"/>
                          <a:cs typeface="Times New Roman"/>
                        </a:rPr>
                        <a:t>S</a:t>
                      </a:r>
                      <a:r>
                        <a:rPr lang="en-IN" sz="2400" b="1" spc="-5" dirty="0">
                          <a:latin typeface="Times New Roman"/>
                          <a:cs typeface="Times New Roman"/>
                        </a:rPr>
                        <a:t>kill Development</a:t>
                      </a:r>
                      <a:endParaRPr sz="24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417233">
                <a:tc>
                  <a:txBody>
                    <a:bodyPr/>
                    <a:lstStyle/>
                    <a:p>
                      <a:pPr algn="ctr">
                        <a:lnSpc>
                          <a:spcPct val="100000"/>
                        </a:lnSpc>
                        <a:spcBef>
                          <a:spcPts val="310"/>
                        </a:spcBef>
                      </a:pPr>
                      <a:r>
                        <a:rPr sz="2400" b="1" spc="-35" dirty="0">
                          <a:latin typeface="Times New Roman"/>
                          <a:cs typeface="Times New Roman"/>
                        </a:rPr>
                        <a:t>P11</a:t>
                      </a:r>
                      <a:endParaRPr sz="24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310"/>
                        </a:spcBef>
                      </a:pPr>
                      <a:r>
                        <a:rPr lang="en-IN" sz="2400" b="1" dirty="0">
                          <a:latin typeface="Times New Roman"/>
                          <a:cs typeface="Times New Roman"/>
                        </a:rPr>
                        <a:t>Health and Wellbeing</a:t>
                      </a:r>
                      <a:endParaRPr sz="2400" b="1"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417194">
                <a:tc>
                  <a:txBody>
                    <a:bodyPr/>
                    <a:lstStyle/>
                    <a:p>
                      <a:pPr algn="ctr">
                        <a:lnSpc>
                          <a:spcPct val="100000"/>
                        </a:lnSpc>
                        <a:spcBef>
                          <a:spcPts val="310"/>
                        </a:spcBef>
                      </a:pPr>
                      <a:r>
                        <a:rPr sz="2400" b="1" dirty="0">
                          <a:latin typeface="Times New Roman"/>
                          <a:cs typeface="Times New Roman"/>
                        </a:rPr>
                        <a:t>P12</a:t>
                      </a:r>
                      <a:endParaRPr sz="24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310"/>
                        </a:spcBef>
                      </a:pPr>
                      <a:r>
                        <a:rPr lang="en-IN" sz="2400" b="1" spc="-10" dirty="0">
                          <a:latin typeface="Times New Roman"/>
                          <a:cs typeface="Times New Roman"/>
                        </a:rPr>
                        <a:t>Ecology and Ecosystem</a:t>
                      </a:r>
                      <a:endParaRPr sz="24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bl>
          </a:graphicData>
        </a:graphic>
      </p:graphicFrame>
      <p:pic>
        <p:nvPicPr>
          <p:cNvPr id="4" name="object 4"/>
          <p:cNvPicPr/>
          <p:nvPr/>
        </p:nvPicPr>
        <p:blipFill>
          <a:blip r:embed="rId3" cstate="print"/>
          <a:stretch>
            <a:fillRect/>
          </a:stretch>
        </p:blipFill>
        <p:spPr>
          <a:xfrm>
            <a:off x="11521440" y="77723"/>
            <a:ext cx="618744" cy="640079"/>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3428982430"/>
              </p:ext>
            </p:extLst>
          </p:nvPr>
        </p:nvGraphicFramePr>
        <p:xfrm>
          <a:off x="698969" y="549529"/>
          <a:ext cx="10788650" cy="2817493"/>
        </p:xfrm>
        <a:graphic>
          <a:graphicData uri="http://schemas.openxmlformats.org/drawingml/2006/table">
            <a:tbl>
              <a:tblPr firstRow="1" bandRow="1">
                <a:tableStyleId>{2D5ABB26-0587-4C30-8999-92F81FD0307C}</a:tableStyleId>
              </a:tblPr>
              <a:tblGrid>
                <a:gridCol w="3416300">
                  <a:extLst>
                    <a:ext uri="{9D8B030D-6E8A-4147-A177-3AD203B41FA5}">
                      <a16:colId xmlns:a16="http://schemas.microsoft.com/office/drawing/2014/main" val="20000"/>
                    </a:ext>
                  </a:extLst>
                </a:gridCol>
                <a:gridCol w="7372350">
                  <a:extLst>
                    <a:ext uri="{9D8B030D-6E8A-4147-A177-3AD203B41FA5}">
                      <a16:colId xmlns:a16="http://schemas.microsoft.com/office/drawing/2014/main" val="20001"/>
                    </a:ext>
                  </a:extLst>
                </a:gridCol>
              </a:tblGrid>
              <a:tr h="365760">
                <a:tc>
                  <a:txBody>
                    <a:bodyPr/>
                    <a:lstStyle/>
                    <a:p>
                      <a:pPr algn="ctr">
                        <a:lnSpc>
                          <a:spcPct val="100000"/>
                        </a:lnSpc>
                        <a:spcBef>
                          <a:spcPts val="300"/>
                        </a:spcBef>
                      </a:pPr>
                      <a:r>
                        <a:rPr sz="2000" b="1" spc="-5" dirty="0">
                          <a:solidFill>
                            <a:srgbClr val="FFFFFF"/>
                          </a:solidFill>
                          <a:latin typeface="Times New Roman"/>
                          <a:cs typeface="Times New Roman"/>
                        </a:rPr>
                        <a:t>Program</a:t>
                      </a:r>
                      <a:r>
                        <a:rPr sz="2000" b="1" spc="-50" dirty="0">
                          <a:solidFill>
                            <a:srgbClr val="FFFFFF"/>
                          </a:solidFill>
                          <a:latin typeface="Times New Roman"/>
                          <a:cs typeface="Times New Roman"/>
                        </a:rPr>
                        <a:t> </a:t>
                      </a:r>
                      <a:r>
                        <a:rPr sz="2000" b="1" dirty="0">
                          <a:solidFill>
                            <a:srgbClr val="FFFFFF"/>
                          </a:solidFill>
                          <a:latin typeface="Times New Roman"/>
                          <a:cs typeface="Times New Roman"/>
                        </a:rPr>
                        <a:t>objective</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300"/>
                        </a:spcBef>
                      </a:pPr>
                      <a:r>
                        <a:rPr sz="2000" b="1" spc="-20" dirty="0">
                          <a:solidFill>
                            <a:srgbClr val="FFFFFF"/>
                          </a:solidFill>
                          <a:latin typeface="Times New Roman"/>
                          <a:cs typeface="Times New Roman"/>
                        </a:rPr>
                        <a:t>Technical</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65760">
                <a:tc>
                  <a:txBody>
                    <a:bodyPr/>
                    <a:lstStyle/>
                    <a:p>
                      <a:pPr marL="1270" algn="ctr">
                        <a:lnSpc>
                          <a:spcPct val="100000"/>
                        </a:lnSpc>
                        <a:spcBef>
                          <a:spcPts val="300"/>
                        </a:spcBef>
                      </a:pPr>
                      <a:r>
                        <a:rPr sz="2000" b="1" dirty="0">
                          <a:latin typeface="Times New Roman"/>
                          <a:cs typeface="Times New Roman"/>
                        </a:rPr>
                        <a:t>PO1</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254"/>
                        </a:spcBef>
                      </a:pPr>
                      <a:r>
                        <a:rPr lang="en-IN" sz="2000" b="1" spc="-5" dirty="0">
                          <a:latin typeface="Times New Roman"/>
                          <a:cs typeface="Times New Roman"/>
                        </a:rPr>
                        <a:t>Application of basic principles in Science and Engineering</a:t>
                      </a:r>
                      <a:endParaRPr sz="2000" dirty="0">
                        <a:latin typeface="Times New Roman"/>
                        <a:cs typeface="Times New Roman"/>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417195">
                <a:tc>
                  <a:txBody>
                    <a:bodyPr/>
                    <a:lstStyle/>
                    <a:p>
                      <a:pPr marL="1270" algn="ctr">
                        <a:lnSpc>
                          <a:spcPct val="100000"/>
                        </a:lnSpc>
                        <a:spcBef>
                          <a:spcPts val="300"/>
                        </a:spcBef>
                      </a:pPr>
                      <a:r>
                        <a:rPr sz="2000" b="1" dirty="0">
                          <a:latin typeface="Times New Roman"/>
                          <a:cs typeface="Times New Roman"/>
                        </a:rPr>
                        <a:t>PO2</a:t>
                      </a:r>
                      <a:endParaRPr sz="200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254"/>
                        </a:spcBef>
                      </a:pPr>
                      <a:r>
                        <a:rPr sz="2000" b="1" dirty="0">
                          <a:latin typeface="Times New Roman"/>
                          <a:cs typeface="Times New Roman"/>
                        </a:rPr>
                        <a:t>P</a:t>
                      </a:r>
                      <a:r>
                        <a:rPr sz="2000" b="1" spc="-30" dirty="0">
                          <a:latin typeface="Times New Roman"/>
                          <a:cs typeface="Times New Roman"/>
                        </a:rPr>
                        <a:t>r</a:t>
                      </a:r>
                      <a:r>
                        <a:rPr sz="2000" b="1" dirty="0">
                          <a:latin typeface="Times New Roman"/>
                          <a:cs typeface="Times New Roman"/>
                        </a:rPr>
                        <a:t>oblem</a:t>
                      </a:r>
                      <a:r>
                        <a:rPr sz="2000" b="1" spc="-110" dirty="0">
                          <a:latin typeface="Times New Roman"/>
                          <a:cs typeface="Times New Roman"/>
                        </a:rPr>
                        <a:t> </a:t>
                      </a:r>
                      <a:r>
                        <a:rPr sz="2000" b="1" dirty="0">
                          <a:latin typeface="Times New Roman"/>
                          <a:cs typeface="Times New Roman"/>
                        </a:rPr>
                        <a:t>A</a:t>
                      </a:r>
                      <a:r>
                        <a:rPr sz="2000" b="1" spc="-10" dirty="0">
                          <a:latin typeface="Times New Roman"/>
                          <a:cs typeface="Times New Roman"/>
                        </a:rPr>
                        <a:t>n</a:t>
                      </a:r>
                      <a:r>
                        <a:rPr sz="2000" b="1" dirty="0">
                          <a:latin typeface="Times New Roman"/>
                          <a:cs typeface="Times New Roman"/>
                        </a:rPr>
                        <a:t>al</a:t>
                      </a:r>
                      <a:r>
                        <a:rPr sz="2000" b="1" spc="10" dirty="0">
                          <a:latin typeface="Times New Roman"/>
                          <a:cs typeface="Times New Roman"/>
                        </a:rPr>
                        <a:t>y</a:t>
                      </a:r>
                      <a:r>
                        <a:rPr sz="2000" b="1" dirty="0">
                          <a:latin typeface="Times New Roman"/>
                          <a:cs typeface="Times New Roman"/>
                        </a:rPr>
                        <a:t>sis</a:t>
                      </a:r>
                      <a:r>
                        <a:rPr lang="en-IN" sz="2000" b="1" dirty="0">
                          <a:latin typeface="Times New Roman"/>
                          <a:cs typeface="Times New Roman"/>
                        </a:rPr>
                        <a:t> and Solutions</a:t>
                      </a:r>
                      <a:endParaRPr sz="2000" dirty="0">
                        <a:latin typeface="Times New Roman"/>
                        <a:cs typeface="Times New Roman"/>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417194">
                <a:tc>
                  <a:txBody>
                    <a:bodyPr/>
                    <a:lstStyle/>
                    <a:p>
                      <a:pPr marL="1270" algn="ctr">
                        <a:lnSpc>
                          <a:spcPct val="100000"/>
                        </a:lnSpc>
                        <a:spcBef>
                          <a:spcPts val="305"/>
                        </a:spcBef>
                      </a:pPr>
                      <a:r>
                        <a:rPr sz="2000" b="1" dirty="0">
                          <a:latin typeface="Times New Roman"/>
                          <a:cs typeface="Times New Roman"/>
                        </a:rPr>
                        <a:t>PO3</a:t>
                      </a:r>
                      <a:endParaRPr sz="20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254"/>
                        </a:spcBef>
                      </a:pPr>
                      <a:r>
                        <a:rPr lang="en-IN" sz="2000" b="1" dirty="0">
                          <a:latin typeface="Times New Roman"/>
                          <a:cs typeface="Times New Roman"/>
                        </a:rPr>
                        <a:t>Impact Analysis</a:t>
                      </a:r>
                      <a:endParaRPr sz="2000" dirty="0">
                        <a:latin typeface="Times New Roman"/>
                        <a:cs typeface="Times New Roman"/>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417195">
                <a:tc>
                  <a:txBody>
                    <a:bodyPr/>
                    <a:lstStyle/>
                    <a:p>
                      <a:pPr marL="1270" algn="ctr">
                        <a:lnSpc>
                          <a:spcPct val="100000"/>
                        </a:lnSpc>
                        <a:spcBef>
                          <a:spcPts val="300"/>
                        </a:spcBef>
                      </a:pPr>
                      <a:r>
                        <a:rPr sz="2000" b="1" dirty="0">
                          <a:latin typeface="Times New Roman"/>
                          <a:cs typeface="Times New Roman"/>
                        </a:rPr>
                        <a:t>PO4</a:t>
                      </a:r>
                      <a:endParaRPr sz="2000" dirty="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254"/>
                        </a:spcBef>
                      </a:pPr>
                      <a:r>
                        <a:rPr lang="en-IN" sz="2000" b="1" spc="-5" dirty="0">
                          <a:latin typeface="Times New Roman"/>
                          <a:cs typeface="Times New Roman"/>
                        </a:rPr>
                        <a:t>Modelling</a:t>
                      </a:r>
                      <a:endParaRPr sz="2000" dirty="0">
                        <a:latin typeface="Times New Roman"/>
                        <a:cs typeface="Times New Roman"/>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417194">
                <a:tc>
                  <a:txBody>
                    <a:bodyPr/>
                    <a:lstStyle/>
                    <a:p>
                      <a:pPr marL="1270" algn="ctr">
                        <a:lnSpc>
                          <a:spcPct val="100000"/>
                        </a:lnSpc>
                        <a:spcBef>
                          <a:spcPts val="305"/>
                        </a:spcBef>
                      </a:pPr>
                      <a:r>
                        <a:rPr sz="2000" b="1" dirty="0">
                          <a:latin typeface="Times New Roman"/>
                          <a:cs typeface="Times New Roman"/>
                        </a:rPr>
                        <a:t>PO5</a:t>
                      </a:r>
                      <a:endParaRPr sz="20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254"/>
                        </a:spcBef>
                      </a:pPr>
                      <a:r>
                        <a:rPr sz="2000" b="1" dirty="0">
                          <a:latin typeface="Times New Roman"/>
                          <a:cs typeface="Times New Roman"/>
                        </a:rPr>
                        <a:t>M</a:t>
                      </a:r>
                      <a:r>
                        <a:rPr lang="en-IN" sz="2000" b="1" dirty="0">
                          <a:latin typeface="Times New Roman"/>
                          <a:cs typeface="Times New Roman"/>
                        </a:rPr>
                        <a:t>ain stream of Environmental principle into development project</a:t>
                      </a:r>
                      <a:endParaRPr sz="2000" dirty="0">
                        <a:latin typeface="Times New Roman"/>
                        <a:cs typeface="Times New Roman"/>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417195">
                <a:tc>
                  <a:txBody>
                    <a:bodyPr/>
                    <a:lstStyle/>
                    <a:p>
                      <a:pPr marL="1270" algn="ctr">
                        <a:lnSpc>
                          <a:spcPct val="100000"/>
                        </a:lnSpc>
                        <a:spcBef>
                          <a:spcPts val="305"/>
                        </a:spcBef>
                      </a:pPr>
                      <a:r>
                        <a:rPr sz="2000" b="1" dirty="0">
                          <a:latin typeface="Times New Roman"/>
                          <a:cs typeface="Times New Roman"/>
                        </a:rPr>
                        <a:t>PO6</a:t>
                      </a:r>
                      <a:endParaRPr sz="20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254"/>
                        </a:spcBef>
                      </a:pPr>
                      <a:r>
                        <a:rPr lang="en-IN" sz="2000" b="1" spc="-5" dirty="0">
                          <a:latin typeface="Times New Roman"/>
                          <a:cs typeface="Times New Roman"/>
                        </a:rPr>
                        <a:t>Computer Applications</a:t>
                      </a:r>
                      <a:endParaRPr sz="2000" dirty="0">
                        <a:latin typeface="Times New Roman"/>
                        <a:cs typeface="Times New Roman"/>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bl>
          </a:graphicData>
        </a:graphic>
      </p:graphicFrame>
      <p:sp>
        <p:nvSpPr>
          <p:cNvPr id="6" name="object 6"/>
          <p:cNvSpPr txBox="1"/>
          <p:nvPr/>
        </p:nvSpPr>
        <p:spPr>
          <a:xfrm>
            <a:off x="4844034" y="6546595"/>
            <a:ext cx="4348310"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object 7"/>
          <p:cNvGrpSpPr/>
          <p:nvPr/>
        </p:nvGrpSpPr>
        <p:grpSpPr>
          <a:xfrm>
            <a:off x="196341" y="1642216"/>
            <a:ext cx="9074785" cy="1125220"/>
            <a:chOff x="196342" y="1266189"/>
            <a:chExt cx="9074785" cy="1125220"/>
          </a:xfrm>
        </p:grpSpPr>
        <p:sp>
          <p:nvSpPr>
            <p:cNvPr id="8" name="object 8"/>
            <p:cNvSpPr/>
            <p:nvPr/>
          </p:nvSpPr>
          <p:spPr>
            <a:xfrm>
              <a:off x="202692" y="1272539"/>
              <a:ext cx="9062085" cy="1112520"/>
            </a:xfrm>
            <a:custGeom>
              <a:avLst/>
              <a:gdLst/>
              <a:ahLst/>
              <a:cxnLst/>
              <a:rect l="l" t="t" r="r" b="b"/>
              <a:pathLst>
                <a:path w="9062085" h="1112520">
                  <a:moveTo>
                    <a:pt x="8876284" y="0"/>
                  </a:moveTo>
                  <a:lnTo>
                    <a:pt x="185419" y="0"/>
                  </a:lnTo>
                  <a:lnTo>
                    <a:pt x="136129" y="6626"/>
                  </a:lnTo>
                  <a:lnTo>
                    <a:pt x="91836" y="25324"/>
                  </a:lnTo>
                  <a:lnTo>
                    <a:pt x="54309" y="54324"/>
                  </a:lnTo>
                  <a:lnTo>
                    <a:pt x="25316" y="91853"/>
                  </a:lnTo>
                  <a:lnTo>
                    <a:pt x="6623" y="136142"/>
                  </a:lnTo>
                  <a:lnTo>
                    <a:pt x="0" y="185420"/>
                  </a:lnTo>
                  <a:lnTo>
                    <a:pt x="0" y="927100"/>
                  </a:lnTo>
                  <a:lnTo>
                    <a:pt x="6623" y="976377"/>
                  </a:lnTo>
                  <a:lnTo>
                    <a:pt x="25316" y="1020666"/>
                  </a:lnTo>
                  <a:lnTo>
                    <a:pt x="54309" y="1058195"/>
                  </a:lnTo>
                  <a:lnTo>
                    <a:pt x="91836" y="1087195"/>
                  </a:lnTo>
                  <a:lnTo>
                    <a:pt x="136129" y="1105893"/>
                  </a:lnTo>
                  <a:lnTo>
                    <a:pt x="185419" y="1112520"/>
                  </a:lnTo>
                  <a:lnTo>
                    <a:pt x="8876284" y="1112520"/>
                  </a:lnTo>
                  <a:lnTo>
                    <a:pt x="8925561" y="1105893"/>
                  </a:lnTo>
                  <a:lnTo>
                    <a:pt x="8969850" y="1087195"/>
                  </a:lnTo>
                  <a:lnTo>
                    <a:pt x="9007379" y="1058195"/>
                  </a:lnTo>
                  <a:lnTo>
                    <a:pt x="9036379" y="1020666"/>
                  </a:lnTo>
                  <a:lnTo>
                    <a:pt x="9055077" y="976377"/>
                  </a:lnTo>
                  <a:lnTo>
                    <a:pt x="9061704" y="927100"/>
                  </a:lnTo>
                  <a:lnTo>
                    <a:pt x="9061704" y="185420"/>
                  </a:lnTo>
                  <a:lnTo>
                    <a:pt x="9055077" y="136142"/>
                  </a:lnTo>
                  <a:lnTo>
                    <a:pt x="9036379" y="91853"/>
                  </a:lnTo>
                  <a:lnTo>
                    <a:pt x="9007379" y="54324"/>
                  </a:lnTo>
                  <a:lnTo>
                    <a:pt x="8969850" y="25324"/>
                  </a:lnTo>
                  <a:lnTo>
                    <a:pt x="8925561" y="6626"/>
                  </a:lnTo>
                  <a:lnTo>
                    <a:pt x="8876284" y="0"/>
                  </a:lnTo>
                  <a:close/>
                </a:path>
              </a:pathLst>
            </a:custGeom>
            <a:solidFill>
              <a:srgbClr val="ACB8C9">
                <a:alpha val="65881"/>
              </a:srgbClr>
            </a:solidFill>
          </p:spPr>
          <p:txBody>
            <a:bodyPr wrap="square" lIns="0" tIns="0" rIns="0" bIns="0" rtlCol="0"/>
            <a:lstStyle/>
            <a:p>
              <a:endParaRPr/>
            </a:p>
          </p:txBody>
        </p:sp>
        <p:sp>
          <p:nvSpPr>
            <p:cNvPr id="9" name="object 9"/>
            <p:cNvSpPr/>
            <p:nvPr/>
          </p:nvSpPr>
          <p:spPr>
            <a:xfrm>
              <a:off x="202692" y="1272539"/>
              <a:ext cx="9062085" cy="1112520"/>
            </a:xfrm>
            <a:custGeom>
              <a:avLst/>
              <a:gdLst/>
              <a:ahLst/>
              <a:cxnLst/>
              <a:rect l="l" t="t" r="r" b="b"/>
              <a:pathLst>
                <a:path w="9062085" h="1112520">
                  <a:moveTo>
                    <a:pt x="0" y="185420"/>
                  </a:moveTo>
                  <a:lnTo>
                    <a:pt x="6623" y="136142"/>
                  </a:lnTo>
                  <a:lnTo>
                    <a:pt x="25316" y="91853"/>
                  </a:lnTo>
                  <a:lnTo>
                    <a:pt x="54309" y="54324"/>
                  </a:lnTo>
                  <a:lnTo>
                    <a:pt x="91836" y="25324"/>
                  </a:lnTo>
                  <a:lnTo>
                    <a:pt x="136129" y="6626"/>
                  </a:lnTo>
                  <a:lnTo>
                    <a:pt x="185419" y="0"/>
                  </a:lnTo>
                  <a:lnTo>
                    <a:pt x="8876284" y="0"/>
                  </a:lnTo>
                  <a:lnTo>
                    <a:pt x="8925561" y="6626"/>
                  </a:lnTo>
                  <a:lnTo>
                    <a:pt x="8969850" y="25324"/>
                  </a:lnTo>
                  <a:lnTo>
                    <a:pt x="9007379" y="54324"/>
                  </a:lnTo>
                  <a:lnTo>
                    <a:pt x="9036379" y="91853"/>
                  </a:lnTo>
                  <a:lnTo>
                    <a:pt x="9055077" y="136142"/>
                  </a:lnTo>
                  <a:lnTo>
                    <a:pt x="9061704" y="185420"/>
                  </a:lnTo>
                  <a:lnTo>
                    <a:pt x="9061704" y="927100"/>
                  </a:lnTo>
                  <a:lnTo>
                    <a:pt x="9055077" y="976377"/>
                  </a:lnTo>
                  <a:lnTo>
                    <a:pt x="9036379" y="1020666"/>
                  </a:lnTo>
                  <a:lnTo>
                    <a:pt x="9007379" y="1058195"/>
                  </a:lnTo>
                  <a:lnTo>
                    <a:pt x="8969850" y="1087195"/>
                  </a:lnTo>
                  <a:lnTo>
                    <a:pt x="8925561" y="1105893"/>
                  </a:lnTo>
                  <a:lnTo>
                    <a:pt x="8876284" y="1112520"/>
                  </a:lnTo>
                  <a:lnTo>
                    <a:pt x="185419" y="1112520"/>
                  </a:lnTo>
                  <a:lnTo>
                    <a:pt x="136129" y="1105893"/>
                  </a:lnTo>
                  <a:lnTo>
                    <a:pt x="91836" y="1087195"/>
                  </a:lnTo>
                  <a:lnTo>
                    <a:pt x="54309" y="1058195"/>
                  </a:lnTo>
                  <a:lnTo>
                    <a:pt x="25316" y="1020666"/>
                  </a:lnTo>
                  <a:lnTo>
                    <a:pt x="6623" y="976377"/>
                  </a:lnTo>
                  <a:lnTo>
                    <a:pt x="0" y="927100"/>
                  </a:lnTo>
                  <a:lnTo>
                    <a:pt x="0" y="185420"/>
                  </a:lnTo>
                  <a:close/>
                </a:path>
              </a:pathLst>
            </a:custGeom>
            <a:ln w="12700">
              <a:solidFill>
                <a:srgbClr val="41709C"/>
              </a:solidFill>
            </a:ln>
          </p:spPr>
          <p:txBody>
            <a:bodyPr wrap="square" lIns="0" tIns="0" rIns="0" bIns="0" rtlCol="0"/>
            <a:lstStyle/>
            <a:p>
              <a:endParaRPr/>
            </a:p>
          </p:txBody>
        </p:sp>
      </p:grpSp>
      <p:sp>
        <p:nvSpPr>
          <p:cNvPr id="10" name="object 10"/>
          <p:cNvSpPr txBox="1"/>
          <p:nvPr/>
        </p:nvSpPr>
        <p:spPr>
          <a:xfrm>
            <a:off x="336040" y="1656339"/>
            <a:ext cx="8795385" cy="11208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Times New Roman"/>
                <a:cs typeface="Times New Roman"/>
              </a:rPr>
              <a:t>PSO1:</a:t>
            </a:r>
            <a:endParaRPr sz="1800" dirty="0">
              <a:latin typeface="Times New Roman"/>
              <a:cs typeface="Times New Roman"/>
            </a:endParaRPr>
          </a:p>
          <a:p>
            <a:pPr marL="12700" marR="5080" indent="45720" algn="just">
              <a:lnSpc>
                <a:spcPct val="100000"/>
              </a:lnSpc>
              <a:spcBef>
                <a:spcPts val="5"/>
              </a:spcBef>
            </a:pPr>
            <a:r>
              <a:rPr lang="en-IN" b="1" spc="-5" dirty="0">
                <a:latin typeface="Times New Roman"/>
                <a:cs typeface="Times New Roman"/>
              </a:rPr>
              <a:t>Comprehend the basic principles of environment, concepts of environmental protection, and develop strategies to resolve issues and challenges towards better health of the people and living beings</a:t>
            </a:r>
            <a:endParaRPr sz="1800" dirty="0">
              <a:latin typeface="Times New Roman"/>
              <a:cs typeface="Times New Roman"/>
            </a:endParaRPr>
          </a:p>
        </p:txBody>
      </p:sp>
      <p:grpSp>
        <p:nvGrpSpPr>
          <p:cNvPr id="11" name="object 11"/>
          <p:cNvGrpSpPr/>
          <p:nvPr/>
        </p:nvGrpSpPr>
        <p:grpSpPr>
          <a:xfrm>
            <a:off x="0" y="0"/>
            <a:ext cx="12190095" cy="624205"/>
            <a:chOff x="0" y="0"/>
            <a:chExt cx="12190095" cy="624205"/>
          </a:xfrm>
        </p:grpSpPr>
        <p:pic>
          <p:nvPicPr>
            <p:cNvPr id="12" name="object 12"/>
            <p:cNvPicPr/>
            <p:nvPr/>
          </p:nvPicPr>
          <p:blipFill>
            <a:blip r:embed="rId3" cstate="print"/>
            <a:stretch>
              <a:fillRect/>
            </a:stretch>
          </p:blipFill>
          <p:spPr>
            <a:xfrm>
              <a:off x="0" y="0"/>
              <a:ext cx="12189714" cy="533187"/>
            </a:xfrm>
            <a:prstGeom prst="rect">
              <a:avLst/>
            </a:prstGeom>
          </p:spPr>
        </p:pic>
        <p:pic>
          <p:nvPicPr>
            <p:cNvPr id="13" name="object 13"/>
            <p:cNvPicPr/>
            <p:nvPr/>
          </p:nvPicPr>
          <p:blipFill>
            <a:blip r:embed="rId4" cstate="print"/>
            <a:stretch>
              <a:fillRect/>
            </a:stretch>
          </p:blipFill>
          <p:spPr>
            <a:xfrm>
              <a:off x="1360932" y="0"/>
              <a:ext cx="2105406" cy="624077"/>
            </a:xfrm>
            <a:prstGeom prst="rect">
              <a:avLst/>
            </a:prstGeom>
          </p:spPr>
        </p:pic>
        <p:pic>
          <p:nvPicPr>
            <p:cNvPr id="14" name="object 14"/>
            <p:cNvPicPr/>
            <p:nvPr/>
          </p:nvPicPr>
          <p:blipFill>
            <a:blip r:embed="rId5" cstate="print"/>
            <a:stretch>
              <a:fillRect/>
            </a:stretch>
          </p:blipFill>
          <p:spPr>
            <a:xfrm>
              <a:off x="3151632" y="0"/>
              <a:ext cx="4150614" cy="624077"/>
            </a:xfrm>
            <a:prstGeom prst="rect">
              <a:avLst/>
            </a:prstGeom>
          </p:spPr>
        </p:pic>
        <p:pic>
          <p:nvPicPr>
            <p:cNvPr id="15" name="object 15"/>
            <p:cNvPicPr/>
            <p:nvPr/>
          </p:nvPicPr>
          <p:blipFill>
            <a:blip r:embed="rId6" cstate="print"/>
            <a:stretch>
              <a:fillRect/>
            </a:stretch>
          </p:blipFill>
          <p:spPr>
            <a:xfrm>
              <a:off x="6902195" y="0"/>
              <a:ext cx="582929" cy="624077"/>
            </a:xfrm>
            <a:prstGeom prst="rect">
              <a:avLst/>
            </a:prstGeom>
          </p:spPr>
        </p:pic>
        <p:pic>
          <p:nvPicPr>
            <p:cNvPr id="16" name="object 16"/>
            <p:cNvPicPr/>
            <p:nvPr/>
          </p:nvPicPr>
          <p:blipFill>
            <a:blip r:embed="rId7" cstate="print"/>
            <a:stretch>
              <a:fillRect/>
            </a:stretch>
          </p:blipFill>
          <p:spPr>
            <a:xfrm>
              <a:off x="7168895" y="0"/>
              <a:ext cx="1975866" cy="624077"/>
            </a:xfrm>
            <a:prstGeom prst="rect">
              <a:avLst/>
            </a:prstGeom>
          </p:spPr>
        </p:pic>
        <p:pic>
          <p:nvPicPr>
            <p:cNvPr id="17" name="object 17"/>
            <p:cNvPicPr/>
            <p:nvPr/>
          </p:nvPicPr>
          <p:blipFill>
            <a:blip r:embed="rId4" cstate="print"/>
            <a:stretch>
              <a:fillRect/>
            </a:stretch>
          </p:blipFill>
          <p:spPr>
            <a:xfrm>
              <a:off x="8744711" y="0"/>
              <a:ext cx="2105405" cy="624077"/>
            </a:xfrm>
            <a:prstGeom prst="rect">
              <a:avLst/>
            </a:prstGeom>
          </p:spPr>
        </p:pic>
      </p:grpSp>
      <p:sp>
        <p:nvSpPr>
          <p:cNvPr id="18" name="object 18"/>
          <p:cNvSpPr txBox="1">
            <a:spLocks noGrp="1"/>
          </p:cNvSpPr>
          <p:nvPr>
            <p:ph type="title"/>
          </p:nvPr>
        </p:nvSpPr>
        <p:spPr>
          <a:xfrm>
            <a:off x="1538097" y="1016"/>
            <a:ext cx="911606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00"/>
                </a:solidFill>
                <a:latin typeface="Arial"/>
                <a:cs typeface="Arial"/>
              </a:rPr>
              <a:t>Programme</a:t>
            </a:r>
            <a:r>
              <a:rPr sz="2400" dirty="0">
                <a:solidFill>
                  <a:srgbClr val="FFFF00"/>
                </a:solidFill>
                <a:latin typeface="Arial"/>
                <a:cs typeface="Arial"/>
              </a:rPr>
              <a:t> </a:t>
            </a:r>
            <a:r>
              <a:rPr sz="2400" spc="-105" dirty="0">
                <a:solidFill>
                  <a:srgbClr val="FFFF00"/>
                </a:solidFill>
                <a:latin typeface="Arial"/>
                <a:cs typeface="Arial"/>
              </a:rPr>
              <a:t>Specific</a:t>
            </a:r>
            <a:r>
              <a:rPr sz="2400" spc="-5" dirty="0">
                <a:solidFill>
                  <a:srgbClr val="FFFF00"/>
                </a:solidFill>
                <a:latin typeface="Arial"/>
                <a:cs typeface="Arial"/>
              </a:rPr>
              <a:t> </a:t>
            </a:r>
            <a:r>
              <a:rPr sz="2400" spc="-40" dirty="0">
                <a:solidFill>
                  <a:srgbClr val="FFFF00"/>
                </a:solidFill>
                <a:latin typeface="Arial"/>
                <a:cs typeface="Arial"/>
              </a:rPr>
              <a:t>Objectives</a:t>
            </a:r>
            <a:r>
              <a:rPr sz="2400" dirty="0">
                <a:solidFill>
                  <a:srgbClr val="FFFF00"/>
                </a:solidFill>
                <a:latin typeface="Arial"/>
                <a:cs typeface="Arial"/>
              </a:rPr>
              <a:t> </a:t>
            </a:r>
            <a:r>
              <a:rPr sz="2400" spc="-120" dirty="0">
                <a:solidFill>
                  <a:srgbClr val="FFFF00"/>
                </a:solidFill>
                <a:latin typeface="Arial"/>
                <a:cs typeface="Arial"/>
              </a:rPr>
              <a:t>(PSOs)</a:t>
            </a:r>
            <a:r>
              <a:rPr sz="2400" spc="15" dirty="0">
                <a:solidFill>
                  <a:srgbClr val="FFFF00"/>
                </a:solidFill>
                <a:latin typeface="Arial"/>
                <a:cs typeface="Arial"/>
              </a:rPr>
              <a:t> </a:t>
            </a:r>
            <a:r>
              <a:rPr sz="2400" spc="105" dirty="0">
                <a:solidFill>
                  <a:srgbClr val="FFFF00"/>
                </a:solidFill>
                <a:latin typeface="Arial"/>
                <a:cs typeface="Arial"/>
              </a:rPr>
              <a:t>–</a:t>
            </a:r>
            <a:r>
              <a:rPr sz="2400" spc="-10" dirty="0">
                <a:solidFill>
                  <a:srgbClr val="FFFF00"/>
                </a:solidFill>
                <a:latin typeface="Arial"/>
                <a:cs typeface="Arial"/>
              </a:rPr>
              <a:t> </a:t>
            </a:r>
            <a:r>
              <a:rPr sz="2400" spc="-5" dirty="0">
                <a:solidFill>
                  <a:srgbClr val="FFFF00"/>
                </a:solidFill>
                <a:latin typeface="Arial"/>
                <a:cs typeface="Arial"/>
              </a:rPr>
              <a:t>UG </a:t>
            </a:r>
            <a:r>
              <a:rPr sz="2400" spc="-175" dirty="0">
                <a:solidFill>
                  <a:srgbClr val="FFFF00"/>
                </a:solidFill>
                <a:latin typeface="Arial"/>
                <a:cs typeface="Arial"/>
              </a:rPr>
              <a:t>B.Tech.</a:t>
            </a:r>
            <a:r>
              <a:rPr sz="2400" spc="-5" dirty="0">
                <a:solidFill>
                  <a:srgbClr val="FFFF00"/>
                </a:solidFill>
                <a:latin typeface="Arial"/>
                <a:cs typeface="Arial"/>
              </a:rPr>
              <a:t> </a:t>
            </a:r>
            <a:r>
              <a:rPr sz="2400" spc="5" dirty="0">
                <a:solidFill>
                  <a:srgbClr val="FFFF00"/>
                </a:solidFill>
                <a:latin typeface="Arial"/>
                <a:cs typeface="Arial"/>
              </a:rPr>
              <a:t>Programme</a:t>
            </a:r>
            <a:endParaRPr sz="2400">
              <a:latin typeface="Arial"/>
              <a:cs typeface="Arial"/>
            </a:endParaRPr>
          </a:p>
        </p:txBody>
      </p:sp>
      <p:sp>
        <p:nvSpPr>
          <p:cNvPr id="19" name="object 19"/>
          <p:cNvSpPr txBox="1"/>
          <p:nvPr/>
        </p:nvSpPr>
        <p:spPr>
          <a:xfrm>
            <a:off x="78739" y="482853"/>
            <a:ext cx="1066482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Programme Specific</a:t>
            </a:r>
            <a:r>
              <a:rPr sz="1800" b="1" spc="10" dirty="0">
                <a:latin typeface="Times New Roman"/>
                <a:cs typeface="Times New Roman"/>
              </a:rPr>
              <a:t> </a:t>
            </a:r>
            <a:r>
              <a:rPr sz="1800" b="1" dirty="0">
                <a:latin typeface="Times New Roman"/>
                <a:cs typeface="Times New Roman"/>
              </a:rPr>
              <a:t>Objectives</a:t>
            </a:r>
            <a:r>
              <a:rPr sz="1800" b="1" spc="-20" dirty="0">
                <a:latin typeface="Times New Roman"/>
                <a:cs typeface="Times New Roman"/>
              </a:rPr>
              <a:t> </a:t>
            </a:r>
            <a:r>
              <a:rPr sz="1800" b="1" spc="-15" dirty="0">
                <a:latin typeface="Times New Roman"/>
                <a:cs typeface="Times New Roman"/>
              </a:rPr>
              <a:t>are</a:t>
            </a:r>
            <a:r>
              <a:rPr sz="1800" b="1" spc="15" dirty="0">
                <a:latin typeface="Times New Roman"/>
                <a:cs typeface="Times New Roman"/>
              </a:rPr>
              <a:t> </a:t>
            </a:r>
            <a:r>
              <a:rPr sz="1800" b="1" dirty="0">
                <a:latin typeface="Times New Roman"/>
                <a:cs typeface="Times New Roman"/>
              </a:rPr>
              <a:t>to</a:t>
            </a:r>
            <a:r>
              <a:rPr sz="1800" b="1" spc="10" dirty="0">
                <a:latin typeface="Times New Roman"/>
                <a:cs typeface="Times New Roman"/>
              </a:rPr>
              <a:t> </a:t>
            </a:r>
            <a:r>
              <a:rPr sz="1800" b="1" spc="-5" dirty="0">
                <a:latin typeface="Times New Roman"/>
                <a:cs typeface="Times New Roman"/>
              </a:rPr>
              <a:t>educate</a:t>
            </a:r>
            <a:r>
              <a:rPr sz="1800" b="1" dirty="0">
                <a:latin typeface="Times New Roman"/>
                <a:cs typeface="Times New Roman"/>
              </a:rPr>
              <a:t> </a:t>
            </a:r>
            <a:r>
              <a:rPr sz="1800" b="1" spc="-5" dirty="0">
                <a:latin typeface="Times New Roman"/>
                <a:cs typeface="Times New Roman"/>
              </a:rPr>
              <a:t>the</a:t>
            </a:r>
            <a:r>
              <a:rPr sz="1800" b="1" spc="15" dirty="0">
                <a:latin typeface="Times New Roman"/>
                <a:cs typeface="Times New Roman"/>
              </a:rPr>
              <a:t> </a:t>
            </a:r>
            <a:r>
              <a:rPr sz="1800" b="1" spc="-5" dirty="0">
                <a:latin typeface="Times New Roman"/>
                <a:cs typeface="Times New Roman"/>
              </a:rPr>
              <a:t>students</a:t>
            </a:r>
            <a:r>
              <a:rPr sz="1800" b="1" spc="15" dirty="0">
                <a:latin typeface="Times New Roman"/>
                <a:cs typeface="Times New Roman"/>
              </a:rPr>
              <a:t> </a:t>
            </a:r>
            <a:r>
              <a:rPr sz="1800" b="1" spc="-10" dirty="0">
                <a:latin typeface="Times New Roman"/>
                <a:cs typeface="Times New Roman"/>
              </a:rPr>
              <a:t>through</a:t>
            </a:r>
            <a:r>
              <a:rPr sz="1800" b="1" spc="-5" dirty="0">
                <a:latin typeface="Times New Roman"/>
                <a:cs typeface="Times New Roman"/>
              </a:rPr>
              <a:t> in</a:t>
            </a:r>
            <a:r>
              <a:rPr sz="1800" b="1" spc="10" dirty="0">
                <a:latin typeface="Times New Roman"/>
                <a:cs typeface="Times New Roman"/>
              </a:rPr>
              <a:t> </a:t>
            </a:r>
            <a:r>
              <a:rPr sz="1800" b="1" spc="-5" dirty="0">
                <a:latin typeface="Times New Roman"/>
                <a:cs typeface="Times New Roman"/>
              </a:rPr>
              <a:t>the </a:t>
            </a:r>
            <a:r>
              <a:rPr sz="1800" b="1" dirty="0">
                <a:latin typeface="Times New Roman"/>
                <a:cs typeface="Times New Roman"/>
              </a:rPr>
              <a:t>year</a:t>
            </a:r>
            <a:r>
              <a:rPr sz="1800" b="1" spc="-35" dirty="0">
                <a:latin typeface="Times New Roman"/>
                <a:cs typeface="Times New Roman"/>
              </a:rPr>
              <a:t> </a:t>
            </a:r>
            <a:r>
              <a:rPr sz="1800" b="1" spc="-15" dirty="0">
                <a:latin typeface="Times New Roman"/>
                <a:cs typeface="Times New Roman"/>
              </a:rPr>
              <a:t>are</a:t>
            </a:r>
            <a:r>
              <a:rPr sz="1800" b="1" spc="10" dirty="0">
                <a:latin typeface="Times New Roman"/>
                <a:cs typeface="Times New Roman"/>
              </a:rPr>
              <a:t> </a:t>
            </a:r>
            <a:r>
              <a:rPr sz="1800" b="1" dirty="0">
                <a:latin typeface="Times New Roman"/>
                <a:cs typeface="Times New Roman"/>
              </a:rPr>
              <a:t>committed</a:t>
            </a:r>
            <a:r>
              <a:rPr sz="1800" b="1" spc="-10" dirty="0">
                <a:latin typeface="Times New Roman"/>
                <a:cs typeface="Times New Roman"/>
              </a:rPr>
              <a:t> </a:t>
            </a:r>
            <a:r>
              <a:rPr sz="1800" b="1" dirty="0">
                <a:latin typeface="Times New Roman"/>
                <a:cs typeface="Times New Roman"/>
              </a:rPr>
              <a:t>to:</a:t>
            </a:r>
            <a:r>
              <a:rPr sz="1800" b="1" spc="15" dirty="0">
                <a:latin typeface="Times New Roman"/>
                <a:cs typeface="Times New Roman"/>
              </a:rPr>
              <a:t> </a:t>
            </a:r>
            <a:r>
              <a:rPr sz="1800" b="1" dirty="0">
                <a:latin typeface="Times New Roman"/>
                <a:cs typeface="Times New Roman"/>
              </a:rPr>
              <a:t>Mechanical</a:t>
            </a:r>
            <a:endParaRPr sz="1800">
              <a:latin typeface="Times New Roman"/>
              <a:cs typeface="Times New Roman"/>
            </a:endParaRPr>
          </a:p>
        </p:txBody>
      </p:sp>
      <p:sp>
        <p:nvSpPr>
          <p:cNvPr id="20" name="object 20"/>
          <p:cNvSpPr txBox="1"/>
          <p:nvPr/>
        </p:nvSpPr>
        <p:spPr>
          <a:xfrm>
            <a:off x="78739" y="757173"/>
            <a:ext cx="244221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Engineering</a:t>
            </a:r>
            <a:r>
              <a:rPr sz="1800" b="1" spc="-35" dirty="0">
                <a:latin typeface="Times New Roman"/>
                <a:cs typeface="Times New Roman"/>
              </a:rPr>
              <a:t> </a:t>
            </a:r>
            <a:r>
              <a:rPr sz="1800" b="1" spc="-5" dirty="0">
                <a:latin typeface="Times New Roman"/>
                <a:cs typeface="Times New Roman"/>
              </a:rPr>
              <a:t>Programme</a:t>
            </a:r>
            <a:endParaRPr sz="1800">
              <a:latin typeface="Times New Roman"/>
              <a:cs typeface="Times New Roman"/>
            </a:endParaRPr>
          </a:p>
        </p:txBody>
      </p:sp>
      <p:grpSp>
        <p:nvGrpSpPr>
          <p:cNvPr id="21" name="object 21"/>
          <p:cNvGrpSpPr/>
          <p:nvPr/>
        </p:nvGrpSpPr>
        <p:grpSpPr>
          <a:xfrm>
            <a:off x="8954770" y="1524000"/>
            <a:ext cx="3237230" cy="1405890"/>
            <a:chOff x="8955023" y="1370075"/>
            <a:chExt cx="3237230" cy="1405890"/>
          </a:xfrm>
        </p:grpSpPr>
        <p:pic>
          <p:nvPicPr>
            <p:cNvPr id="22" name="object 22"/>
            <p:cNvPicPr/>
            <p:nvPr/>
          </p:nvPicPr>
          <p:blipFill>
            <a:blip r:embed="rId8" cstate="print"/>
            <a:stretch>
              <a:fillRect/>
            </a:stretch>
          </p:blipFill>
          <p:spPr>
            <a:xfrm>
              <a:off x="8955023" y="1370075"/>
              <a:ext cx="3236976" cy="1405509"/>
            </a:xfrm>
            <a:prstGeom prst="rect">
              <a:avLst/>
            </a:prstGeom>
          </p:spPr>
        </p:pic>
        <p:sp>
          <p:nvSpPr>
            <p:cNvPr id="23" name="object 23"/>
            <p:cNvSpPr/>
            <p:nvPr/>
          </p:nvSpPr>
          <p:spPr>
            <a:xfrm>
              <a:off x="9278111" y="1491995"/>
              <a:ext cx="2667000" cy="685800"/>
            </a:xfrm>
            <a:custGeom>
              <a:avLst/>
              <a:gdLst/>
              <a:ahLst/>
              <a:cxnLst/>
              <a:rect l="l" t="t" r="r" b="b"/>
              <a:pathLst>
                <a:path w="2667000" h="685800">
                  <a:moveTo>
                    <a:pt x="2552700" y="0"/>
                  </a:moveTo>
                  <a:lnTo>
                    <a:pt x="114300" y="0"/>
                  </a:lnTo>
                  <a:lnTo>
                    <a:pt x="69812" y="8983"/>
                  </a:lnTo>
                  <a:lnTo>
                    <a:pt x="33480" y="33480"/>
                  </a:lnTo>
                  <a:lnTo>
                    <a:pt x="8983" y="69812"/>
                  </a:lnTo>
                  <a:lnTo>
                    <a:pt x="0" y="114300"/>
                  </a:lnTo>
                  <a:lnTo>
                    <a:pt x="0" y="571500"/>
                  </a:lnTo>
                  <a:lnTo>
                    <a:pt x="8983" y="615987"/>
                  </a:lnTo>
                  <a:lnTo>
                    <a:pt x="33480" y="652319"/>
                  </a:lnTo>
                  <a:lnTo>
                    <a:pt x="69812" y="676816"/>
                  </a:lnTo>
                  <a:lnTo>
                    <a:pt x="114300" y="685800"/>
                  </a:lnTo>
                  <a:lnTo>
                    <a:pt x="2552700" y="685800"/>
                  </a:lnTo>
                  <a:lnTo>
                    <a:pt x="2597187" y="676816"/>
                  </a:lnTo>
                  <a:lnTo>
                    <a:pt x="2633519" y="652319"/>
                  </a:lnTo>
                  <a:lnTo>
                    <a:pt x="2658016" y="615987"/>
                  </a:lnTo>
                  <a:lnTo>
                    <a:pt x="2667000" y="571500"/>
                  </a:lnTo>
                  <a:lnTo>
                    <a:pt x="2667000" y="114300"/>
                  </a:lnTo>
                  <a:lnTo>
                    <a:pt x="2658016" y="69812"/>
                  </a:lnTo>
                  <a:lnTo>
                    <a:pt x="2633519" y="33480"/>
                  </a:lnTo>
                  <a:lnTo>
                    <a:pt x="2597187" y="8983"/>
                  </a:lnTo>
                  <a:lnTo>
                    <a:pt x="2552700" y="0"/>
                  </a:lnTo>
                  <a:close/>
                </a:path>
              </a:pathLst>
            </a:custGeom>
            <a:solidFill>
              <a:srgbClr val="D5DCE4"/>
            </a:solidFill>
          </p:spPr>
          <p:txBody>
            <a:bodyPr wrap="square" lIns="0" tIns="0" rIns="0" bIns="0" rtlCol="0"/>
            <a:lstStyle/>
            <a:p>
              <a:endParaRPr/>
            </a:p>
          </p:txBody>
        </p:sp>
        <p:sp>
          <p:nvSpPr>
            <p:cNvPr id="24" name="object 24"/>
            <p:cNvSpPr/>
            <p:nvPr/>
          </p:nvSpPr>
          <p:spPr>
            <a:xfrm>
              <a:off x="9278111" y="1491995"/>
              <a:ext cx="2667000" cy="685800"/>
            </a:xfrm>
            <a:custGeom>
              <a:avLst/>
              <a:gdLst/>
              <a:ahLst/>
              <a:cxnLst/>
              <a:rect l="l" t="t" r="r" b="b"/>
              <a:pathLst>
                <a:path w="2667000" h="685800">
                  <a:moveTo>
                    <a:pt x="0" y="114300"/>
                  </a:moveTo>
                  <a:lnTo>
                    <a:pt x="8983" y="69812"/>
                  </a:lnTo>
                  <a:lnTo>
                    <a:pt x="33480" y="33480"/>
                  </a:lnTo>
                  <a:lnTo>
                    <a:pt x="69812" y="8983"/>
                  </a:lnTo>
                  <a:lnTo>
                    <a:pt x="114300" y="0"/>
                  </a:lnTo>
                  <a:lnTo>
                    <a:pt x="2552700" y="0"/>
                  </a:lnTo>
                  <a:lnTo>
                    <a:pt x="2597187" y="8983"/>
                  </a:lnTo>
                  <a:lnTo>
                    <a:pt x="2633519" y="33480"/>
                  </a:lnTo>
                  <a:lnTo>
                    <a:pt x="2658016" y="69812"/>
                  </a:lnTo>
                  <a:lnTo>
                    <a:pt x="2667000" y="114300"/>
                  </a:lnTo>
                  <a:lnTo>
                    <a:pt x="2667000" y="571500"/>
                  </a:lnTo>
                  <a:lnTo>
                    <a:pt x="2658016" y="615987"/>
                  </a:lnTo>
                  <a:lnTo>
                    <a:pt x="2633519" y="652319"/>
                  </a:lnTo>
                  <a:lnTo>
                    <a:pt x="2597187" y="676816"/>
                  </a:lnTo>
                  <a:lnTo>
                    <a:pt x="2552700" y="685800"/>
                  </a:lnTo>
                  <a:lnTo>
                    <a:pt x="114300" y="685800"/>
                  </a:lnTo>
                  <a:lnTo>
                    <a:pt x="69812" y="676816"/>
                  </a:lnTo>
                  <a:lnTo>
                    <a:pt x="33480" y="652319"/>
                  </a:lnTo>
                  <a:lnTo>
                    <a:pt x="8983" y="615987"/>
                  </a:lnTo>
                  <a:lnTo>
                    <a:pt x="0" y="571500"/>
                  </a:lnTo>
                  <a:lnTo>
                    <a:pt x="0" y="114300"/>
                  </a:lnTo>
                  <a:close/>
                </a:path>
              </a:pathLst>
            </a:custGeom>
            <a:ln w="12700">
              <a:solidFill>
                <a:srgbClr val="41709C"/>
              </a:solidFill>
            </a:ln>
          </p:spPr>
          <p:txBody>
            <a:bodyPr wrap="square" lIns="0" tIns="0" rIns="0" bIns="0" rtlCol="0"/>
            <a:lstStyle/>
            <a:p>
              <a:endParaRPr/>
            </a:p>
          </p:txBody>
        </p:sp>
      </p:grpSp>
      <p:sp>
        <p:nvSpPr>
          <p:cNvPr id="26" name="object 26"/>
          <p:cNvSpPr txBox="1"/>
          <p:nvPr/>
        </p:nvSpPr>
        <p:spPr>
          <a:xfrm>
            <a:off x="9891141" y="705738"/>
            <a:ext cx="1465580" cy="452120"/>
          </a:xfrm>
          <a:prstGeom prst="rect">
            <a:avLst/>
          </a:prstGeom>
        </p:spPr>
        <p:txBody>
          <a:bodyPr vert="horz" wrap="square" lIns="0" tIns="12065" rIns="0" bIns="0" rtlCol="0">
            <a:spAutoFit/>
          </a:bodyPr>
          <a:lstStyle/>
          <a:p>
            <a:pPr marL="12700">
              <a:lnSpc>
                <a:spcPct val="100000"/>
              </a:lnSpc>
              <a:spcBef>
                <a:spcPts val="95"/>
              </a:spcBef>
            </a:pPr>
            <a:r>
              <a:rPr sz="2800" b="1" u="heavy" spc="-60" dirty="0">
                <a:uFill>
                  <a:solidFill>
                    <a:srgbClr val="000000"/>
                  </a:solidFill>
                </a:uFill>
                <a:latin typeface="Calibri"/>
                <a:cs typeface="Calibri"/>
              </a:rPr>
              <a:t>K</a:t>
            </a:r>
            <a:r>
              <a:rPr sz="2800" b="1" u="heavy" spc="-35" dirty="0">
                <a:uFill>
                  <a:solidFill>
                    <a:srgbClr val="000000"/>
                  </a:solidFill>
                </a:uFill>
                <a:latin typeface="Calibri"/>
                <a:cs typeface="Calibri"/>
              </a:rPr>
              <a:t>e</a:t>
            </a:r>
            <a:r>
              <a:rPr sz="2800" b="1" u="heavy" spc="-5" dirty="0">
                <a:uFill>
                  <a:solidFill>
                    <a:srgbClr val="000000"/>
                  </a:solidFill>
                </a:uFill>
                <a:latin typeface="Calibri"/>
                <a:cs typeface="Calibri"/>
              </a:rPr>
              <a:t>y</a:t>
            </a:r>
            <a:r>
              <a:rPr sz="2800" b="1" u="heavy" spc="-20" dirty="0">
                <a:uFill>
                  <a:solidFill>
                    <a:srgbClr val="000000"/>
                  </a:solidFill>
                </a:uFill>
                <a:latin typeface="Calibri"/>
                <a:cs typeface="Calibri"/>
              </a:rPr>
              <a:t>w</a:t>
            </a:r>
            <a:r>
              <a:rPr sz="2800" b="1" u="heavy" spc="-5" dirty="0">
                <a:uFill>
                  <a:solidFill>
                    <a:srgbClr val="000000"/>
                  </a:solidFill>
                </a:uFill>
                <a:latin typeface="Calibri"/>
                <a:cs typeface="Calibri"/>
              </a:rPr>
              <a:t>o</a:t>
            </a:r>
            <a:r>
              <a:rPr sz="2800" b="1" u="heavy" spc="-45" dirty="0">
                <a:uFill>
                  <a:solidFill>
                    <a:srgbClr val="000000"/>
                  </a:solidFill>
                </a:uFill>
                <a:latin typeface="Calibri"/>
                <a:cs typeface="Calibri"/>
              </a:rPr>
              <a:t>r</a:t>
            </a:r>
            <a:r>
              <a:rPr sz="2800" b="1" u="heavy" spc="-5" dirty="0">
                <a:uFill>
                  <a:solidFill>
                    <a:srgbClr val="000000"/>
                  </a:solidFill>
                </a:uFill>
                <a:latin typeface="Calibri"/>
                <a:cs typeface="Calibri"/>
              </a:rPr>
              <a:t>ds</a:t>
            </a:r>
            <a:endParaRPr sz="2800">
              <a:latin typeface="Calibri"/>
              <a:cs typeface="Calibri"/>
            </a:endParaRPr>
          </a:p>
        </p:txBody>
      </p:sp>
      <p:grpSp>
        <p:nvGrpSpPr>
          <p:cNvPr id="27" name="object 27"/>
          <p:cNvGrpSpPr/>
          <p:nvPr/>
        </p:nvGrpSpPr>
        <p:grpSpPr>
          <a:xfrm>
            <a:off x="148945" y="3038976"/>
            <a:ext cx="9044305" cy="1440815"/>
            <a:chOff x="196342" y="2576829"/>
            <a:chExt cx="9044305" cy="1440815"/>
          </a:xfrm>
        </p:grpSpPr>
        <p:sp>
          <p:nvSpPr>
            <p:cNvPr id="28" name="object 28"/>
            <p:cNvSpPr/>
            <p:nvPr/>
          </p:nvSpPr>
          <p:spPr>
            <a:xfrm>
              <a:off x="202692" y="2583179"/>
              <a:ext cx="9031605" cy="1428115"/>
            </a:xfrm>
            <a:custGeom>
              <a:avLst/>
              <a:gdLst/>
              <a:ahLst/>
              <a:cxnLst/>
              <a:rect l="l" t="t" r="r" b="b"/>
              <a:pathLst>
                <a:path w="9031605" h="1428114">
                  <a:moveTo>
                    <a:pt x="8793226" y="0"/>
                  </a:moveTo>
                  <a:lnTo>
                    <a:pt x="237998" y="0"/>
                  </a:lnTo>
                  <a:lnTo>
                    <a:pt x="190032" y="4835"/>
                  </a:lnTo>
                  <a:lnTo>
                    <a:pt x="145357" y="18702"/>
                  </a:lnTo>
                  <a:lnTo>
                    <a:pt x="104930" y="40645"/>
                  </a:lnTo>
                  <a:lnTo>
                    <a:pt x="69707" y="69707"/>
                  </a:lnTo>
                  <a:lnTo>
                    <a:pt x="40645" y="104930"/>
                  </a:lnTo>
                  <a:lnTo>
                    <a:pt x="18702" y="145357"/>
                  </a:lnTo>
                  <a:lnTo>
                    <a:pt x="4835" y="190032"/>
                  </a:lnTo>
                  <a:lnTo>
                    <a:pt x="0" y="237998"/>
                  </a:lnTo>
                  <a:lnTo>
                    <a:pt x="0" y="1189990"/>
                  </a:lnTo>
                  <a:lnTo>
                    <a:pt x="4835" y="1237955"/>
                  </a:lnTo>
                  <a:lnTo>
                    <a:pt x="18702" y="1282630"/>
                  </a:lnTo>
                  <a:lnTo>
                    <a:pt x="40645" y="1323057"/>
                  </a:lnTo>
                  <a:lnTo>
                    <a:pt x="69707" y="1358280"/>
                  </a:lnTo>
                  <a:lnTo>
                    <a:pt x="104930" y="1387342"/>
                  </a:lnTo>
                  <a:lnTo>
                    <a:pt x="145357" y="1409285"/>
                  </a:lnTo>
                  <a:lnTo>
                    <a:pt x="190032" y="1423152"/>
                  </a:lnTo>
                  <a:lnTo>
                    <a:pt x="237998" y="1427988"/>
                  </a:lnTo>
                  <a:lnTo>
                    <a:pt x="8793226" y="1427988"/>
                  </a:lnTo>
                  <a:lnTo>
                    <a:pt x="8841191" y="1423152"/>
                  </a:lnTo>
                  <a:lnTo>
                    <a:pt x="8885866" y="1409285"/>
                  </a:lnTo>
                  <a:lnTo>
                    <a:pt x="8926293" y="1387342"/>
                  </a:lnTo>
                  <a:lnTo>
                    <a:pt x="8961516" y="1358280"/>
                  </a:lnTo>
                  <a:lnTo>
                    <a:pt x="8990578" y="1323057"/>
                  </a:lnTo>
                  <a:lnTo>
                    <a:pt x="9012521" y="1282630"/>
                  </a:lnTo>
                  <a:lnTo>
                    <a:pt x="9026388" y="1237955"/>
                  </a:lnTo>
                  <a:lnTo>
                    <a:pt x="9031224" y="1189990"/>
                  </a:lnTo>
                  <a:lnTo>
                    <a:pt x="9031224" y="237998"/>
                  </a:lnTo>
                  <a:lnTo>
                    <a:pt x="9026388" y="190032"/>
                  </a:lnTo>
                  <a:lnTo>
                    <a:pt x="9012521" y="145357"/>
                  </a:lnTo>
                  <a:lnTo>
                    <a:pt x="8990578" y="104930"/>
                  </a:lnTo>
                  <a:lnTo>
                    <a:pt x="8961516" y="69707"/>
                  </a:lnTo>
                  <a:lnTo>
                    <a:pt x="8926293" y="40645"/>
                  </a:lnTo>
                  <a:lnTo>
                    <a:pt x="8885866" y="18702"/>
                  </a:lnTo>
                  <a:lnTo>
                    <a:pt x="8841191" y="4835"/>
                  </a:lnTo>
                  <a:lnTo>
                    <a:pt x="8793226" y="0"/>
                  </a:lnTo>
                  <a:close/>
                </a:path>
              </a:pathLst>
            </a:custGeom>
            <a:solidFill>
              <a:srgbClr val="ACB8C9">
                <a:alpha val="65881"/>
              </a:srgbClr>
            </a:solidFill>
          </p:spPr>
          <p:txBody>
            <a:bodyPr wrap="square" lIns="0" tIns="0" rIns="0" bIns="0" rtlCol="0"/>
            <a:lstStyle/>
            <a:p>
              <a:endParaRPr/>
            </a:p>
          </p:txBody>
        </p:sp>
        <p:sp>
          <p:nvSpPr>
            <p:cNvPr id="29" name="object 29"/>
            <p:cNvSpPr/>
            <p:nvPr/>
          </p:nvSpPr>
          <p:spPr>
            <a:xfrm>
              <a:off x="202692" y="2583179"/>
              <a:ext cx="9031605" cy="1428115"/>
            </a:xfrm>
            <a:custGeom>
              <a:avLst/>
              <a:gdLst/>
              <a:ahLst/>
              <a:cxnLst/>
              <a:rect l="l" t="t" r="r" b="b"/>
              <a:pathLst>
                <a:path w="9031605" h="1428114">
                  <a:moveTo>
                    <a:pt x="0" y="237998"/>
                  </a:moveTo>
                  <a:lnTo>
                    <a:pt x="4835" y="190032"/>
                  </a:lnTo>
                  <a:lnTo>
                    <a:pt x="18702" y="145357"/>
                  </a:lnTo>
                  <a:lnTo>
                    <a:pt x="40645" y="104930"/>
                  </a:lnTo>
                  <a:lnTo>
                    <a:pt x="69707" y="69707"/>
                  </a:lnTo>
                  <a:lnTo>
                    <a:pt x="104930" y="40645"/>
                  </a:lnTo>
                  <a:lnTo>
                    <a:pt x="145357" y="18702"/>
                  </a:lnTo>
                  <a:lnTo>
                    <a:pt x="190032" y="4835"/>
                  </a:lnTo>
                  <a:lnTo>
                    <a:pt x="237998" y="0"/>
                  </a:lnTo>
                  <a:lnTo>
                    <a:pt x="8793226" y="0"/>
                  </a:lnTo>
                  <a:lnTo>
                    <a:pt x="8841191" y="4835"/>
                  </a:lnTo>
                  <a:lnTo>
                    <a:pt x="8885866" y="18702"/>
                  </a:lnTo>
                  <a:lnTo>
                    <a:pt x="8926293" y="40645"/>
                  </a:lnTo>
                  <a:lnTo>
                    <a:pt x="8961516" y="69707"/>
                  </a:lnTo>
                  <a:lnTo>
                    <a:pt x="8990578" y="104930"/>
                  </a:lnTo>
                  <a:lnTo>
                    <a:pt x="9012521" y="145357"/>
                  </a:lnTo>
                  <a:lnTo>
                    <a:pt x="9026388" y="190032"/>
                  </a:lnTo>
                  <a:lnTo>
                    <a:pt x="9031224" y="237998"/>
                  </a:lnTo>
                  <a:lnTo>
                    <a:pt x="9031224" y="1189990"/>
                  </a:lnTo>
                  <a:lnTo>
                    <a:pt x="9026388" y="1237955"/>
                  </a:lnTo>
                  <a:lnTo>
                    <a:pt x="9012521" y="1282630"/>
                  </a:lnTo>
                  <a:lnTo>
                    <a:pt x="8990578" y="1323057"/>
                  </a:lnTo>
                  <a:lnTo>
                    <a:pt x="8961516" y="1358280"/>
                  </a:lnTo>
                  <a:lnTo>
                    <a:pt x="8926293" y="1387342"/>
                  </a:lnTo>
                  <a:lnTo>
                    <a:pt x="8885866" y="1409285"/>
                  </a:lnTo>
                  <a:lnTo>
                    <a:pt x="8841191" y="1423152"/>
                  </a:lnTo>
                  <a:lnTo>
                    <a:pt x="8793226" y="1427988"/>
                  </a:lnTo>
                  <a:lnTo>
                    <a:pt x="237998" y="1427988"/>
                  </a:lnTo>
                  <a:lnTo>
                    <a:pt x="190032" y="1423152"/>
                  </a:lnTo>
                  <a:lnTo>
                    <a:pt x="145357" y="1409285"/>
                  </a:lnTo>
                  <a:lnTo>
                    <a:pt x="104930" y="1387342"/>
                  </a:lnTo>
                  <a:lnTo>
                    <a:pt x="69707" y="1358280"/>
                  </a:lnTo>
                  <a:lnTo>
                    <a:pt x="40645" y="1323057"/>
                  </a:lnTo>
                  <a:lnTo>
                    <a:pt x="18702" y="1282630"/>
                  </a:lnTo>
                  <a:lnTo>
                    <a:pt x="4835" y="1237955"/>
                  </a:lnTo>
                  <a:lnTo>
                    <a:pt x="0" y="1189990"/>
                  </a:lnTo>
                  <a:lnTo>
                    <a:pt x="0" y="237998"/>
                  </a:lnTo>
                  <a:close/>
                </a:path>
              </a:pathLst>
            </a:custGeom>
            <a:ln w="12700">
              <a:solidFill>
                <a:srgbClr val="41709C"/>
              </a:solidFill>
            </a:ln>
          </p:spPr>
          <p:txBody>
            <a:bodyPr wrap="square" lIns="0" tIns="0" rIns="0" bIns="0" rtlCol="0"/>
            <a:lstStyle/>
            <a:p>
              <a:endParaRPr/>
            </a:p>
          </p:txBody>
        </p:sp>
      </p:grpSp>
      <p:sp>
        <p:nvSpPr>
          <p:cNvPr id="30" name="object 30"/>
          <p:cNvSpPr txBox="1"/>
          <p:nvPr/>
        </p:nvSpPr>
        <p:spPr>
          <a:xfrm>
            <a:off x="312927" y="3175529"/>
            <a:ext cx="8738235" cy="113364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Times New Roman"/>
                <a:cs typeface="Times New Roman"/>
              </a:rPr>
              <a:t>PSO2:</a:t>
            </a:r>
            <a:endParaRPr lang="en-IN" b="1" dirty="0">
              <a:solidFill>
                <a:srgbClr val="C00000"/>
              </a:solidFill>
              <a:latin typeface="Times New Roman"/>
              <a:cs typeface="Times New Roman"/>
            </a:endParaRPr>
          </a:p>
          <a:p>
            <a:pPr marL="12700">
              <a:lnSpc>
                <a:spcPct val="100000"/>
              </a:lnSpc>
              <a:spcBef>
                <a:spcPts val="100"/>
              </a:spcBef>
            </a:pPr>
            <a:r>
              <a:rPr lang="en-IN" b="1" spc="-5" dirty="0">
                <a:latin typeface="Times New Roman"/>
                <a:cs typeface="Times New Roman"/>
              </a:rPr>
              <a:t>Main stream the environmental protection in all the economical and social developmental projects, policies, programs or schemes in accordance with the carrying capacity of the area or region</a:t>
            </a:r>
            <a:endParaRPr b="1" spc="-5" dirty="0">
              <a:latin typeface="Times New Roman"/>
              <a:cs typeface="Times New Roman"/>
            </a:endParaRPr>
          </a:p>
        </p:txBody>
      </p:sp>
      <p:grpSp>
        <p:nvGrpSpPr>
          <p:cNvPr id="31" name="object 31"/>
          <p:cNvGrpSpPr/>
          <p:nvPr/>
        </p:nvGrpSpPr>
        <p:grpSpPr>
          <a:xfrm>
            <a:off x="8839200" y="2971800"/>
            <a:ext cx="3190240" cy="1405890"/>
            <a:chOff x="8926068" y="2842260"/>
            <a:chExt cx="3266440" cy="1405890"/>
          </a:xfrm>
        </p:grpSpPr>
        <p:pic>
          <p:nvPicPr>
            <p:cNvPr id="32" name="object 32"/>
            <p:cNvPicPr/>
            <p:nvPr/>
          </p:nvPicPr>
          <p:blipFill>
            <a:blip r:embed="rId9" cstate="print"/>
            <a:stretch>
              <a:fillRect/>
            </a:stretch>
          </p:blipFill>
          <p:spPr>
            <a:xfrm>
              <a:off x="8926068" y="2842260"/>
              <a:ext cx="3265931" cy="1405508"/>
            </a:xfrm>
            <a:prstGeom prst="rect">
              <a:avLst/>
            </a:prstGeom>
          </p:spPr>
        </p:pic>
        <p:sp>
          <p:nvSpPr>
            <p:cNvPr id="33" name="object 33"/>
            <p:cNvSpPr/>
            <p:nvPr/>
          </p:nvSpPr>
          <p:spPr>
            <a:xfrm>
              <a:off x="9249156" y="2964180"/>
              <a:ext cx="2623185" cy="685800"/>
            </a:xfrm>
            <a:custGeom>
              <a:avLst/>
              <a:gdLst/>
              <a:ahLst/>
              <a:cxnLst/>
              <a:rect l="l" t="t" r="r" b="b"/>
              <a:pathLst>
                <a:path w="2623184" h="685800">
                  <a:moveTo>
                    <a:pt x="2508504" y="0"/>
                  </a:moveTo>
                  <a:lnTo>
                    <a:pt x="114300" y="0"/>
                  </a:lnTo>
                  <a:lnTo>
                    <a:pt x="69812" y="8983"/>
                  </a:lnTo>
                  <a:lnTo>
                    <a:pt x="33480" y="33480"/>
                  </a:lnTo>
                  <a:lnTo>
                    <a:pt x="8983" y="69812"/>
                  </a:lnTo>
                  <a:lnTo>
                    <a:pt x="0" y="114300"/>
                  </a:lnTo>
                  <a:lnTo>
                    <a:pt x="0" y="571500"/>
                  </a:lnTo>
                  <a:lnTo>
                    <a:pt x="8983" y="615987"/>
                  </a:lnTo>
                  <a:lnTo>
                    <a:pt x="33480" y="652319"/>
                  </a:lnTo>
                  <a:lnTo>
                    <a:pt x="69812" y="676816"/>
                  </a:lnTo>
                  <a:lnTo>
                    <a:pt x="114300" y="685800"/>
                  </a:lnTo>
                  <a:lnTo>
                    <a:pt x="2508504" y="685800"/>
                  </a:lnTo>
                  <a:lnTo>
                    <a:pt x="2552991" y="676816"/>
                  </a:lnTo>
                  <a:lnTo>
                    <a:pt x="2589323" y="652319"/>
                  </a:lnTo>
                  <a:lnTo>
                    <a:pt x="2613820" y="615987"/>
                  </a:lnTo>
                  <a:lnTo>
                    <a:pt x="2622804" y="571500"/>
                  </a:lnTo>
                  <a:lnTo>
                    <a:pt x="2622804" y="114300"/>
                  </a:lnTo>
                  <a:lnTo>
                    <a:pt x="2613820" y="69812"/>
                  </a:lnTo>
                  <a:lnTo>
                    <a:pt x="2589323" y="33480"/>
                  </a:lnTo>
                  <a:lnTo>
                    <a:pt x="2552991" y="8983"/>
                  </a:lnTo>
                  <a:lnTo>
                    <a:pt x="2508504" y="0"/>
                  </a:lnTo>
                  <a:close/>
                </a:path>
              </a:pathLst>
            </a:custGeom>
            <a:solidFill>
              <a:srgbClr val="D5DCE4"/>
            </a:solidFill>
          </p:spPr>
          <p:txBody>
            <a:bodyPr wrap="square" lIns="0" tIns="0" rIns="0" bIns="0" rtlCol="0"/>
            <a:lstStyle/>
            <a:p>
              <a:endParaRPr/>
            </a:p>
          </p:txBody>
        </p:sp>
        <p:sp>
          <p:nvSpPr>
            <p:cNvPr id="34" name="object 34"/>
            <p:cNvSpPr/>
            <p:nvPr/>
          </p:nvSpPr>
          <p:spPr>
            <a:xfrm>
              <a:off x="9249156" y="2964180"/>
              <a:ext cx="2623185" cy="685800"/>
            </a:xfrm>
            <a:custGeom>
              <a:avLst/>
              <a:gdLst/>
              <a:ahLst/>
              <a:cxnLst/>
              <a:rect l="l" t="t" r="r" b="b"/>
              <a:pathLst>
                <a:path w="2623184" h="685800">
                  <a:moveTo>
                    <a:pt x="0" y="114300"/>
                  </a:moveTo>
                  <a:lnTo>
                    <a:pt x="8983" y="69812"/>
                  </a:lnTo>
                  <a:lnTo>
                    <a:pt x="33480" y="33480"/>
                  </a:lnTo>
                  <a:lnTo>
                    <a:pt x="69812" y="8983"/>
                  </a:lnTo>
                  <a:lnTo>
                    <a:pt x="114300" y="0"/>
                  </a:lnTo>
                  <a:lnTo>
                    <a:pt x="2508504" y="0"/>
                  </a:lnTo>
                  <a:lnTo>
                    <a:pt x="2552991" y="8983"/>
                  </a:lnTo>
                  <a:lnTo>
                    <a:pt x="2589323" y="33480"/>
                  </a:lnTo>
                  <a:lnTo>
                    <a:pt x="2613820" y="69812"/>
                  </a:lnTo>
                  <a:lnTo>
                    <a:pt x="2622804" y="114300"/>
                  </a:lnTo>
                  <a:lnTo>
                    <a:pt x="2622804" y="571500"/>
                  </a:lnTo>
                  <a:lnTo>
                    <a:pt x="2613820" y="615987"/>
                  </a:lnTo>
                  <a:lnTo>
                    <a:pt x="2589323" y="652319"/>
                  </a:lnTo>
                  <a:lnTo>
                    <a:pt x="2552991" y="676816"/>
                  </a:lnTo>
                  <a:lnTo>
                    <a:pt x="2508504" y="685800"/>
                  </a:lnTo>
                  <a:lnTo>
                    <a:pt x="114300" y="685800"/>
                  </a:lnTo>
                  <a:lnTo>
                    <a:pt x="69812" y="676816"/>
                  </a:lnTo>
                  <a:lnTo>
                    <a:pt x="33480" y="652319"/>
                  </a:lnTo>
                  <a:lnTo>
                    <a:pt x="8983" y="615987"/>
                  </a:lnTo>
                  <a:lnTo>
                    <a:pt x="0" y="571500"/>
                  </a:lnTo>
                  <a:lnTo>
                    <a:pt x="0" y="114300"/>
                  </a:lnTo>
                  <a:close/>
                </a:path>
              </a:pathLst>
            </a:custGeom>
            <a:ln w="12700">
              <a:solidFill>
                <a:srgbClr val="41709C"/>
              </a:solidFill>
            </a:ln>
          </p:spPr>
          <p:txBody>
            <a:bodyPr wrap="square" lIns="0" tIns="0" rIns="0" bIns="0" rtlCol="0"/>
            <a:lstStyle/>
            <a:p>
              <a:endParaRPr/>
            </a:p>
          </p:txBody>
        </p:sp>
      </p:grpSp>
      <p:sp>
        <p:nvSpPr>
          <p:cNvPr id="35" name="object 35"/>
          <p:cNvSpPr txBox="1"/>
          <p:nvPr/>
        </p:nvSpPr>
        <p:spPr>
          <a:xfrm>
            <a:off x="9372600" y="3124200"/>
            <a:ext cx="2281555" cy="566822"/>
          </a:xfrm>
          <a:prstGeom prst="rect">
            <a:avLst/>
          </a:prstGeom>
        </p:spPr>
        <p:txBody>
          <a:bodyPr vert="horz" wrap="square" lIns="0" tIns="12700" rIns="0" bIns="0" rtlCol="0" anchor="ctr">
            <a:spAutoFit/>
          </a:bodyPr>
          <a:lstStyle/>
          <a:p>
            <a:pPr algn="ctr">
              <a:lnSpc>
                <a:spcPct val="100000"/>
              </a:lnSpc>
              <a:spcBef>
                <a:spcPts val="100"/>
              </a:spcBef>
            </a:pPr>
            <a:r>
              <a:rPr lang="en-IN" sz="1800" b="1" spc="-5" dirty="0">
                <a:latin typeface="Calibri"/>
                <a:cs typeface="Calibri"/>
              </a:rPr>
              <a:t>Environmental Protection</a:t>
            </a:r>
            <a:endParaRPr sz="1800" dirty="0">
              <a:latin typeface="Calibri"/>
              <a:cs typeface="Calibri"/>
            </a:endParaRPr>
          </a:p>
        </p:txBody>
      </p:sp>
      <p:grpSp>
        <p:nvGrpSpPr>
          <p:cNvPr id="36" name="object 36"/>
          <p:cNvGrpSpPr/>
          <p:nvPr/>
        </p:nvGrpSpPr>
        <p:grpSpPr>
          <a:xfrm>
            <a:off x="175514" y="4684859"/>
            <a:ext cx="9116440" cy="1428115"/>
            <a:chOff x="196342" y="4195317"/>
            <a:chExt cx="9044305" cy="659130"/>
          </a:xfrm>
        </p:grpSpPr>
        <p:sp>
          <p:nvSpPr>
            <p:cNvPr id="37" name="object 37"/>
            <p:cNvSpPr/>
            <p:nvPr/>
          </p:nvSpPr>
          <p:spPr>
            <a:xfrm>
              <a:off x="202692" y="4201667"/>
              <a:ext cx="9031605" cy="646430"/>
            </a:xfrm>
            <a:custGeom>
              <a:avLst/>
              <a:gdLst/>
              <a:ahLst/>
              <a:cxnLst/>
              <a:rect l="l" t="t" r="r" b="b"/>
              <a:pathLst>
                <a:path w="9031605" h="646429">
                  <a:moveTo>
                    <a:pt x="8923528" y="0"/>
                  </a:moveTo>
                  <a:lnTo>
                    <a:pt x="107696" y="0"/>
                  </a:lnTo>
                  <a:lnTo>
                    <a:pt x="65777" y="8469"/>
                  </a:lnTo>
                  <a:lnTo>
                    <a:pt x="31545" y="31559"/>
                  </a:lnTo>
                  <a:lnTo>
                    <a:pt x="8463" y="65793"/>
                  </a:lnTo>
                  <a:lnTo>
                    <a:pt x="0" y="107695"/>
                  </a:lnTo>
                  <a:lnTo>
                    <a:pt x="0" y="538479"/>
                  </a:lnTo>
                  <a:lnTo>
                    <a:pt x="8463" y="580382"/>
                  </a:lnTo>
                  <a:lnTo>
                    <a:pt x="31545" y="614616"/>
                  </a:lnTo>
                  <a:lnTo>
                    <a:pt x="65777" y="637706"/>
                  </a:lnTo>
                  <a:lnTo>
                    <a:pt x="107696" y="646175"/>
                  </a:lnTo>
                  <a:lnTo>
                    <a:pt x="8923528" y="646175"/>
                  </a:lnTo>
                  <a:lnTo>
                    <a:pt x="8965430" y="637706"/>
                  </a:lnTo>
                  <a:lnTo>
                    <a:pt x="8999664" y="614616"/>
                  </a:lnTo>
                  <a:lnTo>
                    <a:pt x="9022754" y="580382"/>
                  </a:lnTo>
                  <a:lnTo>
                    <a:pt x="9031224" y="538479"/>
                  </a:lnTo>
                  <a:lnTo>
                    <a:pt x="9031224" y="107695"/>
                  </a:lnTo>
                  <a:lnTo>
                    <a:pt x="9022754" y="65793"/>
                  </a:lnTo>
                  <a:lnTo>
                    <a:pt x="8999664" y="31559"/>
                  </a:lnTo>
                  <a:lnTo>
                    <a:pt x="8965430" y="8469"/>
                  </a:lnTo>
                  <a:lnTo>
                    <a:pt x="8923528" y="0"/>
                  </a:lnTo>
                  <a:close/>
                </a:path>
              </a:pathLst>
            </a:custGeom>
            <a:solidFill>
              <a:srgbClr val="ACB8C9">
                <a:alpha val="52156"/>
              </a:srgbClr>
            </a:solidFill>
          </p:spPr>
          <p:txBody>
            <a:bodyPr wrap="square" lIns="0" tIns="0" rIns="0" bIns="0" rtlCol="0"/>
            <a:lstStyle/>
            <a:p>
              <a:endParaRPr/>
            </a:p>
          </p:txBody>
        </p:sp>
        <p:sp>
          <p:nvSpPr>
            <p:cNvPr id="38" name="object 38"/>
            <p:cNvSpPr/>
            <p:nvPr/>
          </p:nvSpPr>
          <p:spPr>
            <a:xfrm>
              <a:off x="202692" y="4201667"/>
              <a:ext cx="9031605" cy="646430"/>
            </a:xfrm>
            <a:custGeom>
              <a:avLst/>
              <a:gdLst/>
              <a:ahLst/>
              <a:cxnLst/>
              <a:rect l="l" t="t" r="r" b="b"/>
              <a:pathLst>
                <a:path w="9031605" h="646429">
                  <a:moveTo>
                    <a:pt x="0" y="107695"/>
                  </a:moveTo>
                  <a:lnTo>
                    <a:pt x="8463" y="65793"/>
                  </a:lnTo>
                  <a:lnTo>
                    <a:pt x="31545" y="31559"/>
                  </a:lnTo>
                  <a:lnTo>
                    <a:pt x="65777" y="8469"/>
                  </a:lnTo>
                  <a:lnTo>
                    <a:pt x="107696" y="0"/>
                  </a:lnTo>
                  <a:lnTo>
                    <a:pt x="8923528" y="0"/>
                  </a:lnTo>
                  <a:lnTo>
                    <a:pt x="8965430" y="8469"/>
                  </a:lnTo>
                  <a:lnTo>
                    <a:pt x="8999664" y="31559"/>
                  </a:lnTo>
                  <a:lnTo>
                    <a:pt x="9022754" y="65793"/>
                  </a:lnTo>
                  <a:lnTo>
                    <a:pt x="9031224" y="107695"/>
                  </a:lnTo>
                  <a:lnTo>
                    <a:pt x="9031224" y="538479"/>
                  </a:lnTo>
                  <a:lnTo>
                    <a:pt x="9022754" y="580382"/>
                  </a:lnTo>
                  <a:lnTo>
                    <a:pt x="8999664" y="614616"/>
                  </a:lnTo>
                  <a:lnTo>
                    <a:pt x="8965430" y="637706"/>
                  </a:lnTo>
                  <a:lnTo>
                    <a:pt x="8923528" y="646175"/>
                  </a:lnTo>
                  <a:lnTo>
                    <a:pt x="107696" y="646175"/>
                  </a:lnTo>
                  <a:lnTo>
                    <a:pt x="65777" y="637706"/>
                  </a:lnTo>
                  <a:lnTo>
                    <a:pt x="31545" y="614616"/>
                  </a:lnTo>
                  <a:lnTo>
                    <a:pt x="8463" y="580382"/>
                  </a:lnTo>
                  <a:lnTo>
                    <a:pt x="0" y="538479"/>
                  </a:lnTo>
                  <a:lnTo>
                    <a:pt x="0" y="107695"/>
                  </a:lnTo>
                  <a:close/>
                </a:path>
              </a:pathLst>
            </a:custGeom>
            <a:ln w="12700">
              <a:solidFill>
                <a:srgbClr val="41709C"/>
              </a:solidFill>
            </a:ln>
          </p:spPr>
          <p:txBody>
            <a:bodyPr wrap="square" lIns="0" tIns="0" rIns="0" bIns="0" rtlCol="0"/>
            <a:lstStyle/>
            <a:p>
              <a:endParaRPr/>
            </a:p>
          </p:txBody>
        </p:sp>
      </p:grpSp>
      <p:sp>
        <p:nvSpPr>
          <p:cNvPr id="39" name="object 39"/>
          <p:cNvSpPr txBox="1"/>
          <p:nvPr/>
        </p:nvSpPr>
        <p:spPr>
          <a:xfrm>
            <a:off x="356235" y="4947379"/>
            <a:ext cx="8482965" cy="843821"/>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C00000"/>
                </a:solidFill>
                <a:latin typeface="Times New Roman"/>
                <a:cs typeface="Times New Roman"/>
              </a:rPr>
              <a:t>PSO3:</a:t>
            </a:r>
            <a:endParaRPr sz="1800" dirty="0">
              <a:latin typeface="Times New Roman"/>
              <a:cs typeface="Times New Roman"/>
            </a:endParaRPr>
          </a:p>
          <a:p>
            <a:pPr marL="12700">
              <a:lnSpc>
                <a:spcPct val="100000"/>
              </a:lnSpc>
            </a:pPr>
            <a:r>
              <a:rPr lang="en-IN" b="1" spc="-5" dirty="0">
                <a:latin typeface="Times New Roman"/>
                <a:cs typeface="Times New Roman"/>
              </a:rPr>
              <a:t>The application of sustainable principles to achieve the sustainable developmental goals and contribute to the global cause with local solutions</a:t>
            </a:r>
            <a:endParaRPr sz="1800" dirty="0">
              <a:latin typeface="Times New Roman"/>
              <a:cs typeface="Times New Roman"/>
            </a:endParaRPr>
          </a:p>
        </p:txBody>
      </p:sp>
      <p:grpSp>
        <p:nvGrpSpPr>
          <p:cNvPr id="40" name="object 40"/>
          <p:cNvGrpSpPr/>
          <p:nvPr/>
        </p:nvGrpSpPr>
        <p:grpSpPr>
          <a:xfrm>
            <a:off x="9016365" y="5000636"/>
            <a:ext cx="3175635" cy="1124585"/>
            <a:chOff x="8993123" y="4165053"/>
            <a:chExt cx="3175635" cy="1124585"/>
          </a:xfrm>
        </p:grpSpPr>
        <p:pic>
          <p:nvPicPr>
            <p:cNvPr id="41" name="object 41"/>
            <p:cNvPicPr/>
            <p:nvPr/>
          </p:nvPicPr>
          <p:blipFill>
            <a:blip r:embed="rId10" cstate="print"/>
            <a:stretch>
              <a:fillRect/>
            </a:stretch>
          </p:blipFill>
          <p:spPr>
            <a:xfrm>
              <a:off x="8993123" y="4165053"/>
              <a:ext cx="3175254" cy="1124115"/>
            </a:xfrm>
            <a:prstGeom prst="rect">
              <a:avLst/>
            </a:prstGeom>
          </p:spPr>
        </p:pic>
        <p:sp>
          <p:nvSpPr>
            <p:cNvPr id="42" name="object 42"/>
            <p:cNvSpPr/>
            <p:nvPr/>
          </p:nvSpPr>
          <p:spPr>
            <a:xfrm>
              <a:off x="9233915" y="4221480"/>
              <a:ext cx="2638425" cy="626745"/>
            </a:xfrm>
            <a:custGeom>
              <a:avLst/>
              <a:gdLst/>
              <a:ahLst/>
              <a:cxnLst/>
              <a:rect l="l" t="t" r="r" b="b"/>
              <a:pathLst>
                <a:path w="2638425" h="626745">
                  <a:moveTo>
                    <a:pt x="2533650" y="0"/>
                  </a:moveTo>
                  <a:lnTo>
                    <a:pt x="104393" y="0"/>
                  </a:lnTo>
                  <a:lnTo>
                    <a:pt x="63757" y="8203"/>
                  </a:lnTo>
                  <a:lnTo>
                    <a:pt x="30575" y="30575"/>
                  </a:lnTo>
                  <a:lnTo>
                    <a:pt x="8203" y="63757"/>
                  </a:lnTo>
                  <a:lnTo>
                    <a:pt x="0" y="104394"/>
                  </a:lnTo>
                  <a:lnTo>
                    <a:pt x="0" y="521970"/>
                  </a:lnTo>
                  <a:lnTo>
                    <a:pt x="8203" y="562606"/>
                  </a:lnTo>
                  <a:lnTo>
                    <a:pt x="30575" y="595788"/>
                  </a:lnTo>
                  <a:lnTo>
                    <a:pt x="63757" y="618160"/>
                  </a:lnTo>
                  <a:lnTo>
                    <a:pt x="104393" y="626364"/>
                  </a:lnTo>
                  <a:lnTo>
                    <a:pt x="2533650" y="626364"/>
                  </a:lnTo>
                  <a:lnTo>
                    <a:pt x="2574286" y="618160"/>
                  </a:lnTo>
                  <a:lnTo>
                    <a:pt x="2607468" y="595788"/>
                  </a:lnTo>
                  <a:lnTo>
                    <a:pt x="2629840" y="562606"/>
                  </a:lnTo>
                  <a:lnTo>
                    <a:pt x="2638043" y="521970"/>
                  </a:lnTo>
                  <a:lnTo>
                    <a:pt x="2638043" y="104394"/>
                  </a:lnTo>
                  <a:lnTo>
                    <a:pt x="2629840" y="63757"/>
                  </a:lnTo>
                  <a:lnTo>
                    <a:pt x="2607468" y="30575"/>
                  </a:lnTo>
                  <a:lnTo>
                    <a:pt x="2574286" y="8203"/>
                  </a:lnTo>
                  <a:lnTo>
                    <a:pt x="2533650" y="0"/>
                  </a:lnTo>
                  <a:close/>
                </a:path>
              </a:pathLst>
            </a:custGeom>
            <a:solidFill>
              <a:srgbClr val="D5DCE4"/>
            </a:solidFill>
          </p:spPr>
          <p:txBody>
            <a:bodyPr wrap="square" lIns="0" tIns="0" rIns="0" bIns="0" rtlCol="0"/>
            <a:lstStyle/>
            <a:p>
              <a:endParaRPr/>
            </a:p>
          </p:txBody>
        </p:sp>
        <p:sp>
          <p:nvSpPr>
            <p:cNvPr id="43" name="object 43"/>
            <p:cNvSpPr/>
            <p:nvPr/>
          </p:nvSpPr>
          <p:spPr>
            <a:xfrm>
              <a:off x="9233915" y="4221480"/>
              <a:ext cx="2638425" cy="626745"/>
            </a:xfrm>
            <a:custGeom>
              <a:avLst/>
              <a:gdLst/>
              <a:ahLst/>
              <a:cxnLst/>
              <a:rect l="l" t="t" r="r" b="b"/>
              <a:pathLst>
                <a:path w="2638425" h="626745">
                  <a:moveTo>
                    <a:pt x="0" y="104394"/>
                  </a:moveTo>
                  <a:lnTo>
                    <a:pt x="8203" y="63757"/>
                  </a:lnTo>
                  <a:lnTo>
                    <a:pt x="30575" y="30575"/>
                  </a:lnTo>
                  <a:lnTo>
                    <a:pt x="63757" y="8203"/>
                  </a:lnTo>
                  <a:lnTo>
                    <a:pt x="104393" y="0"/>
                  </a:lnTo>
                  <a:lnTo>
                    <a:pt x="2533650" y="0"/>
                  </a:lnTo>
                  <a:lnTo>
                    <a:pt x="2574286" y="8203"/>
                  </a:lnTo>
                  <a:lnTo>
                    <a:pt x="2607468" y="30575"/>
                  </a:lnTo>
                  <a:lnTo>
                    <a:pt x="2629840" y="63757"/>
                  </a:lnTo>
                  <a:lnTo>
                    <a:pt x="2638043" y="104394"/>
                  </a:lnTo>
                  <a:lnTo>
                    <a:pt x="2638043" y="521970"/>
                  </a:lnTo>
                  <a:lnTo>
                    <a:pt x="2629840" y="562606"/>
                  </a:lnTo>
                  <a:lnTo>
                    <a:pt x="2607468" y="595788"/>
                  </a:lnTo>
                  <a:lnTo>
                    <a:pt x="2574286" y="618160"/>
                  </a:lnTo>
                  <a:lnTo>
                    <a:pt x="2533650" y="626364"/>
                  </a:lnTo>
                  <a:lnTo>
                    <a:pt x="104393" y="626364"/>
                  </a:lnTo>
                  <a:lnTo>
                    <a:pt x="63757" y="618160"/>
                  </a:lnTo>
                  <a:lnTo>
                    <a:pt x="30575" y="595788"/>
                  </a:lnTo>
                  <a:lnTo>
                    <a:pt x="8203" y="562606"/>
                  </a:lnTo>
                  <a:lnTo>
                    <a:pt x="0" y="521970"/>
                  </a:lnTo>
                  <a:lnTo>
                    <a:pt x="0" y="104394"/>
                  </a:lnTo>
                  <a:close/>
                </a:path>
              </a:pathLst>
            </a:custGeom>
            <a:ln w="12700">
              <a:solidFill>
                <a:srgbClr val="41709C"/>
              </a:solidFill>
            </a:ln>
          </p:spPr>
          <p:txBody>
            <a:bodyPr wrap="square" lIns="0" tIns="0" rIns="0" bIns="0" rtlCol="0"/>
            <a:lstStyle/>
            <a:p>
              <a:endParaRPr/>
            </a:p>
          </p:txBody>
        </p:sp>
      </p:grpSp>
      <p:sp>
        <p:nvSpPr>
          <p:cNvPr id="44" name="object 44"/>
          <p:cNvSpPr txBox="1"/>
          <p:nvPr/>
        </p:nvSpPr>
        <p:spPr>
          <a:xfrm>
            <a:off x="9239272" y="5143512"/>
            <a:ext cx="2638425" cy="289823"/>
          </a:xfrm>
          <a:prstGeom prst="rect">
            <a:avLst/>
          </a:prstGeom>
        </p:spPr>
        <p:txBody>
          <a:bodyPr vert="horz" wrap="square" lIns="0" tIns="12700" rIns="0" bIns="0" rtlCol="0">
            <a:spAutoFit/>
          </a:bodyPr>
          <a:lstStyle/>
          <a:p>
            <a:pPr marL="12700">
              <a:lnSpc>
                <a:spcPct val="100000"/>
              </a:lnSpc>
              <a:spcBef>
                <a:spcPts val="100"/>
              </a:spcBef>
            </a:pPr>
            <a:r>
              <a:rPr lang="en-IN" sz="1800" b="1" spc="-5" dirty="0">
                <a:latin typeface="Calibri"/>
                <a:cs typeface="Calibri"/>
              </a:rPr>
              <a:t>Sustainable Development</a:t>
            </a:r>
            <a:endParaRPr sz="1800" dirty="0">
              <a:latin typeface="Calibri"/>
              <a:cs typeface="Calibri"/>
            </a:endParaRPr>
          </a:p>
        </p:txBody>
      </p:sp>
      <p:pic>
        <p:nvPicPr>
          <p:cNvPr id="49" name="object 49"/>
          <p:cNvPicPr/>
          <p:nvPr/>
        </p:nvPicPr>
        <p:blipFill>
          <a:blip r:embed="rId11" cstate="print"/>
          <a:stretch>
            <a:fillRect/>
          </a:stretch>
        </p:blipFill>
        <p:spPr>
          <a:xfrm>
            <a:off x="11263883" y="0"/>
            <a:ext cx="688848" cy="711708"/>
          </a:xfrm>
          <a:prstGeom prst="rect">
            <a:avLst/>
          </a:prstGeom>
        </p:spPr>
      </p:pic>
      <p:sp>
        <p:nvSpPr>
          <p:cNvPr id="50" name="object 35">
            <a:extLst>
              <a:ext uri="{FF2B5EF4-FFF2-40B4-BE49-F238E27FC236}">
                <a16:creationId xmlns:a16="http://schemas.microsoft.com/office/drawing/2014/main" id="{1A2C8F8D-0829-31BC-89A3-25EE7E09527A}"/>
              </a:ext>
            </a:extLst>
          </p:cNvPr>
          <p:cNvSpPr txBox="1"/>
          <p:nvPr/>
        </p:nvSpPr>
        <p:spPr>
          <a:xfrm>
            <a:off x="9448800" y="1676400"/>
            <a:ext cx="2281555" cy="566822"/>
          </a:xfrm>
          <a:prstGeom prst="rect">
            <a:avLst/>
          </a:prstGeom>
        </p:spPr>
        <p:txBody>
          <a:bodyPr vert="horz" wrap="square" lIns="0" tIns="12700" rIns="0" bIns="0" rtlCol="0">
            <a:spAutoFit/>
          </a:bodyPr>
          <a:lstStyle/>
          <a:p>
            <a:pPr algn="ctr">
              <a:lnSpc>
                <a:spcPct val="100000"/>
              </a:lnSpc>
              <a:spcBef>
                <a:spcPts val="100"/>
              </a:spcBef>
            </a:pPr>
            <a:r>
              <a:rPr lang="en-IN" sz="1800" b="1" spc="-5" dirty="0">
                <a:latin typeface="Calibri"/>
                <a:cs typeface="Calibri"/>
              </a:rPr>
              <a:t>Principles of Environment</a:t>
            </a:r>
            <a:endParaRPr sz="1800" dirty="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750757" y="286066"/>
            <a:ext cx="7399910" cy="662251"/>
          </a:xfrm>
          <a:prstGeom prst="rect">
            <a:avLst/>
          </a:prstGeom>
        </p:spPr>
      </p:pic>
      <p:sp>
        <p:nvSpPr>
          <p:cNvPr id="3" name="object 3"/>
          <p:cNvSpPr txBox="1">
            <a:spLocks noGrp="1"/>
          </p:cNvSpPr>
          <p:nvPr>
            <p:ph type="title"/>
          </p:nvPr>
        </p:nvSpPr>
        <p:spPr>
          <a:xfrm>
            <a:off x="2963926" y="399034"/>
            <a:ext cx="6980555" cy="391160"/>
          </a:xfrm>
          <a:prstGeom prst="rect">
            <a:avLst/>
          </a:prstGeom>
        </p:spPr>
        <p:txBody>
          <a:bodyPr vert="horz" wrap="square" lIns="0" tIns="12700" rIns="0" bIns="0" rtlCol="0">
            <a:spAutoFit/>
          </a:bodyPr>
          <a:lstStyle/>
          <a:p>
            <a:pPr marL="12700">
              <a:lnSpc>
                <a:spcPct val="100000"/>
              </a:lnSpc>
              <a:spcBef>
                <a:spcPts val="100"/>
              </a:spcBef>
            </a:pPr>
            <a:r>
              <a:rPr sz="2400" spc="120" dirty="0">
                <a:solidFill>
                  <a:srgbClr val="FFFFFF"/>
                </a:solidFill>
                <a:latin typeface="Cambria"/>
                <a:cs typeface="Cambria"/>
              </a:rPr>
              <a:t>Curricular</a:t>
            </a:r>
            <a:r>
              <a:rPr sz="2400" spc="50" dirty="0">
                <a:solidFill>
                  <a:srgbClr val="FFFFFF"/>
                </a:solidFill>
                <a:latin typeface="Cambria"/>
                <a:cs typeface="Cambria"/>
              </a:rPr>
              <a:t> </a:t>
            </a:r>
            <a:r>
              <a:rPr sz="2400" spc="90" dirty="0">
                <a:solidFill>
                  <a:srgbClr val="FFFFFF"/>
                </a:solidFill>
                <a:latin typeface="Cambria"/>
                <a:cs typeface="Cambria"/>
              </a:rPr>
              <a:t>Aspect</a:t>
            </a:r>
            <a:r>
              <a:rPr sz="2400" spc="65" dirty="0">
                <a:solidFill>
                  <a:srgbClr val="FFFFFF"/>
                </a:solidFill>
                <a:latin typeface="Cambria"/>
                <a:cs typeface="Cambria"/>
              </a:rPr>
              <a:t> </a:t>
            </a:r>
            <a:r>
              <a:rPr sz="2400" spc="315" dirty="0">
                <a:solidFill>
                  <a:srgbClr val="FFFFFF"/>
                </a:solidFill>
                <a:latin typeface="Trebuchet MS"/>
                <a:cs typeface="Trebuchet MS"/>
              </a:rPr>
              <a:t>–</a:t>
            </a:r>
            <a:r>
              <a:rPr sz="2400" spc="-125" dirty="0">
                <a:solidFill>
                  <a:srgbClr val="FFFFFF"/>
                </a:solidFill>
                <a:latin typeface="Trebuchet MS"/>
                <a:cs typeface="Trebuchet MS"/>
              </a:rPr>
              <a:t> </a:t>
            </a:r>
            <a:r>
              <a:rPr sz="2400" spc="135" dirty="0">
                <a:solidFill>
                  <a:srgbClr val="FFFFFF"/>
                </a:solidFill>
                <a:latin typeface="Cambria"/>
                <a:cs typeface="Cambria"/>
              </a:rPr>
              <a:t>Outcome</a:t>
            </a:r>
            <a:r>
              <a:rPr sz="2400" spc="55" dirty="0">
                <a:solidFill>
                  <a:srgbClr val="FFFFFF"/>
                </a:solidFill>
                <a:latin typeface="Cambria"/>
                <a:cs typeface="Cambria"/>
              </a:rPr>
              <a:t> </a:t>
            </a:r>
            <a:r>
              <a:rPr sz="2400" spc="100" dirty="0">
                <a:solidFill>
                  <a:srgbClr val="FFFFFF"/>
                </a:solidFill>
                <a:latin typeface="Cambria"/>
                <a:cs typeface="Cambria"/>
              </a:rPr>
              <a:t>Based</a:t>
            </a:r>
            <a:r>
              <a:rPr sz="2400" spc="70" dirty="0">
                <a:solidFill>
                  <a:srgbClr val="FFFFFF"/>
                </a:solidFill>
                <a:latin typeface="Cambria"/>
                <a:cs typeface="Cambria"/>
              </a:rPr>
              <a:t> </a:t>
            </a:r>
            <a:r>
              <a:rPr sz="2400" spc="85" dirty="0">
                <a:solidFill>
                  <a:srgbClr val="FFFFFF"/>
                </a:solidFill>
                <a:latin typeface="Cambria"/>
                <a:cs typeface="Cambria"/>
              </a:rPr>
              <a:t>Education</a:t>
            </a:r>
            <a:endParaRPr sz="2400">
              <a:latin typeface="Cambria"/>
              <a:cs typeface="Cambria"/>
            </a:endParaRPr>
          </a:p>
        </p:txBody>
      </p:sp>
      <p:pic>
        <p:nvPicPr>
          <p:cNvPr id="4" name="object 4"/>
          <p:cNvPicPr/>
          <p:nvPr/>
        </p:nvPicPr>
        <p:blipFill>
          <a:blip r:embed="rId4" cstate="print"/>
          <a:stretch>
            <a:fillRect/>
          </a:stretch>
        </p:blipFill>
        <p:spPr>
          <a:xfrm>
            <a:off x="434316" y="4103968"/>
            <a:ext cx="3090025" cy="1397319"/>
          </a:xfrm>
          <a:prstGeom prst="rect">
            <a:avLst/>
          </a:prstGeom>
        </p:spPr>
      </p:pic>
      <p:sp>
        <p:nvSpPr>
          <p:cNvPr id="5" name="object 5"/>
          <p:cNvSpPr txBox="1"/>
          <p:nvPr/>
        </p:nvSpPr>
        <p:spPr>
          <a:xfrm>
            <a:off x="664260" y="4209669"/>
            <a:ext cx="2629535" cy="1123315"/>
          </a:xfrm>
          <a:prstGeom prst="rect">
            <a:avLst/>
          </a:prstGeom>
        </p:spPr>
        <p:txBody>
          <a:bodyPr vert="horz" wrap="square" lIns="0" tIns="12700" rIns="0" bIns="0" rtlCol="0">
            <a:spAutoFit/>
          </a:bodyPr>
          <a:lstStyle/>
          <a:p>
            <a:pPr marL="12065" marR="5080" indent="635" algn="ctr">
              <a:lnSpc>
                <a:spcPct val="100000"/>
              </a:lnSpc>
              <a:spcBef>
                <a:spcPts val="100"/>
              </a:spcBef>
            </a:pPr>
            <a:r>
              <a:rPr sz="1800" b="1" spc="-5" dirty="0">
                <a:solidFill>
                  <a:srgbClr val="001F5F"/>
                </a:solidFill>
                <a:latin typeface="Calibri"/>
                <a:cs typeface="Calibri"/>
              </a:rPr>
              <a:t>Process </a:t>
            </a:r>
            <a:r>
              <a:rPr sz="1800" b="1" dirty="0">
                <a:solidFill>
                  <a:srgbClr val="001F5F"/>
                </a:solidFill>
                <a:latin typeface="Calibri"/>
                <a:cs typeface="Calibri"/>
              </a:rPr>
              <a:t>used </a:t>
            </a:r>
            <a:r>
              <a:rPr sz="1800" b="1" spc="-10" dirty="0">
                <a:solidFill>
                  <a:srgbClr val="001F5F"/>
                </a:solidFill>
                <a:latin typeface="Calibri"/>
                <a:cs typeface="Calibri"/>
              </a:rPr>
              <a:t>to </a:t>
            </a:r>
            <a:r>
              <a:rPr sz="1800" b="1" spc="-5" dirty="0">
                <a:solidFill>
                  <a:srgbClr val="001F5F"/>
                </a:solidFill>
                <a:latin typeface="Calibri"/>
                <a:cs typeface="Calibri"/>
              </a:rPr>
              <a:t>identify </a:t>
            </a:r>
            <a:r>
              <a:rPr sz="1800" b="1" dirty="0">
                <a:solidFill>
                  <a:srgbClr val="001F5F"/>
                </a:solidFill>
                <a:latin typeface="Calibri"/>
                <a:cs typeface="Calibri"/>
              </a:rPr>
              <a:t> </a:t>
            </a:r>
            <a:r>
              <a:rPr sz="1800" b="1" spc="-15" dirty="0">
                <a:solidFill>
                  <a:srgbClr val="001F5F"/>
                </a:solidFill>
                <a:latin typeface="Calibri"/>
                <a:cs typeface="Calibri"/>
              </a:rPr>
              <a:t>extent</a:t>
            </a:r>
            <a:r>
              <a:rPr sz="1800" b="1" spc="-35" dirty="0">
                <a:solidFill>
                  <a:srgbClr val="001F5F"/>
                </a:solidFill>
                <a:latin typeface="Calibri"/>
                <a:cs typeface="Calibri"/>
              </a:rPr>
              <a:t> </a:t>
            </a:r>
            <a:r>
              <a:rPr sz="1800" b="1" dirty="0">
                <a:solidFill>
                  <a:srgbClr val="001F5F"/>
                </a:solidFill>
                <a:latin typeface="Calibri"/>
                <a:cs typeface="Calibri"/>
              </a:rPr>
              <a:t>of</a:t>
            </a:r>
            <a:r>
              <a:rPr sz="1800" b="1" spc="-10" dirty="0">
                <a:solidFill>
                  <a:srgbClr val="001F5F"/>
                </a:solidFill>
                <a:latin typeface="Calibri"/>
                <a:cs typeface="Calibri"/>
              </a:rPr>
              <a:t> </a:t>
            </a:r>
            <a:r>
              <a:rPr sz="1800" b="1" spc="-5" dirty="0">
                <a:solidFill>
                  <a:srgbClr val="001F5F"/>
                </a:solidFill>
                <a:latin typeface="Calibri"/>
                <a:cs typeface="Calibri"/>
              </a:rPr>
              <a:t>compliance</a:t>
            </a:r>
            <a:r>
              <a:rPr sz="1800" b="1" spc="-55" dirty="0">
                <a:solidFill>
                  <a:srgbClr val="001F5F"/>
                </a:solidFill>
                <a:latin typeface="Calibri"/>
                <a:cs typeface="Calibri"/>
              </a:rPr>
              <a:t> </a:t>
            </a:r>
            <a:r>
              <a:rPr sz="1800" b="1" dirty="0">
                <a:solidFill>
                  <a:srgbClr val="001F5F"/>
                </a:solidFill>
                <a:latin typeface="Calibri"/>
                <a:cs typeface="Calibri"/>
              </a:rPr>
              <a:t>of</a:t>
            </a:r>
            <a:r>
              <a:rPr sz="1800" b="1" spc="-5" dirty="0">
                <a:solidFill>
                  <a:srgbClr val="001F5F"/>
                </a:solidFill>
                <a:latin typeface="Calibri"/>
                <a:cs typeface="Calibri"/>
              </a:rPr>
              <a:t> </a:t>
            </a:r>
            <a:r>
              <a:rPr sz="1800" b="1" dirty="0">
                <a:solidFill>
                  <a:srgbClr val="001F5F"/>
                </a:solidFill>
                <a:latin typeface="Calibri"/>
                <a:cs typeface="Calibri"/>
              </a:rPr>
              <a:t>the </a:t>
            </a:r>
            <a:r>
              <a:rPr sz="1800" b="1" spc="-395" dirty="0">
                <a:solidFill>
                  <a:srgbClr val="001F5F"/>
                </a:solidFill>
                <a:latin typeface="Calibri"/>
                <a:cs typeface="Calibri"/>
              </a:rPr>
              <a:t> </a:t>
            </a:r>
            <a:r>
              <a:rPr sz="1800" b="1" spc="-10" dirty="0">
                <a:solidFill>
                  <a:srgbClr val="001F5F"/>
                </a:solidFill>
                <a:latin typeface="Calibri"/>
                <a:cs typeface="Calibri"/>
              </a:rPr>
              <a:t>University </a:t>
            </a:r>
            <a:r>
              <a:rPr sz="1800" b="1" spc="-5" dirty="0">
                <a:solidFill>
                  <a:srgbClr val="001F5F"/>
                </a:solidFill>
                <a:latin typeface="Calibri"/>
                <a:cs typeface="Calibri"/>
              </a:rPr>
              <a:t>Curriculum </a:t>
            </a:r>
            <a:r>
              <a:rPr sz="1800" b="1" spc="-10" dirty="0">
                <a:solidFill>
                  <a:srgbClr val="001F5F"/>
                </a:solidFill>
                <a:latin typeface="Calibri"/>
                <a:cs typeface="Calibri"/>
              </a:rPr>
              <a:t>for </a:t>
            </a:r>
            <a:r>
              <a:rPr sz="1800" b="1" spc="-5" dirty="0">
                <a:solidFill>
                  <a:srgbClr val="001F5F"/>
                </a:solidFill>
                <a:latin typeface="Calibri"/>
                <a:cs typeface="Calibri"/>
              </a:rPr>
              <a:t> </a:t>
            </a:r>
            <a:r>
              <a:rPr sz="1800" b="1" spc="-10" dirty="0">
                <a:solidFill>
                  <a:srgbClr val="001F5F"/>
                </a:solidFill>
                <a:latin typeface="Calibri"/>
                <a:cs typeface="Calibri"/>
              </a:rPr>
              <a:t>attaining</a:t>
            </a:r>
            <a:r>
              <a:rPr sz="1800" b="1" spc="-55" dirty="0">
                <a:solidFill>
                  <a:srgbClr val="001F5F"/>
                </a:solidFill>
                <a:latin typeface="Calibri"/>
                <a:cs typeface="Calibri"/>
              </a:rPr>
              <a:t> </a:t>
            </a:r>
            <a:r>
              <a:rPr sz="1800" b="1" dirty="0">
                <a:solidFill>
                  <a:srgbClr val="001F5F"/>
                </a:solidFill>
                <a:latin typeface="Calibri"/>
                <a:cs typeface="Calibri"/>
              </a:rPr>
              <a:t>the</a:t>
            </a:r>
            <a:r>
              <a:rPr sz="1800" b="1" spc="-20" dirty="0">
                <a:solidFill>
                  <a:srgbClr val="001F5F"/>
                </a:solidFill>
                <a:latin typeface="Calibri"/>
                <a:cs typeface="Calibri"/>
              </a:rPr>
              <a:t> </a:t>
            </a:r>
            <a:r>
              <a:rPr sz="1800" b="1" spc="-5" dirty="0">
                <a:solidFill>
                  <a:srgbClr val="001F5F"/>
                </a:solidFill>
                <a:latin typeface="Calibri"/>
                <a:cs typeface="Calibri"/>
              </a:rPr>
              <a:t>POS</a:t>
            </a:r>
            <a:r>
              <a:rPr sz="1800" b="1" spc="-15" dirty="0">
                <a:solidFill>
                  <a:srgbClr val="001F5F"/>
                </a:solidFill>
                <a:latin typeface="Calibri"/>
                <a:cs typeface="Calibri"/>
              </a:rPr>
              <a:t> </a:t>
            </a:r>
            <a:r>
              <a:rPr sz="1800" b="1" dirty="0">
                <a:solidFill>
                  <a:srgbClr val="001F5F"/>
                </a:solidFill>
                <a:latin typeface="Calibri"/>
                <a:cs typeface="Calibri"/>
              </a:rPr>
              <a:t>and</a:t>
            </a:r>
            <a:r>
              <a:rPr sz="1800" b="1" spc="-20" dirty="0">
                <a:solidFill>
                  <a:srgbClr val="001F5F"/>
                </a:solidFill>
                <a:latin typeface="Calibri"/>
                <a:cs typeface="Calibri"/>
              </a:rPr>
              <a:t> </a:t>
            </a:r>
            <a:r>
              <a:rPr sz="1800" b="1" spc="-5" dirty="0">
                <a:solidFill>
                  <a:srgbClr val="001F5F"/>
                </a:solidFill>
                <a:latin typeface="Calibri"/>
                <a:cs typeface="Calibri"/>
              </a:rPr>
              <a:t>PSOS</a:t>
            </a:r>
            <a:endParaRPr sz="1800">
              <a:latin typeface="Calibri"/>
              <a:cs typeface="Calibri"/>
            </a:endParaRPr>
          </a:p>
        </p:txBody>
      </p:sp>
      <p:pic>
        <p:nvPicPr>
          <p:cNvPr id="6" name="object 6"/>
          <p:cNvPicPr/>
          <p:nvPr/>
        </p:nvPicPr>
        <p:blipFill>
          <a:blip r:embed="rId5" cstate="print"/>
          <a:stretch>
            <a:fillRect/>
          </a:stretch>
        </p:blipFill>
        <p:spPr>
          <a:xfrm>
            <a:off x="739084" y="1127702"/>
            <a:ext cx="2044574" cy="1948568"/>
          </a:xfrm>
          <a:prstGeom prst="rect">
            <a:avLst/>
          </a:prstGeom>
        </p:spPr>
      </p:pic>
      <p:sp>
        <p:nvSpPr>
          <p:cNvPr id="7" name="object 7"/>
          <p:cNvSpPr txBox="1"/>
          <p:nvPr/>
        </p:nvSpPr>
        <p:spPr>
          <a:xfrm>
            <a:off x="1044346" y="1606422"/>
            <a:ext cx="1439545" cy="940435"/>
          </a:xfrm>
          <a:prstGeom prst="rect">
            <a:avLst/>
          </a:prstGeom>
        </p:spPr>
        <p:txBody>
          <a:bodyPr vert="horz" wrap="square" lIns="0" tIns="13335" rIns="0" bIns="0" rtlCol="0">
            <a:spAutoFit/>
          </a:bodyPr>
          <a:lstStyle/>
          <a:p>
            <a:pPr marL="106680" marR="5080" indent="-94615">
              <a:lnSpc>
                <a:spcPct val="100000"/>
              </a:lnSpc>
              <a:spcBef>
                <a:spcPts val="105"/>
              </a:spcBef>
            </a:pPr>
            <a:r>
              <a:rPr sz="2000" b="1" dirty="0">
                <a:solidFill>
                  <a:srgbClr val="001F5F"/>
                </a:solidFill>
                <a:latin typeface="Calibri"/>
                <a:cs typeface="Calibri"/>
              </a:rPr>
              <a:t>I</a:t>
            </a:r>
            <a:r>
              <a:rPr sz="2000" b="1" spc="5" dirty="0">
                <a:solidFill>
                  <a:srgbClr val="001F5F"/>
                </a:solidFill>
                <a:latin typeface="Calibri"/>
                <a:cs typeface="Calibri"/>
              </a:rPr>
              <a:t>d</a:t>
            </a:r>
            <a:r>
              <a:rPr sz="2000" b="1" spc="-5" dirty="0">
                <a:solidFill>
                  <a:srgbClr val="001F5F"/>
                </a:solidFill>
                <a:latin typeface="Calibri"/>
                <a:cs typeface="Calibri"/>
              </a:rPr>
              <a:t>e</a:t>
            </a:r>
            <a:r>
              <a:rPr sz="2000" b="1" spc="-25" dirty="0">
                <a:solidFill>
                  <a:srgbClr val="001F5F"/>
                </a:solidFill>
                <a:latin typeface="Calibri"/>
                <a:cs typeface="Calibri"/>
              </a:rPr>
              <a:t>n</a:t>
            </a:r>
            <a:r>
              <a:rPr sz="2000" b="1" dirty="0">
                <a:solidFill>
                  <a:srgbClr val="001F5F"/>
                </a:solidFill>
                <a:latin typeface="Calibri"/>
                <a:cs typeface="Calibri"/>
              </a:rPr>
              <a:t>tifi</a:t>
            </a:r>
            <a:r>
              <a:rPr sz="2000" b="1" spc="-10" dirty="0">
                <a:solidFill>
                  <a:srgbClr val="001F5F"/>
                </a:solidFill>
                <a:latin typeface="Calibri"/>
                <a:cs typeface="Calibri"/>
              </a:rPr>
              <a:t>c</a:t>
            </a:r>
            <a:r>
              <a:rPr sz="2000" b="1" spc="-30" dirty="0">
                <a:solidFill>
                  <a:srgbClr val="001F5F"/>
                </a:solidFill>
                <a:latin typeface="Calibri"/>
                <a:cs typeface="Calibri"/>
              </a:rPr>
              <a:t>a</a:t>
            </a:r>
            <a:r>
              <a:rPr sz="2000" b="1" dirty="0">
                <a:solidFill>
                  <a:srgbClr val="001F5F"/>
                </a:solidFill>
                <a:latin typeface="Calibri"/>
                <a:cs typeface="Calibri"/>
              </a:rPr>
              <a:t>tion  of </a:t>
            </a:r>
            <a:r>
              <a:rPr sz="2000" b="1" spc="-20" dirty="0">
                <a:solidFill>
                  <a:srgbClr val="001F5F"/>
                </a:solidFill>
                <a:latin typeface="Calibri"/>
                <a:cs typeface="Calibri"/>
              </a:rPr>
              <a:t>extent </a:t>
            </a:r>
            <a:r>
              <a:rPr sz="2000" b="1" dirty="0">
                <a:solidFill>
                  <a:srgbClr val="001F5F"/>
                </a:solidFill>
                <a:latin typeface="Calibri"/>
                <a:cs typeface="Calibri"/>
              </a:rPr>
              <a:t>of </a:t>
            </a:r>
            <a:r>
              <a:rPr sz="2000" b="1" spc="5" dirty="0">
                <a:solidFill>
                  <a:srgbClr val="001F5F"/>
                </a:solidFill>
                <a:latin typeface="Calibri"/>
                <a:cs typeface="Calibri"/>
              </a:rPr>
              <a:t> </a:t>
            </a:r>
            <a:r>
              <a:rPr sz="2000" b="1" spc="-5" dirty="0">
                <a:solidFill>
                  <a:srgbClr val="001F5F"/>
                </a:solidFill>
                <a:latin typeface="Calibri"/>
                <a:cs typeface="Calibri"/>
              </a:rPr>
              <a:t>compliance</a:t>
            </a:r>
            <a:endParaRPr sz="2000">
              <a:latin typeface="Calibri"/>
              <a:cs typeface="Calibri"/>
            </a:endParaRPr>
          </a:p>
        </p:txBody>
      </p:sp>
      <p:pic>
        <p:nvPicPr>
          <p:cNvPr id="8" name="object 8"/>
          <p:cNvPicPr/>
          <p:nvPr/>
        </p:nvPicPr>
        <p:blipFill>
          <a:blip r:embed="rId6" cstate="print"/>
          <a:stretch>
            <a:fillRect/>
          </a:stretch>
        </p:blipFill>
        <p:spPr>
          <a:xfrm>
            <a:off x="2740151" y="1321308"/>
            <a:ext cx="3347466" cy="1492758"/>
          </a:xfrm>
          <a:prstGeom prst="rect">
            <a:avLst/>
          </a:prstGeom>
        </p:spPr>
      </p:pic>
      <p:sp>
        <p:nvSpPr>
          <p:cNvPr id="9" name="object 9"/>
          <p:cNvSpPr txBox="1"/>
          <p:nvPr/>
        </p:nvSpPr>
        <p:spPr>
          <a:xfrm>
            <a:off x="3633342" y="1787779"/>
            <a:ext cx="1562735" cy="513080"/>
          </a:xfrm>
          <a:prstGeom prst="rect">
            <a:avLst/>
          </a:prstGeom>
        </p:spPr>
        <p:txBody>
          <a:bodyPr vert="horz" wrap="square" lIns="0" tIns="12065" rIns="0" bIns="0" rtlCol="0">
            <a:spAutoFit/>
          </a:bodyPr>
          <a:lstStyle/>
          <a:p>
            <a:pPr marL="329565" marR="5080" indent="-317500">
              <a:lnSpc>
                <a:spcPct val="100000"/>
              </a:lnSpc>
              <a:spcBef>
                <a:spcPts val="95"/>
              </a:spcBef>
            </a:pPr>
            <a:r>
              <a:rPr sz="1600" b="1" spc="-10" dirty="0">
                <a:solidFill>
                  <a:srgbClr val="FFFFFF"/>
                </a:solidFill>
                <a:latin typeface="Calibri"/>
                <a:cs typeface="Calibri"/>
              </a:rPr>
              <a:t>POs mapping</a:t>
            </a:r>
            <a:r>
              <a:rPr sz="1600" b="1" spc="-5" dirty="0">
                <a:solidFill>
                  <a:srgbClr val="FFFFFF"/>
                </a:solidFill>
                <a:latin typeface="Calibri"/>
                <a:cs typeface="Calibri"/>
              </a:rPr>
              <a:t> </a:t>
            </a:r>
            <a:r>
              <a:rPr sz="1600" b="1" spc="-10" dirty="0">
                <a:solidFill>
                  <a:srgbClr val="FFFFFF"/>
                </a:solidFill>
                <a:latin typeface="Calibri"/>
                <a:cs typeface="Calibri"/>
              </a:rPr>
              <a:t>with </a:t>
            </a:r>
            <a:r>
              <a:rPr sz="1600" b="1" spc="-350" dirty="0">
                <a:solidFill>
                  <a:srgbClr val="FFFFFF"/>
                </a:solidFill>
                <a:latin typeface="Calibri"/>
                <a:cs typeface="Calibri"/>
              </a:rPr>
              <a:t> </a:t>
            </a:r>
            <a:r>
              <a:rPr sz="1600" b="1" spc="-5" dirty="0">
                <a:solidFill>
                  <a:srgbClr val="FFFFFF"/>
                </a:solidFill>
                <a:latin typeface="Calibri"/>
                <a:cs typeface="Calibri"/>
              </a:rPr>
              <a:t>curriculum</a:t>
            </a:r>
            <a:endParaRPr sz="1600">
              <a:latin typeface="Calibri"/>
              <a:cs typeface="Calibri"/>
            </a:endParaRPr>
          </a:p>
        </p:txBody>
      </p:sp>
      <p:pic>
        <p:nvPicPr>
          <p:cNvPr id="10" name="object 10"/>
          <p:cNvPicPr/>
          <p:nvPr/>
        </p:nvPicPr>
        <p:blipFill>
          <a:blip r:embed="rId7" cstate="print"/>
          <a:stretch>
            <a:fillRect/>
          </a:stretch>
        </p:blipFill>
        <p:spPr>
          <a:xfrm>
            <a:off x="5382767" y="1327403"/>
            <a:ext cx="3347466" cy="1491234"/>
          </a:xfrm>
          <a:prstGeom prst="rect">
            <a:avLst/>
          </a:prstGeom>
        </p:spPr>
      </p:pic>
      <p:sp>
        <p:nvSpPr>
          <p:cNvPr id="11" name="object 11"/>
          <p:cNvSpPr txBox="1"/>
          <p:nvPr/>
        </p:nvSpPr>
        <p:spPr>
          <a:xfrm>
            <a:off x="6272910" y="1792604"/>
            <a:ext cx="1569085" cy="513080"/>
          </a:xfrm>
          <a:prstGeom prst="rect">
            <a:avLst/>
          </a:prstGeom>
        </p:spPr>
        <p:txBody>
          <a:bodyPr vert="horz" wrap="square" lIns="0" tIns="12065" rIns="0" bIns="0" rtlCol="0">
            <a:spAutoFit/>
          </a:bodyPr>
          <a:lstStyle/>
          <a:p>
            <a:pPr marL="222885" marR="5080" indent="-210820">
              <a:lnSpc>
                <a:spcPct val="100000"/>
              </a:lnSpc>
              <a:spcBef>
                <a:spcPts val="95"/>
              </a:spcBef>
            </a:pPr>
            <a:r>
              <a:rPr sz="1600" b="1" spc="-5" dirty="0">
                <a:solidFill>
                  <a:srgbClr val="FFFFFF"/>
                </a:solidFill>
                <a:latin typeface="Calibri"/>
                <a:cs typeface="Calibri"/>
              </a:rPr>
              <a:t>Mapping</a:t>
            </a:r>
            <a:r>
              <a:rPr sz="1600" b="1" spc="5" dirty="0">
                <a:solidFill>
                  <a:srgbClr val="FFFFFF"/>
                </a:solidFill>
                <a:latin typeface="Calibri"/>
                <a:cs typeface="Calibri"/>
              </a:rPr>
              <a:t> </a:t>
            </a:r>
            <a:r>
              <a:rPr sz="1600" b="1" spc="-5" dirty="0">
                <a:solidFill>
                  <a:srgbClr val="FFFFFF"/>
                </a:solidFill>
                <a:latin typeface="Calibri"/>
                <a:cs typeface="Calibri"/>
              </a:rPr>
              <a:t>of</a:t>
            </a:r>
            <a:r>
              <a:rPr sz="1600" b="1" spc="-20" dirty="0">
                <a:solidFill>
                  <a:srgbClr val="FFFFFF"/>
                </a:solidFill>
                <a:latin typeface="Calibri"/>
                <a:cs typeface="Calibri"/>
              </a:rPr>
              <a:t> </a:t>
            </a:r>
            <a:r>
              <a:rPr sz="1600" b="1" dirty="0">
                <a:solidFill>
                  <a:srgbClr val="FFFFFF"/>
                </a:solidFill>
                <a:latin typeface="Calibri"/>
                <a:cs typeface="Calibri"/>
              </a:rPr>
              <a:t>all</a:t>
            </a:r>
            <a:r>
              <a:rPr sz="1600" b="1" spc="-45" dirty="0">
                <a:solidFill>
                  <a:srgbClr val="FFFFFF"/>
                </a:solidFill>
                <a:latin typeface="Calibri"/>
                <a:cs typeface="Calibri"/>
              </a:rPr>
              <a:t> </a:t>
            </a:r>
            <a:r>
              <a:rPr sz="1600" b="1" spc="-10" dirty="0">
                <a:solidFill>
                  <a:srgbClr val="FFFFFF"/>
                </a:solidFill>
                <a:latin typeface="Calibri"/>
                <a:cs typeface="Calibri"/>
              </a:rPr>
              <a:t>the </a:t>
            </a:r>
            <a:r>
              <a:rPr sz="1600" b="1" spc="-345" dirty="0">
                <a:solidFill>
                  <a:srgbClr val="FFFFFF"/>
                </a:solidFill>
                <a:latin typeface="Calibri"/>
                <a:cs typeface="Calibri"/>
              </a:rPr>
              <a:t> </a:t>
            </a:r>
            <a:r>
              <a:rPr sz="1600" b="1" spc="-15" dirty="0">
                <a:solidFill>
                  <a:srgbClr val="FFFFFF"/>
                </a:solidFill>
                <a:latin typeface="Calibri"/>
                <a:cs typeface="Calibri"/>
              </a:rPr>
              <a:t>COs</a:t>
            </a:r>
            <a:r>
              <a:rPr sz="1600" b="1" spc="10" dirty="0">
                <a:solidFill>
                  <a:srgbClr val="FFFFFF"/>
                </a:solidFill>
                <a:latin typeface="Calibri"/>
                <a:cs typeface="Calibri"/>
              </a:rPr>
              <a:t> </a:t>
            </a:r>
            <a:r>
              <a:rPr sz="1600" b="1" spc="-10" dirty="0">
                <a:solidFill>
                  <a:srgbClr val="FFFFFF"/>
                </a:solidFill>
                <a:latin typeface="Calibri"/>
                <a:cs typeface="Calibri"/>
              </a:rPr>
              <a:t>with</a:t>
            </a:r>
            <a:r>
              <a:rPr sz="1600" b="1" spc="-20" dirty="0">
                <a:solidFill>
                  <a:srgbClr val="FFFFFF"/>
                </a:solidFill>
                <a:latin typeface="Calibri"/>
                <a:cs typeface="Calibri"/>
              </a:rPr>
              <a:t> </a:t>
            </a:r>
            <a:r>
              <a:rPr sz="1600" b="1" spc="-10" dirty="0">
                <a:solidFill>
                  <a:srgbClr val="FFFFFF"/>
                </a:solidFill>
                <a:latin typeface="Calibri"/>
                <a:cs typeface="Calibri"/>
              </a:rPr>
              <a:t>POs</a:t>
            </a:r>
            <a:endParaRPr sz="1600">
              <a:latin typeface="Calibri"/>
              <a:cs typeface="Calibri"/>
            </a:endParaRPr>
          </a:p>
        </p:txBody>
      </p:sp>
      <p:pic>
        <p:nvPicPr>
          <p:cNvPr id="12" name="object 12"/>
          <p:cNvPicPr/>
          <p:nvPr/>
        </p:nvPicPr>
        <p:blipFill>
          <a:blip r:embed="rId8" cstate="print"/>
          <a:stretch>
            <a:fillRect/>
          </a:stretch>
        </p:blipFill>
        <p:spPr>
          <a:xfrm>
            <a:off x="8042147" y="1327403"/>
            <a:ext cx="3347465" cy="1491234"/>
          </a:xfrm>
          <a:prstGeom prst="rect">
            <a:avLst/>
          </a:prstGeom>
        </p:spPr>
      </p:pic>
      <p:sp>
        <p:nvSpPr>
          <p:cNvPr id="13" name="object 13"/>
          <p:cNvSpPr txBox="1"/>
          <p:nvPr/>
        </p:nvSpPr>
        <p:spPr>
          <a:xfrm>
            <a:off x="8911843" y="1716405"/>
            <a:ext cx="1612265" cy="666115"/>
          </a:xfrm>
          <a:prstGeom prst="rect">
            <a:avLst/>
          </a:prstGeom>
        </p:spPr>
        <p:txBody>
          <a:bodyPr vert="horz" wrap="square" lIns="0" tIns="13335" rIns="0" bIns="0" rtlCol="0">
            <a:spAutoFit/>
          </a:bodyPr>
          <a:lstStyle/>
          <a:p>
            <a:pPr marL="12700" marR="5080" indent="-1270" algn="ctr">
              <a:lnSpc>
                <a:spcPct val="100000"/>
              </a:lnSpc>
              <a:spcBef>
                <a:spcPts val="105"/>
              </a:spcBef>
            </a:pPr>
            <a:r>
              <a:rPr sz="1400" b="1" spc="-5" dirty="0">
                <a:solidFill>
                  <a:srgbClr val="FFFFFF"/>
                </a:solidFill>
                <a:latin typeface="Calibri"/>
                <a:cs typeface="Calibri"/>
              </a:rPr>
              <a:t>Determining </a:t>
            </a:r>
            <a:r>
              <a:rPr sz="1400" b="1" dirty="0">
                <a:solidFill>
                  <a:srgbClr val="FFFFFF"/>
                </a:solidFill>
                <a:latin typeface="Calibri"/>
                <a:cs typeface="Calibri"/>
              </a:rPr>
              <a:t>the </a:t>
            </a:r>
            <a:r>
              <a:rPr sz="1400" b="1" spc="5" dirty="0">
                <a:solidFill>
                  <a:srgbClr val="FFFFFF"/>
                </a:solidFill>
                <a:latin typeface="Calibri"/>
                <a:cs typeface="Calibri"/>
              </a:rPr>
              <a:t> </a:t>
            </a:r>
            <a:r>
              <a:rPr sz="1400" b="1" spc="-10" dirty="0">
                <a:solidFill>
                  <a:srgbClr val="FFFFFF"/>
                </a:solidFill>
                <a:latin typeface="Calibri"/>
                <a:cs typeface="Calibri"/>
              </a:rPr>
              <a:t>extent</a:t>
            </a:r>
            <a:r>
              <a:rPr sz="1400" b="1" spc="-70" dirty="0">
                <a:solidFill>
                  <a:srgbClr val="FFFFFF"/>
                </a:solidFill>
                <a:latin typeface="Calibri"/>
                <a:cs typeface="Calibri"/>
              </a:rPr>
              <a:t> </a:t>
            </a:r>
            <a:r>
              <a:rPr sz="1400" b="1" dirty="0">
                <a:solidFill>
                  <a:srgbClr val="FFFFFF"/>
                </a:solidFill>
                <a:latin typeface="Calibri"/>
                <a:cs typeface="Calibri"/>
              </a:rPr>
              <a:t>of</a:t>
            </a:r>
            <a:r>
              <a:rPr sz="1400" b="1" spc="-35" dirty="0">
                <a:solidFill>
                  <a:srgbClr val="FFFFFF"/>
                </a:solidFill>
                <a:latin typeface="Calibri"/>
                <a:cs typeface="Calibri"/>
              </a:rPr>
              <a:t> </a:t>
            </a:r>
            <a:r>
              <a:rPr sz="1400" b="1" spc="-5" dirty="0">
                <a:solidFill>
                  <a:srgbClr val="FFFFFF"/>
                </a:solidFill>
                <a:latin typeface="Calibri"/>
                <a:cs typeface="Calibri"/>
              </a:rPr>
              <a:t>correlations </a:t>
            </a:r>
            <a:r>
              <a:rPr sz="1400" b="1" spc="-300" dirty="0">
                <a:solidFill>
                  <a:srgbClr val="FFFFFF"/>
                </a:solidFill>
                <a:latin typeface="Calibri"/>
                <a:cs typeface="Calibri"/>
              </a:rPr>
              <a:t> </a:t>
            </a:r>
            <a:r>
              <a:rPr sz="1400" b="1" spc="-5" dirty="0">
                <a:solidFill>
                  <a:srgbClr val="FFFFFF"/>
                </a:solidFill>
                <a:latin typeface="Calibri"/>
                <a:cs typeface="Calibri"/>
              </a:rPr>
              <a:t>between</a:t>
            </a:r>
            <a:r>
              <a:rPr sz="1400" b="1" spc="-60" dirty="0">
                <a:solidFill>
                  <a:srgbClr val="FFFFFF"/>
                </a:solidFill>
                <a:latin typeface="Calibri"/>
                <a:cs typeface="Calibri"/>
              </a:rPr>
              <a:t> </a:t>
            </a:r>
            <a:r>
              <a:rPr sz="1400" b="1" spc="-5" dirty="0">
                <a:solidFill>
                  <a:srgbClr val="FFFFFF"/>
                </a:solidFill>
                <a:latin typeface="Calibri"/>
                <a:cs typeface="Calibri"/>
              </a:rPr>
              <a:t>CO-PO</a:t>
            </a:r>
            <a:endParaRPr sz="1400">
              <a:latin typeface="Calibri"/>
              <a:cs typeface="Calibri"/>
            </a:endParaRPr>
          </a:p>
        </p:txBody>
      </p:sp>
      <p:grpSp>
        <p:nvGrpSpPr>
          <p:cNvPr id="14" name="object 14"/>
          <p:cNvGrpSpPr/>
          <p:nvPr/>
        </p:nvGrpSpPr>
        <p:grpSpPr>
          <a:xfrm>
            <a:off x="6056376" y="3313176"/>
            <a:ext cx="2896870" cy="2896870"/>
            <a:chOff x="6056376" y="3313176"/>
            <a:chExt cx="2896870" cy="2896870"/>
          </a:xfrm>
        </p:grpSpPr>
        <p:pic>
          <p:nvPicPr>
            <p:cNvPr id="15" name="object 15"/>
            <p:cNvPicPr/>
            <p:nvPr/>
          </p:nvPicPr>
          <p:blipFill>
            <a:blip r:embed="rId9" cstate="print"/>
            <a:stretch>
              <a:fillRect/>
            </a:stretch>
          </p:blipFill>
          <p:spPr>
            <a:xfrm>
              <a:off x="6056376" y="3313176"/>
              <a:ext cx="1460753" cy="2896374"/>
            </a:xfrm>
            <a:prstGeom prst="rect">
              <a:avLst/>
            </a:prstGeom>
          </p:spPr>
        </p:pic>
        <p:pic>
          <p:nvPicPr>
            <p:cNvPr id="16" name="object 16"/>
            <p:cNvPicPr/>
            <p:nvPr/>
          </p:nvPicPr>
          <p:blipFill>
            <a:blip r:embed="rId10" cstate="print"/>
            <a:stretch>
              <a:fillRect/>
            </a:stretch>
          </p:blipFill>
          <p:spPr>
            <a:xfrm>
              <a:off x="7491984" y="3313176"/>
              <a:ext cx="1460753" cy="2896374"/>
            </a:xfrm>
            <a:prstGeom prst="rect">
              <a:avLst/>
            </a:prstGeom>
          </p:spPr>
        </p:pic>
        <p:pic>
          <p:nvPicPr>
            <p:cNvPr id="17" name="object 17"/>
            <p:cNvPicPr/>
            <p:nvPr/>
          </p:nvPicPr>
          <p:blipFill>
            <a:blip r:embed="rId11" cstate="print"/>
            <a:stretch>
              <a:fillRect/>
            </a:stretch>
          </p:blipFill>
          <p:spPr>
            <a:xfrm>
              <a:off x="6818376" y="4087368"/>
              <a:ext cx="1346453" cy="1347978"/>
            </a:xfrm>
            <a:prstGeom prst="rect">
              <a:avLst/>
            </a:prstGeom>
          </p:spPr>
        </p:pic>
      </p:grpSp>
      <p:sp>
        <p:nvSpPr>
          <p:cNvPr id="18" name="object 18"/>
          <p:cNvSpPr txBox="1"/>
          <p:nvPr/>
        </p:nvSpPr>
        <p:spPr>
          <a:xfrm>
            <a:off x="7055611" y="4473702"/>
            <a:ext cx="875030" cy="544195"/>
          </a:xfrm>
          <a:prstGeom prst="rect">
            <a:avLst/>
          </a:prstGeom>
        </p:spPr>
        <p:txBody>
          <a:bodyPr vert="horz" wrap="square" lIns="0" tIns="30480" rIns="0" bIns="0" rtlCol="0">
            <a:spAutoFit/>
          </a:bodyPr>
          <a:lstStyle/>
          <a:p>
            <a:pPr marL="12700" marR="5080" indent="635" algn="ctr">
              <a:lnSpc>
                <a:spcPts val="1320"/>
              </a:lnSpc>
              <a:spcBef>
                <a:spcPts val="240"/>
              </a:spcBef>
            </a:pPr>
            <a:r>
              <a:rPr sz="1200" b="1" dirty="0">
                <a:solidFill>
                  <a:srgbClr val="FFFFFF"/>
                </a:solidFill>
                <a:latin typeface="Calibri"/>
                <a:cs typeface="Calibri"/>
              </a:rPr>
              <a:t>Curriculum </a:t>
            </a:r>
            <a:r>
              <a:rPr sz="1200" b="1" spc="5" dirty="0">
                <a:solidFill>
                  <a:srgbClr val="FFFFFF"/>
                </a:solidFill>
                <a:latin typeface="Calibri"/>
                <a:cs typeface="Calibri"/>
              </a:rPr>
              <a:t> </a:t>
            </a:r>
            <a:r>
              <a:rPr sz="1200" b="1" spc="-5" dirty="0">
                <a:solidFill>
                  <a:srgbClr val="FFFFFF"/>
                </a:solidFill>
                <a:latin typeface="Calibri"/>
                <a:cs typeface="Calibri"/>
              </a:rPr>
              <a:t>Gap </a:t>
            </a:r>
            <a:r>
              <a:rPr sz="1200" b="1" dirty="0">
                <a:solidFill>
                  <a:srgbClr val="FFFFFF"/>
                </a:solidFill>
                <a:latin typeface="Calibri"/>
                <a:cs typeface="Calibri"/>
              </a:rPr>
              <a:t> I</a:t>
            </a:r>
            <a:r>
              <a:rPr sz="1200" b="1" spc="5" dirty="0">
                <a:solidFill>
                  <a:srgbClr val="FFFFFF"/>
                </a:solidFill>
                <a:latin typeface="Calibri"/>
                <a:cs typeface="Calibri"/>
              </a:rPr>
              <a:t>d</a:t>
            </a:r>
            <a:r>
              <a:rPr sz="1200" b="1" spc="-10" dirty="0">
                <a:solidFill>
                  <a:srgbClr val="FFFFFF"/>
                </a:solidFill>
                <a:latin typeface="Calibri"/>
                <a:cs typeface="Calibri"/>
              </a:rPr>
              <a:t>en</a:t>
            </a:r>
            <a:r>
              <a:rPr sz="1200" b="1" dirty="0">
                <a:solidFill>
                  <a:srgbClr val="FFFFFF"/>
                </a:solidFill>
                <a:latin typeface="Calibri"/>
                <a:cs typeface="Calibri"/>
              </a:rPr>
              <a:t>t</a:t>
            </a:r>
            <a:r>
              <a:rPr sz="1200" b="1" spc="5" dirty="0">
                <a:solidFill>
                  <a:srgbClr val="FFFFFF"/>
                </a:solidFill>
                <a:latin typeface="Calibri"/>
                <a:cs typeface="Calibri"/>
              </a:rPr>
              <a:t>i</a:t>
            </a:r>
            <a:r>
              <a:rPr sz="1200" b="1" dirty="0">
                <a:solidFill>
                  <a:srgbClr val="FFFFFF"/>
                </a:solidFill>
                <a:latin typeface="Calibri"/>
                <a:cs typeface="Calibri"/>
              </a:rPr>
              <a:t>fi</a:t>
            </a:r>
            <a:r>
              <a:rPr sz="1200" b="1" spc="-15" dirty="0">
                <a:solidFill>
                  <a:srgbClr val="FFFFFF"/>
                </a:solidFill>
                <a:latin typeface="Calibri"/>
                <a:cs typeface="Calibri"/>
              </a:rPr>
              <a:t>c</a:t>
            </a:r>
            <a:r>
              <a:rPr sz="1200" b="1" spc="-20" dirty="0">
                <a:solidFill>
                  <a:srgbClr val="FFFFFF"/>
                </a:solidFill>
                <a:latin typeface="Calibri"/>
                <a:cs typeface="Calibri"/>
              </a:rPr>
              <a:t>a</a:t>
            </a:r>
            <a:r>
              <a:rPr sz="1200" b="1" dirty="0">
                <a:solidFill>
                  <a:srgbClr val="FFFFFF"/>
                </a:solidFill>
                <a:latin typeface="Calibri"/>
                <a:cs typeface="Calibri"/>
              </a:rPr>
              <a:t>t</a:t>
            </a:r>
            <a:r>
              <a:rPr sz="1200" b="1" spc="5" dirty="0">
                <a:solidFill>
                  <a:srgbClr val="FFFFFF"/>
                </a:solidFill>
                <a:latin typeface="Calibri"/>
                <a:cs typeface="Calibri"/>
              </a:rPr>
              <a:t>i</a:t>
            </a:r>
            <a:r>
              <a:rPr sz="1200" b="1" dirty="0">
                <a:solidFill>
                  <a:srgbClr val="FFFFFF"/>
                </a:solidFill>
                <a:latin typeface="Calibri"/>
                <a:cs typeface="Calibri"/>
              </a:rPr>
              <a:t>on</a:t>
            </a:r>
            <a:endParaRPr sz="1200">
              <a:latin typeface="Calibri"/>
              <a:cs typeface="Calibri"/>
            </a:endParaRPr>
          </a:p>
        </p:txBody>
      </p:sp>
      <p:pic>
        <p:nvPicPr>
          <p:cNvPr id="19" name="object 19"/>
          <p:cNvPicPr/>
          <p:nvPr/>
        </p:nvPicPr>
        <p:blipFill>
          <a:blip r:embed="rId12" cstate="print"/>
          <a:stretch>
            <a:fillRect/>
          </a:stretch>
        </p:blipFill>
        <p:spPr>
          <a:xfrm>
            <a:off x="7030211" y="2883395"/>
            <a:ext cx="950213" cy="950226"/>
          </a:xfrm>
          <a:prstGeom prst="rect">
            <a:avLst/>
          </a:prstGeom>
        </p:spPr>
      </p:pic>
      <p:sp>
        <p:nvSpPr>
          <p:cNvPr id="20" name="object 20"/>
          <p:cNvSpPr txBox="1"/>
          <p:nvPr/>
        </p:nvSpPr>
        <p:spPr>
          <a:xfrm>
            <a:off x="7200392" y="3154426"/>
            <a:ext cx="614680" cy="375920"/>
          </a:xfrm>
          <a:prstGeom prst="rect">
            <a:avLst/>
          </a:prstGeom>
        </p:spPr>
        <p:txBody>
          <a:bodyPr vert="horz" wrap="square" lIns="0" tIns="30480" rIns="0" bIns="0" rtlCol="0">
            <a:spAutoFit/>
          </a:bodyPr>
          <a:lstStyle/>
          <a:p>
            <a:pPr marL="12700" marR="5080" indent="73025">
              <a:lnSpc>
                <a:spcPts val="1320"/>
              </a:lnSpc>
              <a:spcBef>
                <a:spcPts val="240"/>
              </a:spcBef>
            </a:pPr>
            <a:r>
              <a:rPr lang="en-US" sz="1200" dirty="0">
                <a:solidFill>
                  <a:srgbClr val="FFFFFF"/>
                </a:solidFill>
                <a:latin typeface="Calibri"/>
                <a:cs typeface="Calibri"/>
              </a:rPr>
              <a:t>Student </a:t>
            </a:r>
            <a:r>
              <a:rPr sz="1200" spc="5">
                <a:solidFill>
                  <a:srgbClr val="FFFFFF"/>
                </a:solidFill>
                <a:latin typeface="Calibri"/>
                <a:cs typeface="Calibri"/>
              </a:rPr>
              <a:t> </a:t>
            </a:r>
            <a:r>
              <a:rPr sz="1200" spc="-15" dirty="0">
                <a:solidFill>
                  <a:srgbClr val="FFFFFF"/>
                </a:solidFill>
                <a:latin typeface="Calibri"/>
                <a:cs typeface="Calibri"/>
              </a:rPr>
              <a:t>F</a:t>
            </a:r>
            <a:r>
              <a:rPr sz="1200" dirty="0">
                <a:solidFill>
                  <a:srgbClr val="FFFFFF"/>
                </a:solidFill>
                <a:latin typeface="Calibri"/>
                <a:cs typeface="Calibri"/>
              </a:rPr>
              <a:t>eedback</a:t>
            </a:r>
            <a:endParaRPr sz="1200">
              <a:latin typeface="Calibri"/>
              <a:cs typeface="Calibri"/>
            </a:endParaRPr>
          </a:p>
        </p:txBody>
      </p:sp>
      <p:pic>
        <p:nvPicPr>
          <p:cNvPr id="21" name="object 21"/>
          <p:cNvPicPr/>
          <p:nvPr/>
        </p:nvPicPr>
        <p:blipFill>
          <a:blip r:embed="rId12" cstate="print"/>
          <a:stretch>
            <a:fillRect/>
          </a:stretch>
        </p:blipFill>
        <p:spPr>
          <a:xfrm>
            <a:off x="8432292" y="4285488"/>
            <a:ext cx="950213" cy="951738"/>
          </a:xfrm>
          <a:prstGeom prst="rect">
            <a:avLst/>
          </a:prstGeom>
        </p:spPr>
      </p:pic>
      <p:sp>
        <p:nvSpPr>
          <p:cNvPr id="22" name="object 22"/>
          <p:cNvSpPr txBox="1"/>
          <p:nvPr/>
        </p:nvSpPr>
        <p:spPr>
          <a:xfrm>
            <a:off x="8603360" y="4557521"/>
            <a:ext cx="614680" cy="375920"/>
          </a:xfrm>
          <a:prstGeom prst="rect">
            <a:avLst/>
          </a:prstGeom>
        </p:spPr>
        <p:txBody>
          <a:bodyPr vert="horz" wrap="square" lIns="0" tIns="30480" rIns="0" bIns="0" rtlCol="0">
            <a:spAutoFit/>
          </a:bodyPr>
          <a:lstStyle/>
          <a:p>
            <a:pPr marL="12700" marR="5080" indent="38100">
              <a:lnSpc>
                <a:spcPts val="1320"/>
              </a:lnSpc>
              <a:spcBef>
                <a:spcPts val="240"/>
              </a:spcBef>
            </a:pPr>
            <a:r>
              <a:rPr sz="1200" spc="-5" dirty="0">
                <a:solidFill>
                  <a:srgbClr val="FFFFFF"/>
                </a:solidFill>
                <a:latin typeface="Calibri"/>
                <a:cs typeface="Calibri"/>
              </a:rPr>
              <a:t>Industry </a:t>
            </a:r>
            <a:r>
              <a:rPr sz="1200" spc="-260" dirty="0">
                <a:solidFill>
                  <a:srgbClr val="FFFFFF"/>
                </a:solidFill>
                <a:latin typeface="Calibri"/>
                <a:cs typeface="Calibri"/>
              </a:rPr>
              <a:t> </a:t>
            </a:r>
            <a:r>
              <a:rPr sz="1200" spc="-15" dirty="0">
                <a:solidFill>
                  <a:srgbClr val="FFFFFF"/>
                </a:solidFill>
                <a:latin typeface="Calibri"/>
                <a:cs typeface="Calibri"/>
              </a:rPr>
              <a:t>F</a:t>
            </a:r>
            <a:r>
              <a:rPr sz="1200" dirty="0">
                <a:solidFill>
                  <a:srgbClr val="FFFFFF"/>
                </a:solidFill>
                <a:latin typeface="Calibri"/>
                <a:cs typeface="Calibri"/>
              </a:rPr>
              <a:t>eedback</a:t>
            </a:r>
            <a:endParaRPr sz="1200">
              <a:latin typeface="Calibri"/>
              <a:cs typeface="Calibri"/>
            </a:endParaRPr>
          </a:p>
        </p:txBody>
      </p:sp>
      <p:pic>
        <p:nvPicPr>
          <p:cNvPr id="23" name="object 23"/>
          <p:cNvPicPr/>
          <p:nvPr/>
        </p:nvPicPr>
        <p:blipFill>
          <a:blip r:embed="rId12" cstate="print"/>
          <a:stretch>
            <a:fillRect/>
          </a:stretch>
        </p:blipFill>
        <p:spPr>
          <a:xfrm>
            <a:off x="7030211" y="5689091"/>
            <a:ext cx="950213" cy="950213"/>
          </a:xfrm>
          <a:prstGeom prst="rect">
            <a:avLst/>
          </a:prstGeom>
        </p:spPr>
      </p:pic>
      <p:sp>
        <p:nvSpPr>
          <p:cNvPr id="24" name="object 24"/>
          <p:cNvSpPr txBox="1"/>
          <p:nvPr/>
        </p:nvSpPr>
        <p:spPr>
          <a:xfrm>
            <a:off x="7167570" y="5826949"/>
            <a:ext cx="857256" cy="530915"/>
          </a:xfrm>
          <a:prstGeom prst="rect">
            <a:avLst/>
          </a:prstGeom>
        </p:spPr>
        <p:txBody>
          <a:bodyPr vert="horz" wrap="square" lIns="0" tIns="30480" rIns="0" bIns="0" rtlCol="0">
            <a:spAutoFit/>
          </a:bodyPr>
          <a:lstStyle/>
          <a:p>
            <a:pPr marL="12700" marR="5080" indent="59055">
              <a:lnSpc>
                <a:spcPts val="1320"/>
              </a:lnSpc>
              <a:spcBef>
                <a:spcPts val="240"/>
              </a:spcBef>
            </a:pPr>
            <a:r>
              <a:rPr lang="en-US" sz="1200" spc="-5" dirty="0" err="1">
                <a:solidFill>
                  <a:srgbClr val="FFFFFF"/>
                </a:solidFill>
                <a:latin typeface="Calibri"/>
                <a:cs typeface="Calibri"/>
              </a:rPr>
              <a:t>Fedd</a:t>
            </a:r>
            <a:r>
              <a:rPr lang="en-US" sz="1200" spc="-5" dirty="0">
                <a:solidFill>
                  <a:srgbClr val="FFFFFF"/>
                </a:solidFill>
                <a:latin typeface="Calibri"/>
                <a:cs typeface="Calibri"/>
              </a:rPr>
              <a:t> back from other institutions </a:t>
            </a:r>
            <a:endParaRPr sz="1200">
              <a:latin typeface="Calibri"/>
              <a:cs typeface="Calibri"/>
            </a:endParaRPr>
          </a:p>
        </p:txBody>
      </p:sp>
      <p:pic>
        <p:nvPicPr>
          <p:cNvPr id="25" name="object 25"/>
          <p:cNvPicPr/>
          <p:nvPr/>
        </p:nvPicPr>
        <p:blipFill>
          <a:blip r:embed="rId13" cstate="print"/>
          <a:stretch>
            <a:fillRect/>
          </a:stretch>
        </p:blipFill>
        <p:spPr>
          <a:xfrm>
            <a:off x="5626608" y="4285488"/>
            <a:ext cx="950213" cy="951738"/>
          </a:xfrm>
          <a:prstGeom prst="rect">
            <a:avLst/>
          </a:prstGeom>
        </p:spPr>
      </p:pic>
      <p:sp>
        <p:nvSpPr>
          <p:cNvPr id="26" name="object 26"/>
          <p:cNvSpPr txBox="1"/>
          <p:nvPr/>
        </p:nvSpPr>
        <p:spPr>
          <a:xfrm>
            <a:off x="5872098" y="4557521"/>
            <a:ext cx="464820" cy="375920"/>
          </a:xfrm>
          <a:prstGeom prst="rect">
            <a:avLst/>
          </a:prstGeom>
        </p:spPr>
        <p:txBody>
          <a:bodyPr vert="horz" wrap="square" lIns="0" tIns="30480" rIns="0" bIns="0" rtlCol="0">
            <a:spAutoFit/>
          </a:bodyPr>
          <a:lstStyle/>
          <a:p>
            <a:pPr marL="65405" marR="5080" indent="-53340">
              <a:lnSpc>
                <a:spcPts val="1320"/>
              </a:lnSpc>
              <a:spcBef>
                <a:spcPts val="240"/>
              </a:spcBef>
            </a:pPr>
            <a:r>
              <a:rPr sz="1200" spc="-40" dirty="0">
                <a:solidFill>
                  <a:srgbClr val="FFFFFF"/>
                </a:solidFill>
                <a:latin typeface="Calibri"/>
                <a:cs typeface="Calibri"/>
              </a:rPr>
              <a:t>F</a:t>
            </a:r>
            <a:r>
              <a:rPr sz="1200" dirty="0">
                <a:solidFill>
                  <a:srgbClr val="FFFFFF"/>
                </a:solidFill>
                <a:latin typeface="Calibri"/>
                <a:cs typeface="Calibri"/>
              </a:rPr>
              <a:t>acul</a:t>
            </a:r>
            <a:r>
              <a:rPr sz="1200" spc="5" dirty="0">
                <a:solidFill>
                  <a:srgbClr val="FFFFFF"/>
                </a:solidFill>
                <a:latin typeface="Calibri"/>
                <a:cs typeface="Calibri"/>
              </a:rPr>
              <a:t>t</a:t>
            </a:r>
            <a:r>
              <a:rPr sz="1200" dirty="0">
                <a:solidFill>
                  <a:srgbClr val="FFFFFF"/>
                </a:solidFill>
                <a:latin typeface="Calibri"/>
                <a:cs typeface="Calibri"/>
              </a:rPr>
              <a:t>y  Input</a:t>
            </a:r>
            <a:endParaRPr sz="1200">
              <a:latin typeface="Calibri"/>
              <a:cs typeface="Calibri"/>
            </a:endParaRPr>
          </a:p>
        </p:txBody>
      </p:sp>
      <p:grpSp>
        <p:nvGrpSpPr>
          <p:cNvPr id="27" name="object 27"/>
          <p:cNvGrpSpPr/>
          <p:nvPr/>
        </p:nvGrpSpPr>
        <p:grpSpPr>
          <a:xfrm>
            <a:off x="1423416" y="2959607"/>
            <a:ext cx="3267075" cy="2308860"/>
            <a:chOff x="1423416" y="2959607"/>
            <a:chExt cx="3267075" cy="2308860"/>
          </a:xfrm>
        </p:grpSpPr>
        <p:pic>
          <p:nvPicPr>
            <p:cNvPr id="28" name="object 28"/>
            <p:cNvPicPr/>
            <p:nvPr/>
          </p:nvPicPr>
          <p:blipFill>
            <a:blip r:embed="rId14" cstate="print"/>
            <a:stretch>
              <a:fillRect/>
            </a:stretch>
          </p:blipFill>
          <p:spPr>
            <a:xfrm>
              <a:off x="1423416" y="2959607"/>
              <a:ext cx="755141" cy="1134618"/>
            </a:xfrm>
            <a:prstGeom prst="rect">
              <a:avLst/>
            </a:prstGeom>
          </p:spPr>
        </p:pic>
        <p:pic>
          <p:nvPicPr>
            <p:cNvPr id="29" name="object 29"/>
            <p:cNvPicPr/>
            <p:nvPr/>
          </p:nvPicPr>
          <p:blipFill>
            <a:blip r:embed="rId15" cstate="print"/>
            <a:stretch>
              <a:fillRect/>
            </a:stretch>
          </p:blipFill>
          <p:spPr>
            <a:xfrm>
              <a:off x="3596573" y="4580983"/>
              <a:ext cx="1093783" cy="686906"/>
            </a:xfrm>
            <a:prstGeom prst="rect">
              <a:avLst/>
            </a:prstGeom>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708355" y="124726"/>
            <a:ext cx="7332823" cy="660016"/>
          </a:xfrm>
          <a:prstGeom prst="rect">
            <a:avLst/>
          </a:prstGeom>
        </p:spPr>
      </p:pic>
      <p:sp>
        <p:nvSpPr>
          <p:cNvPr id="3" name="object 3"/>
          <p:cNvSpPr txBox="1">
            <a:spLocks noGrp="1"/>
          </p:cNvSpPr>
          <p:nvPr>
            <p:ph type="title"/>
          </p:nvPr>
        </p:nvSpPr>
        <p:spPr>
          <a:xfrm>
            <a:off x="1922526" y="236296"/>
            <a:ext cx="6915150" cy="391795"/>
          </a:xfrm>
          <a:prstGeom prst="rect">
            <a:avLst/>
          </a:prstGeom>
        </p:spPr>
        <p:txBody>
          <a:bodyPr vert="horz" wrap="square" lIns="0" tIns="12700" rIns="0" bIns="0" rtlCol="0">
            <a:spAutoFit/>
          </a:bodyPr>
          <a:lstStyle/>
          <a:p>
            <a:pPr marL="12700">
              <a:lnSpc>
                <a:spcPct val="100000"/>
              </a:lnSpc>
              <a:spcBef>
                <a:spcPts val="100"/>
              </a:spcBef>
            </a:pPr>
            <a:r>
              <a:rPr sz="2400" spc="310" dirty="0">
                <a:solidFill>
                  <a:srgbClr val="FFFFFF"/>
                </a:solidFill>
                <a:latin typeface="Cambria"/>
                <a:cs typeface="Cambria"/>
              </a:rPr>
              <a:t>CO,</a:t>
            </a:r>
            <a:r>
              <a:rPr sz="2400" spc="70" dirty="0">
                <a:solidFill>
                  <a:srgbClr val="FFFFFF"/>
                </a:solidFill>
                <a:latin typeface="Cambria"/>
                <a:cs typeface="Cambria"/>
              </a:rPr>
              <a:t> </a:t>
            </a:r>
            <a:r>
              <a:rPr sz="2400" spc="254" dirty="0">
                <a:solidFill>
                  <a:srgbClr val="FFFFFF"/>
                </a:solidFill>
                <a:latin typeface="Cambria"/>
                <a:cs typeface="Cambria"/>
              </a:rPr>
              <a:t>PO</a:t>
            </a:r>
            <a:r>
              <a:rPr sz="2400" spc="70" dirty="0">
                <a:solidFill>
                  <a:srgbClr val="FFFFFF"/>
                </a:solidFill>
                <a:latin typeface="Cambria"/>
                <a:cs typeface="Cambria"/>
              </a:rPr>
              <a:t> </a:t>
            </a:r>
            <a:r>
              <a:rPr sz="2400" spc="150" dirty="0">
                <a:solidFill>
                  <a:srgbClr val="FFFFFF"/>
                </a:solidFill>
                <a:latin typeface="Cambria"/>
                <a:cs typeface="Cambria"/>
              </a:rPr>
              <a:t>&amp;</a:t>
            </a:r>
            <a:r>
              <a:rPr sz="2400" spc="70" dirty="0">
                <a:solidFill>
                  <a:srgbClr val="FFFFFF"/>
                </a:solidFill>
                <a:latin typeface="Cambria"/>
                <a:cs typeface="Cambria"/>
              </a:rPr>
              <a:t> </a:t>
            </a:r>
            <a:r>
              <a:rPr sz="2400" spc="165" dirty="0">
                <a:solidFill>
                  <a:srgbClr val="FFFFFF"/>
                </a:solidFill>
                <a:latin typeface="Cambria"/>
                <a:cs typeface="Cambria"/>
              </a:rPr>
              <a:t>PSOs</a:t>
            </a:r>
            <a:r>
              <a:rPr sz="2400" spc="85" dirty="0">
                <a:solidFill>
                  <a:srgbClr val="FFFFFF"/>
                </a:solidFill>
                <a:latin typeface="Cambria"/>
                <a:cs typeface="Cambria"/>
              </a:rPr>
              <a:t> </a:t>
            </a:r>
            <a:r>
              <a:rPr sz="2400" spc="100" dirty="0">
                <a:solidFill>
                  <a:srgbClr val="FFFFFF"/>
                </a:solidFill>
                <a:latin typeface="Cambria"/>
                <a:cs typeface="Cambria"/>
              </a:rPr>
              <a:t>Assessment</a:t>
            </a:r>
            <a:r>
              <a:rPr sz="2400" spc="65" dirty="0">
                <a:solidFill>
                  <a:srgbClr val="FFFFFF"/>
                </a:solidFill>
                <a:latin typeface="Cambria"/>
                <a:cs typeface="Cambria"/>
              </a:rPr>
              <a:t> </a:t>
            </a:r>
            <a:r>
              <a:rPr sz="2400" spc="95" dirty="0">
                <a:solidFill>
                  <a:srgbClr val="FFFFFF"/>
                </a:solidFill>
                <a:latin typeface="Cambria"/>
                <a:cs typeface="Cambria"/>
              </a:rPr>
              <a:t>Process</a:t>
            </a:r>
            <a:r>
              <a:rPr sz="2400" spc="60" dirty="0">
                <a:solidFill>
                  <a:srgbClr val="FFFFFF"/>
                </a:solidFill>
                <a:latin typeface="Cambria"/>
                <a:cs typeface="Cambria"/>
              </a:rPr>
              <a:t> </a:t>
            </a:r>
            <a:r>
              <a:rPr sz="2400" spc="75" dirty="0">
                <a:solidFill>
                  <a:srgbClr val="FFFFFF"/>
                </a:solidFill>
                <a:latin typeface="Cambria"/>
                <a:cs typeface="Cambria"/>
              </a:rPr>
              <a:t>and</a:t>
            </a:r>
            <a:r>
              <a:rPr sz="2400" spc="-120" dirty="0">
                <a:solidFill>
                  <a:srgbClr val="FFFFFF"/>
                </a:solidFill>
                <a:latin typeface="Cambria"/>
                <a:cs typeface="Cambria"/>
              </a:rPr>
              <a:t> </a:t>
            </a:r>
            <a:r>
              <a:rPr sz="2400" spc="25" dirty="0">
                <a:solidFill>
                  <a:srgbClr val="FFFFFF"/>
                </a:solidFill>
                <a:latin typeface="Cambria"/>
                <a:cs typeface="Cambria"/>
              </a:rPr>
              <a:t>Tools</a:t>
            </a:r>
            <a:endParaRPr sz="2400">
              <a:latin typeface="Cambria"/>
              <a:cs typeface="Cambria"/>
            </a:endParaRPr>
          </a:p>
        </p:txBody>
      </p:sp>
      <p:pic>
        <p:nvPicPr>
          <p:cNvPr id="4" name="object 4"/>
          <p:cNvPicPr/>
          <p:nvPr/>
        </p:nvPicPr>
        <p:blipFill>
          <a:blip r:embed="rId4" cstate="print"/>
          <a:stretch>
            <a:fillRect/>
          </a:stretch>
        </p:blipFill>
        <p:spPr>
          <a:xfrm>
            <a:off x="3317747" y="3037332"/>
            <a:ext cx="1252727" cy="827532"/>
          </a:xfrm>
          <a:prstGeom prst="rect">
            <a:avLst/>
          </a:prstGeom>
        </p:spPr>
      </p:pic>
      <p:sp>
        <p:nvSpPr>
          <p:cNvPr id="5" name="object 5"/>
          <p:cNvSpPr txBox="1"/>
          <p:nvPr/>
        </p:nvSpPr>
        <p:spPr>
          <a:xfrm>
            <a:off x="3317747" y="3037332"/>
            <a:ext cx="1252855" cy="828040"/>
          </a:xfrm>
          <a:prstGeom prst="rect">
            <a:avLst/>
          </a:prstGeom>
          <a:ln w="9525">
            <a:solidFill>
              <a:srgbClr val="000000"/>
            </a:solidFill>
          </a:ln>
        </p:spPr>
        <p:txBody>
          <a:bodyPr vert="horz" wrap="square" lIns="0" tIns="40640" rIns="0" bIns="0" rtlCol="0">
            <a:spAutoFit/>
          </a:bodyPr>
          <a:lstStyle/>
          <a:p>
            <a:pPr marL="96520" marR="88265" indent="635" algn="ctr">
              <a:lnSpc>
                <a:spcPct val="100000"/>
              </a:lnSpc>
              <a:spcBef>
                <a:spcPts val="320"/>
              </a:spcBef>
            </a:pPr>
            <a:r>
              <a:rPr sz="900" b="1" spc="55" dirty="0">
                <a:solidFill>
                  <a:srgbClr val="FFFFFF"/>
                </a:solidFill>
                <a:latin typeface="Cambria"/>
                <a:cs typeface="Cambria"/>
              </a:rPr>
              <a:t>External </a:t>
            </a:r>
            <a:r>
              <a:rPr sz="900" b="1" spc="60" dirty="0">
                <a:solidFill>
                  <a:srgbClr val="FFFFFF"/>
                </a:solidFill>
                <a:latin typeface="Cambria"/>
                <a:cs typeface="Cambria"/>
              </a:rPr>
              <a:t> Assessment </a:t>
            </a:r>
            <a:r>
              <a:rPr sz="900" b="1" spc="65" dirty="0">
                <a:solidFill>
                  <a:srgbClr val="FFFFFF"/>
                </a:solidFill>
                <a:latin typeface="Cambria"/>
                <a:cs typeface="Cambria"/>
              </a:rPr>
              <a:t> </a:t>
            </a:r>
            <a:r>
              <a:rPr sz="900" b="1" spc="40" dirty="0">
                <a:solidFill>
                  <a:srgbClr val="FFFFFF"/>
                </a:solidFill>
                <a:latin typeface="Cambria"/>
                <a:cs typeface="Cambria"/>
              </a:rPr>
              <a:t>(University</a:t>
            </a:r>
            <a:r>
              <a:rPr sz="900" b="1" spc="-5" dirty="0">
                <a:solidFill>
                  <a:srgbClr val="FFFFFF"/>
                </a:solidFill>
                <a:latin typeface="Cambria"/>
                <a:cs typeface="Cambria"/>
              </a:rPr>
              <a:t> </a:t>
            </a:r>
            <a:r>
              <a:rPr sz="900" b="1" spc="55" dirty="0">
                <a:solidFill>
                  <a:srgbClr val="FFFFFF"/>
                </a:solidFill>
                <a:latin typeface="Cambria"/>
                <a:cs typeface="Cambria"/>
              </a:rPr>
              <a:t>Exam) </a:t>
            </a:r>
            <a:r>
              <a:rPr sz="900" b="1" spc="-185" dirty="0">
                <a:solidFill>
                  <a:srgbClr val="FFFFFF"/>
                </a:solidFill>
                <a:latin typeface="Cambria"/>
                <a:cs typeface="Cambria"/>
              </a:rPr>
              <a:t> </a:t>
            </a:r>
            <a:r>
              <a:rPr sz="1100" b="1" spc="35" dirty="0">
                <a:solidFill>
                  <a:srgbClr val="FFFFFF"/>
                </a:solidFill>
                <a:latin typeface="Cambria"/>
                <a:cs typeface="Cambria"/>
              </a:rPr>
              <a:t>80%</a:t>
            </a:r>
            <a:endParaRPr sz="1100">
              <a:latin typeface="Cambria"/>
              <a:cs typeface="Cambria"/>
            </a:endParaRPr>
          </a:p>
        </p:txBody>
      </p:sp>
      <p:pic>
        <p:nvPicPr>
          <p:cNvPr id="6" name="object 6"/>
          <p:cNvPicPr/>
          <p:nvPr/>
        </p:nvPicPr>
        <p:blipFill>
          <a:blip r:embed="rId5" cstate="print"/>
          <a:stretch>
            <a:fillRect/>
          </a:stretch>
        </p:blipFill>
        <p:spPr>
          <a:xfrm>
            <a:off x="2481072" y="1127760"/>
            <a:ext cx="1121664" cy="536448"/>
          </a:xfrm>
          <a:prstGeom prst="rect">
            <a:avLst/>
          </a:prstGeom>
        </p:spPr>
      </p:pic>
      <p:sp>
        <p:nvSpPr>
          <p:cNvPr id="7" name="object 7"/>
          <p:cNvSpPr txBox="1"/>
          <p:nvPr/>
        </p:nvSpPr>
        <p:spPr>
          <a:xfrm>
            <a:off x="2481072" y="1127760"/>
            <a:ext cx="1122045" cy="536575"/>
          </a:xfrm>
          <a:prstGeom prst="rect">
            <a:avLst/>
          </a:prstGeom>
          <a:ln w="9525">
            <a:solidFill>
              <a:srgbClr val="000000"/>
            </a:solidFill>
          </a:ln>
        </p:spPr>
        <p:txBody>
          <a:bodyPr vert="horz" wrap="square" lIns="0" tIns="40005" rIns="0" bIns="0" rtlCol="0">
            <a:spAutoFit/>
          </a:bodyPr>
          <a:lstStyle/>
          <a:p>
            <a:pPr algn="ctr">
              <a:lnSpc>
                <a:spcPct val="100000"/>
              </a:lnSpc>
              <a:spcBef>
                <a:spcPts val="315"/>
              </a:spcBef>
            </a:pPr>
            <a:r>
              <a:rPr sz="1100" b="1" spc="150" dirty="0">
                <a:solidFill>
                  <a:srgbClr val="FFFFFF"/>
                </a:solidFill>
                <a:latin typeface="Cambria"/>
                <a:cs typeface="Cambria"/>
              </a:rPr>
              <a:t>CO</a:t>
            </a:r>
            <a:endParaRPr sz="1100">
              <a:latin typeface="Cambria"/>
              <a:cs typeface="Cambria"/>
            </a:endParaRPr>
          </a:p>
          <a:p>
            <a:pPr marL="132080" marR="126364" algn="ctr">
              <a:lnSpc>
                <a:spcPct val="100000"/>
              </a:lnSpc>
            </a:pPr>
            <a:r>
              <a:rPr sz="1100" b="1" spc="60" dirty="0">
                <a:solidFill>
                  <a:srgbClr val="FFFFFF"/>
                </a:solidFill>
                <a:latin typeface="Cambria"/>
                <a:cs typeface="Cambria"/>
              </a:rPr>
              <a:t>Asse</a:t>
            </a:r>
            <a:r>
              <a:rPr sz="1100" b="1" spc="65" dirty="0">
                <a:solidFill>
                  <a:srgbClr val="FFFFFF"/>
                </a:solidFill>
                <a:latin typeface="Cambria"/>
                <a:cs typeface="Cambria"/>
              </a:rPr>
              <a:t>ss</a:t>
            </a:r>
            <a:r>
              <a:rPr sz="1100" b="1" spc="110" dirty="0">
                <a:solidFill>
                  <a:srgbClr val="FFFFFF"/>
                </a:solidFill>
                <a:latin typeface="Cambria"/>
                <a:cs typeface="Cambria"/>
              </a:rPr>
              <a:t>m</a:t>
            </a:r>
            <a:r>
              <a:rPr sz="1100" b="1" spc="60" dirty="0">
                <a:solidFill>
                  <a:srgbClr val="FFFFFF"/>
                </a:solidFill>
                <a:latin typeface="Cambria"/>
                <a:cs typeface="Cambria"/>
              </a:rPr>
              <a:t>e</a:t>
            </a:r>
            <a:r>
              <a:rPr sz="1100" b="1" spc="85" dirty="0">
                <a:solidFill>
                  <a:srgbClr val="FFFFFF"/>
                </a:solidFill>
                <a:latin typeface="Cambria"/>
                <a:cs typeface="Cambria"/>
              </a:rPr>
              <a:t>n</a:t>
            </a:r>
            <a:r>
              <a:rPr sz="1100" b="1" spc="75" dirty="0">
                <a:solidFill>
                  <a:srgbClr val="FFFFFF"/>
                </a:solidFill>
                <a:latin typeface="Cambria"/>
                <a:cs typeface="Cambria"/>
              </a:rPr>
              <a:t>t  </a:t>
            </a:r>
            <a:r>
              <a:rPr sz="1100" b="1" spc="-45" dirty="0">
                <a:solidFill>
                  <a:srgbClr val="FFFFFF"/>
                </a:solidFill>
                <a:latin typeface="Cambria"/>
                <a:cs typeface="Cambria"/>
              </a:rPr>
              <a:t>(A)</a:t>
            </a:r>
            <a:endParaRPr sz="1100">
              <a:latin typeface="Cambria"/>
              <a:cs typeface="Cambria"/>
            </a:endParaRPr>
          </a:p>
        </p:txBody>
      </p:sp>
      <p:grpSp>
        <p:nvGrpSpPr>
          <p:cNvPr id="8" name="object 8"/>
          <p:cNvGrpSpPr/>
          <p:nvPr/>
        </p:nvGrpSpPr>
        <p:grpSpPr>
          <a:xfrm>
            <a:off x="2290381" y="2083117"/>
            <a:ext cx="1490980" cy="568960"/>
            <a:chOff x="2290381" y="2083117"/>
            <a:chExt cx="1490980" cy="568960"/>
          </a:xfrm>
        </p:grpSpPr>
        <p:pic>
          <p:nvPicPr>
            <p:cNvPr id="9" name="object 9"/>
            <p:cNvPicPr/>
            <p:nvPr/>
          </p:nvPicPr>
          <p:blipFill>
            <a:blip r:embed="rId6" cstate="print"/>
            <a:stretch>
              <a:fillRect/>
            </a:stretch>
          </p:blipFill>
          <p:spPr>
            <a:xfrm>
              <a:off x="2295144" y="2087879"/>
              <a:ext cx="1481328" cy="559308"/>
            </a:xfrm>
            <a:prstGeom prst="rect">
              <a:avLst/>
            </a:prstGeom>
          </p:spPr>
        </p:pic>
        <p:sp>
          <p:nvSpPr>
            <p:cNvPr id="10" name="object 10"/>
            <p:cNvSpPr/>
            <p:nvPr/>
          </p:nvSpPr>
          <p:spPr>
            <a:xfrm>
              <a:off x="2295144" y="2087879"/>
              <a:ext cx="1481455" cy="559435"/>
            </a:xfrm>
            <a:custGeom>
              <a:avLst/>
              <a:gdLst/>
              <a:ahLst/>
              <a:cxnLst/>
              <a:rect l="l" t="t" r="r" b="b"/>
              <a:pathLst>
                <a:path w="1481454" h="559435">
                  <a:moveTo>
                    <a:pt x="0" y="559308"/>
                  </a:moveTo>
                  <a:lnTo>
                    <a:pt x="1481328" y="559308"/>
                  </a:lnTo>
                  <a:lnTo>
                    <a:pt x="1481328" y="0"/>
                  </a:lnTo>
                  <a:lnTo>
                    <a:pt x="0" y="0"/>
                  </a:lnTo>
                  <a:lnTo>
                    <a:pt x="0" y="559308"/>
                  </a:lnTo>
                  <a:close/>
                </a:path>
              </a:pathLst>
            </a:custGeom>
            <a:ln w="9525">
              <a:solidFill>
                <a:srgbClr val="000000"/>
              </a:solidFill>
            </a:ln>
          </p:spPr>
          <p:txBody>
            <a:bodyPr wrap="square" lIns="0" tIns="0" rIns="0" bIns="0" rtlCol="0"/>
            <a:lstStyle/>
            <a:p>
              <a:endParaRPr/>
            </a:p>
          </p:txBody>
        </p:sp>
      </p:grpSp>
      <p:sp>
        <p:nvSpPr>
          <p:cNvPr id="11" name="object 11"/>
          <p:cNvSpPr txBox="1"/>
          <p:nvPr/>
        </p:nvSpPr>
        <p:spPr>
          <a:xfrm>
            <a:off x="2411729" y="2116581"/>
            <a:ext cx="1246505" cy="330200"/>
          </a:xfrm>
          <a:prstGeom prst="rect">
            <a:avLst/>
          </a:prstGeom>
        </p:spPr>
        <p:txBody>
          <a:bodyPr vert="horz" wrap="square" lIns="0" tIns="12065" rIns="0" bIns="0" rtlCol="0">
            <a:spAutoFit/>
          </a:bodyPr>
          <a:lstStyle/>
          <a:p>
            <a:pPr marL="480059" marR="5080" indent="-467995">
              <a:lnSpc>
                <a:spcPct val="100000"/>
              </a:lnSpc>
              <a:spcBef>
                <a:spcPts val="95"/>
              </a:spcBef>
            </a:pPr>
            <a:r>
              <a:rPr sz="1000" b="1" spc="55" dirty="0">
                <a:solidFill>
                  <a:srgbClr val="FFFFFF"/>
                </a:solidFill>
                <a:latin typeface="Cambria"/>
                <a:cs typeface="Cambria"/>
              </a:rPr>
              <a:t>Direct</a:t>
            </a:r>
            <a:r>
              <a:rPr sz="1000" b="1" spc="75" dirty="0">
                <a:solidFill>
                  <a:srgbClr val="FFFFFF"/>
                </a:solidFill>
                <a:latin typeface="Cambria"/>
                <a:cs typeface="Cambria"/>
              </a:rPr>
              <a:t> </a:t>
            </a:r>
            <a:r>
              <a:rPr sz="1000" b="1" spc="60" dirty="0">
                <a:solidFill>
                  <a:srgbClr val="FFFFFF"/>
                </a:solidFill>
                <a:latin typeface="Cambria"/>
                <a:cs typeface="Cambria"/>
              </a:rPr>
              <a:t>Assessment </a:t>
            </a:r>
            <a:r>
              <a:rPr sz="1000" b="1" spc="-204" dirty="0">
                <a:solidFill>
                  <a:srgbClr val="FFFFFF"/>
                </a:solidFill>
                <a:latin typeface="Cambria"/>
                <a:cs typeface="Cambria"/>
              </a:rPr>
              <a:t> </a:t>
            </a:r>
            <a:r>
              <a:rPr sz="1000" b="1" spc="30" dirty="0">
                <a:solidFill>
                  <a:srgbClr val="FFFFFF"/>
                </a:solidFill>
                <a:latin typeface="Cambria"/>
                <a:cs typeface="Cambria"/>
              </a:rPr>
              <a:t>80%</a:t>
            </a:r>
            <a:endParaRPr sz="1000" dirty="0">
              <a:latin typeface="Cambria"/>
              <a:cs typeface="Cambria"/>
            </a:endParaRPr>
          </a:p>
        </p:txBody>
      </p:sp>
      <p:grpSp>
        <p:nvGrpSpPr>
          <p:cNvPr id="12" name="object 12"/>
          <p:cNvGrpSpPr/>
          <p:nvPr/>
        </p:nvGrpSpPr>
        <p:grpSpPr>
          <a:xfrm>
            <a:off x="1452181" y="3037141"/>
            <a:ext cx="1142365" cy="832485"/>
            <a:chOff x="1452181" y="3037141"/>
            <a:chExt cx="1142365" cy="832485"/>
          </a:xfrm>
        </p:grpSpPr>
        <p:pic>
          <p:nvPicPr>
            <p:cNvPr id="13" name="object 13"/>
            <p:cNvPicPr/>
            <p:nvPr/>
          </p:nvPicPr>
          <p:blipFill>
            <a:blip r:embed="rId7" cstate="print"/>
            <a:stretch>
              <a:fillRect/>
            </a:stretch>
          </p:blipFill>
          <p:spPr>
            <a:xfrm>
              <a:off x="1456944" y="3041904"/>
              <a:ext cx="1132332" cy="822960"/>
            </a:xfrm>
            <a:prstGeom prst="rect">
              <a:avLst/>
            </a:prstGeom>
          </p:spPr>
        </p:pic>
        <p:sp>
          <p:nvSpPr>
            <p:cNvPr id="14" name="object 14"/>
            <p:cNvSpPr/>
            <p:nvPr/>
          </p:nvSpPr>
          <p:spPr>
            <a:xfrm>
              <a:off x="1456944" y="3041904"/>
              <a:ext cx="1132840" cy="822960"/>
            </a:xfrm>
            <a:custGeom>
              <a:avLst/>
              <a:gdLst/>
              <a:ahLst/>
              <a:cxnLst/>
              <a:rect l="l" t="t" r="r" b="b"/>
              <a:pathLst>
                <a:path w="1132839" h="822960">
                  <a:moveTo>
                    <a:pt x="0" y="822960"/>
                  </a:moveTo>
                  <a:lnTo>
                    <a:pt x="1132332" y="822960"/>
                  </a:lnTo>
                  <a:lnTo>
                    <a:pt x="1132332" y="0"/>
                  </a:lnTo>
                  <a:lnTo>
                    <a:pt x="0" y="0"/>
                  </a:lnTo>
                  <a:lnTo>
                    <a:pt x="0" y="822960"/>
                  </a:lnTo>
                  <a:close/>
                </a:path>
              </a:pathLst>
            </a:custGeom>
            <a:ln w="9525">
              <a:solidFill>
                <a:srgbClr val="000000"/>
              </a:solidFill>
            </a:ln>
          </p:spPr>
          <p:txBody>
            <a:bodyPr wrap="square" lIns="0" tIns="0" rIns="0" bIns="0" rtlCol="0"/>
            <a:lstStyle/>
            <a:p>
              <a:endParaRPr/>
            </a:p>
          </p:txBody>
        </p:sp>
      </p:grpSp>
      <p:sp>
        <p:nvSpPr>
          <p:cNvPr id="15" name="object 15"/>
          <p:cNvSpPr txBox="1"/>
          <p:nvPr/>
        </p:nvSpPr>
        <p:spPr>
          <a:xfrm>
            <a:off x="1625600" y="3070986"/>
            <a:ext cx="795655" cy="330200"/>
          </a:xfrm>
          <a:prstGeom prst="rect">
            <a:avLst/>
          </a:prstGeom>
        </p:spPr>
        <p:txBody>
          <a:bodyPr vert="horz" wrap="square" lIns="0" tIns="12065" rIns="0" bIns="0" rtlCol="0">
            <a:spAutoFit/>
          </a:bodyPr>
          <a:lstStyle/>
          <a:p>
            <a:pPr marL="12700" marR="5080" indent="121920">
              <a:lnSpc>
                <a:spcPct val="100000"/>
              </a:lnSpc>
              <a:spcBef>
                <a:spcPts val="95"/>
              </a:spcBef>
            </a:pPr>
            <a:r>
              <a:rPr sz="1000" b="1" spc="45" dirty="0">
                <a:solidFill>
                  <a:srgbClr val="FFFFFF"/>
                </a:solidFill>
                <a:latin typeface="Cambria"/>
                <a:cs typeface="Cambria"/>
              </a:rPr>
              <a:t>Internal </a:t>
            </a:r>
            <a:r>
              <a:rPr sz="1000" b="1" spc="50" dirty="0">
                <a:solidFill>
                  <a:srgbClr val="FFFFFF"/>
                </a:solidFill>
                <a:latin typeface="Cambria"/>
                <a:cs typeface="Cambria"/>
              </a:rPr>
              <a:t> Asse</a:t>
            </a:r>
            <a:r>
              <a:rPr sz="1000" b="1" spc="40" dirty="0">
                <a:solidFill>
                  <a:srgbClr val="FFFFFF"/>
                </a:solidFill>
                <a:latin typeface="Cambria"/>
                <a:cs typeface="Cambria"/>
              </a:rPr>
              <a:t>s</a:t>
            </a:r>
            <a:r>
              <a:rPr sz="1000" b="1" spc="75" dirty="0">
                <a:solidFill>
                  <a:srgbClr val="FFFFFF"/>
                </a:solidFill>
                <a:latin typeface="Cambria"/>
                <a:cs typeface="Cambria"/>
              </a:rPr>
              <a:t>sm</a:t>
            </a:r>
            <a:r>
              <a:rPr sz="1000" b="1" spc="50" dirty="0">
                <a:solidFill>
                  <a:srgbClr val="FFFFFF"/>
                </a:solidFill>
                <a:latin typeface="Cambria"/>
                <a:cs typeface="Cambria"/>
              </a:rPr>
              <a:t>e</a:t>
            </a:r>
            <a:r>
              <a:rPr sz="1000" b="1" spc="60" dirty="0">
                <a:solidFill>
                  <a:srgbClr val="FFFFFF"/>
                </a:solidFill>
                <a:latin typeface="Cambria"/>
                <a:cs typeface="Cambria"/>
              </a:rPr>
              <a:t>n</a:t>
            </a:r>
            <a:r>
              <a:rPr sz="1000" b="1" spc="90" dirty="0">
                <a:solidFill>
                  <a:srgbClr val="FFFFFF"/>
                </a:solidFill>
                <a:latin typeface="Cambria"/>
                <a:cs typeface="Cambria"/>
              </a:rPr>
              <a:t>t</a:t>
            </a:r>
            <a:endParaRPr sz="1000">
              <a:latin typeface="Cambria"/>
              <a:cs typeface="Cambria"/>
            </a:endParaRPr>
          </a:p>
        </p:txBody>
      </p:sp>
      <p:sp>
        <p:nvSpPr>
          <p:cNvPr id="16" name="object 16"/>
          <p:cNvSpPr txBox="1"/>
          <p:nvPr/>
        </p:nvSpPr>
        <p:spPr>
          <a:xfrm>
            <a:off x="1867916" y="3528186"/>
            <a:ext cx="312420" cy="177800"/>
          </a:xfrm>
          <a:prstGeom prst="rect">
            <a:avLst/>
          </a:prstGeom>
        </p:spPr>
        <p:txBody>
          <a:bodyPr vert="horz" wrap="square" lIns="0" tIns="12065" rIns="0" bIns="0" rtlCol="0">
            <a:spAutoFit/>
          </a:bodyPr>
          <a:lstStyle/>
          <a:p>
            <a:pPr marL="12700">
              <a:lnSpc>
                <a:spcPct val="100000"/>
              </a:lnSpc>
              <a:spcBef>
                <a:spcPts val="95"/>
              </a:spcBef>
            </a:pPr>
            <a:r>
              <a:rPr sz="1000" b="1" spc="30" dirty="0">
                <a:solidFill>
                  <a:srgbClr val="FFFFFF"/>
                </a:solidFill>
                <a:latin typeface="Cambria"/>
                <a:cs typeface="Cambria"/>
              </a:rPr>
              <a:t>20%</a:t>
            </a:r>
            <a:endParaRPr sz="1000">
              <a:latin typeface="Cambria"/>
              <a:cs typeface="Cambria"/>
            </a:endParaRPr>
          </a:p>
        </p:txBody>
      </p:sp>
      <p:grpSp>
        <p:nvGrpSpPr>
          <p:cNvPr id="17" name="object 17"/>
          <p:cNvGrpSpPr/>
          <p:nvPr/>
        </p:nvGrpSpPr>
        <p:grpSpPr>
          <a:xfrm>
            <a:off x="1557527" y="1706879"/>
            <a:ext cx="7392504" cy="1555537"/>
            <a:chOff x="1557527" y="1706879"/>
            <a:chExt cx="7392504" cy="1555537"/>
          </a:xfrm>
        </p:grpSpPr>
        <p:sp>
          <p:nvSpPr>
            <p:cNvPr id="18" name="object 18"/>
            <p:cNvSpPr/>
            <p:nvPr/>
          </p:nvSpPr>
          <p:spPr>
            <a:xfrm>
              <a:off x="1595627" y="2773679"/>
              <a:ext cx="2463165" cy="13335"/>
            </a:xfrm>
            <a:custGeom>
              <a:avLst/>
              <a:gdLst/>
              <a:ahLst/>
              <a:cxnLst/>
              <a:rect l="l" t="t" r="r" b="b"/>
              <a:pathLst>
                <a:path w="2463165" h="13335">
                  <a:moveTo>
                    <a:pt x="0" y="13081"/>
                  </a:moveTo>
                  <a:lnTo>
                    <a:pt x="2462657" y="0"/>
                  </a:lnTo>
                </a:path>
              </a:pathLst>
            </a:custGeom>
            <a:ln w="9525">
              <a:solidFill>
                <a:srgbClr val="000000"/>
              </a:solidFill>
            </a:ln>
          </p:spPr>
          <p:txBody>
            <a:bodyPr wrap="square" lIns="0" tIns="0" rIns="0" bIns="0" rtlCol="0"/>
            <a:lstStyle/>
            <a:p>
              <a:endParaRPr/>
            </a:p>
          </p:txBody>
        </p:sp>
        <p:sp>
          <p:nvSpPr>
            <p:cNvPr id="19" name="object 19"/>
            <p:cNvSpPr/>
            <p:nvPr/>
          </p:nvSpPr>
          <p:spPr>
            <a:xfrm>
              <a:off x="1557527" y="2743199"/>
              <a:ext cx="76200" cy="335280"/>
            </a:xfrm>
            <a:custGeom>
              <a:avLst/>
              <a:gdLst/>
              <a:ahLst/>
              <a:cxnLst/>
              <a:rect l="l" t="t" r="r" b="b"/>
              <a:pathLst>
                <a:path w="76200" h="335280">
                  <a:moveTo>
                    <a:pt x="31750" y="259079"/>
                  </a:moveTo>
                  <a:lnTo>
                    <a:pt x="0" y="259079"/>
                  </a:lnTo>
                  <a:lnTo>
                    <a:pt x="38100" y="335279"/>
                  </a:lnTo>
                  <a:lnTo>
                    <a:pt x="69849" y="271779"/>
                  </a:lnTo>
                  <a:lnTo>
                    <a:pt x="31750" y="271779"/>
                  </a:lnTo>
                  <a:lnTo>
                    <a:pt x="31750" y="259079"/>
                  </a:lnTo>
                  <a:close/>
                </a:path>
                <a:path w="76200" h="335280">
                  <a:moveTo>
                    <a:pt x="44450" y="0"/>
                  </a:moveTo>
                  <a:lnTo>
                    <a:pt x="31750" y="0"/>
                  </a:lnTo>
                  <a:lnTo>
                    <a:pt x="31750" y="271779"/>
                  </a:lnTo>
                  <a:lnTo>
                    <a:pt x="44450" y="271779"/>
                  </a:lnTo>
                  <a:lnTo>
                    <a:pt x="44450" y="0"/>
                  </a:lnTo>
                  <a:close/>
                </a:path>
                <a:path w="76200" h="335280">
                  <a:moveTo>
                    <a:pt x="76199" y="259079"/>
                  </a:moveTo>
                  <a:lnTo>
                    <a:pt x="44450" y="259079"/>
                  </a:lnTo>
                  <a:lnTo>
                    <a:pt x="44450" y="271779"/>
                  </a:lnTo>
                  <a:lnTo>
                    <a:pt x="69849" y="271779"/>
                  </a:lnTo>
                  <a:lnTo>
                    <a:pt x="76199" y="259079"/>
                  </a:lnTo>
                  <a:close/>
                </a:path>
              </a:pathLst>
            </a:custGeom>
            <a:solidFill>
              <a:srgbClr val="000000"/>
            </a:solidFill>
          </p:spPr>
          <p:txBody>
            <a:bodyPr wrap="square" lIns="0" tIns="0" rIns="0" bIns="0" rtlCol="0"/>
            <a:lstStyle/>
            <a:p>
              <a:endParaRPr/>
            </a:p>
          </p:txBody>
        </p:sp>
        <p:pic>
          <p:nvPicPr>
            <p:cNvPr id="20" name="object 20"/>
            <p:cNvPicPr/>
            <p:nvPr/>
          </p:nvPicPr>
          <p:blipFill>
            <a:blip r:embed="rId8" cstate="print"/>
            <a:stretch>
              <a:fillRect/>
            </a:stretch>
          </p:blipFill>
          <p:spPr>
            <a:xfrm>
              <a:off x="3998976" y="2779775"/>
              <a:ext cx="76200" cy="248031"/>
            </a:xfrm>
            <a:prstGeom prst="rect">
              <a:avLst/>
            </a:prstGeom>
          </p:spPr>
        </p:pic>
        <p:sp>
          <p:nvSpPr>
            <p:cNvPr id="21" name="object 21"/>
            <p:cNvSpPr/>
            <p:nvPr/>
          </p:nvSpPr>
          <p:spPr>
            <a:xfrm>
              <a:off x="3019044" y="1706879"/>
              <a:ext cx="76200" cy="381000"/>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dirty="0"/>
            </a:p>
          </p:txBody>
        </p:sp>
        <p:pic>
          <p:nvPicPr>
            <p:cNvPr id="22" name="object 22"/>
            <p:cNvPicPr/>
            <p:nvPr/>
          </p:nvPicPr>
          <p:blipFill>
            <a:blip r:embed="rId9" cstate="print"/>
            <a:stretch>
              <a:fillRect/>
            </a:stretch>
          </p:blipFill>
          <p:spPr>
            <a:xfrm>
              <a:off x="3008375" y="2607563"/>
              <a:ext cx="76200" cy="182499"/>
            </a:xfrm>
            <a:prstGeom prst="rect">
              <a:avLst/>
            </a:prstGeom>
          </p:spPr>
        </p:pic>
        <p:sp>
          <p:nvSpPr>
            <p:cNvPr id="54" name="object 21"/>
            <p:cNvSpPr/>
            <p:nvPr/>
          </p:nvSpPr>
          <p:spPr>
            <a:xfrm>
              <a:off x="8760296" y="2636912"/>
              <a:ext cx="189735" cy="288032"/>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a:p>
          </p:txBody>
        </p:sp>
        <p:sp>
          <p:nvSpPr>
            <p:cNvPr id="42" name="object 21">
              <a:extLst>
                <a:ext uri="{FF2B5EF4-FFF2-40B4-BE49-F238E27FC236}">
                  <a16:creationId xmlns:a16="http://schemas.microsoft.com/office/drawing/2014/main" id="{DDA3B978-DB1C-FEF2-D420-844B3C29C5F7}"/>
                </a:ext>
              </a:extLst>
            </p:cNvPr>
            <p:cNvSpPr/>
            <p:nvPr/>
          </p:nvSpPr>
          <p:spPr>
            <a:xfrm>
              <a:off x="8722196" y="3121921"/>
              <a:ext cx="189734" cy="140495"/>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dirty="0"/>
            </a:p>
          </p:txBody>
        </p:sp>
      </p:grpSp>
      <p:sp>
        <p:nvSpPr>
          <p:cNvPr id="23" name="object 23"/>
          <p:cNvSpPr txBox="1"/>
          <p:nvPr/>
        </p:nvSpPr>
        <p:spPr>
          <a:xfrm>
            <a:off x="1902332" y="4030471"/>
            <a:ext cx="2726055" cy="299720"/>
          </a:xfrm>
          <a:prstGeom prst="rect">
            <a:avLst/>
          </a:prstGeom>
        </p:spPr>
        <p:txBody>
          <a:bodyPr vert="horz" wrap="square" lIns="0" tIns="12700" rIns="0" bIns="0" rtlCol="0">
            <a:spAutoFit/>
          </a:bodyPr>
          <a:lstStyle/>
          <a:p>
            <a:pPr marL="12700">
              <a:lnSpc>
                <a:spcPct val="100000"/>
              </a:lnSpc>
              <a:spcBef>
                <a:spcPts val="100"/>
              </a:spcBef>
            </a:pPr>
            <a:r>
              <a:rPr sz="1800" b="1" spc="325" dirty="0">
                <a:solidFill>
                  <a:srgbClr val="001F5F"/>
                </a:solidFill>
                <a:latin typeface="Cambria"/>
                <a:cs typeface="Cambria"/>
              </a:rPr>
              <a:t>CO</a:t>
            </a:r>
            <a:r>
              <a:rPr sz="1800" b="1" spc="30" dirty="0">
                <a:solidFill>
                  <a:srgbClr val="001F5F"/>
                </a:solidFill>
                <a:latin typeface="Cambria"/>
                <a:cs typeface="Cambria"/>
              </a:rPr>
              <a:t> </a:t>
            </a:r>
            <a:r>
              <a:rPr sz="1800" b="1" spc="70" dirty="0">
                <a:solidFill>
                  <a:srgbClr val="001F5F"/>
                </a:solidFill>
                <a:latin typeface="Cambria"/>
                <a:cs typeface="Cambria"/>
              </a:rPr>
              <a:t>Assessment</a:t>
            </a:r>
            <a:r>
              <a:rPr sz="1800" b="1" spc="60" dirty="0">
                <a:solidFill>
                  <a:srgbClr val="001F5F"/>
                </a:solidFill>
                <a:latin typeface="Cambria"/>
                <a:cs typeface="Cambria"/>
              </a:rPr>
              <a:t> </a:t>
            </a:r>
            <a:r>
              <a:rPr sz="1800" b="1" spc="65" dirty="0">
                <a:solidFill>
                  <a:srgbClr val="001F5F"/>
                </a:solidFill>
                <a:latin typeface="Cambria"/>
                <a:cs typeface="Cambria"/>
              </a:rPr>
              <a:t>Process</a:t>
            </a:r>
            <a:endParaRPr sz="1800">
              <a:latin typeface="Cambria"/>
              <a:cs typeface="Cambria"/>
            </a:endParaRPr>
          </a:p>
        </p:txBody>
      </p:sp>
      <p:grpSp>
        <p:nvGrpSpPr>
          <p:cNvPr id="24" name="object 24"/>
          <p:cNvGrpSpPr/>
          <p:nvPr/>
        </p:nvGrpSpPr>
        <p:grpSpPr>
          <a:xfrm>
            <a:off x="6924865" y="1752021"/>
            <a:ext cx="1533525" cy="534035"/>
            <a:chOff x="6924865" y="1247965"/>
            <a:chExt cx="1533525" cy="534035"/>
          </a:xfrm>
        </p:grpSpPr>
        <p:pic>
          <p:nvPicPr>
            <p:cNvPr id="25" name="object 25"/>
            <p:cNvPicPr/>
            <p:nvPr/>
          </p:nvPicPr>
          <p:blipFill>
            <a:blip r:embed="rId10" cstate="print"/>
            <a:stretch>
              <a:fillRect/>
            </a:stretch>
          </p:blipFill>
          <p:spPr>
            <a:xfrm>
              <a:off x="6929628" y="1252727"/>
              <a:ext cx="1524000" cy="524256"/>
            </a:xfrm>
            <a:prstGeom prst="rect">
              <a:avLst/>
            </a:prstGeom>
          </p:spPr>
        </p:pic>
        <p:sp>
          <p:nvSpPr>
            <p:cNvPr id="26" name="object 26"/>
            <p:cNvSpPr/>
            <p:nvPr/>
          </p:nvSpPr>
          <p:spPr>
            <a:xfrm>
              <a:off x="6929628" y="1252727"/>
              <a:ext cx="1524000" cy="524510"/>
            </a:xfrm>
            <a:custGeom>
              <a:avLst/>
              <a:gdLst/>
              <a:ahLst/>
              <a:cxnLst/>
              <a:rect l="l" t="t" r="r" b="b"/>
              <a:pathLst>
                <a:path w="1524000" h="524510">
                  <a:moveTo>
                    <a:pt x="0" y="524256"/>
                  </a:moveTo>
                  <a:lnTo>
                    <a:pt x="1524000" y="524256"/>
                  </a:lnTo>
                  <a:lnTo>
                    <a:pt x="1524000" y="0"/>
                  </a:lnTo>
                  <a:lnTo>
                    <a:pt x="0" y="0"/>
                  </a:lnTo>
                  <a:lnTo>
                    <a:pt x="0" y="524256"/>
                  </a:lnTo>
                  <a:close/>
                </a:path>
              </a:pathLst>
            </a:custGeom>
            <a:ln w="9525">
              <a:solidFill>
                <a:srgbClr val="000000"/>
              </a:solidFill>
            </a:ln>
          </p:spPr>
          <p:txBody>
            <a:bodyPr wrap="square" lIns="0" tIns="0" rIns="0" bIns="0" rtlCol="0"/>
            <a:lstStyle/>
            <a:p>
              <a:endParaRPr/>
            </a:p>
          </p:txBody>
        </p:sp>
      </p:grpSp>
      <p:sp>
        <p:nvSpPr>
          <p:cNvPr id="27" name="object 27"/>
          <p:cNvSpPr txBox="1"/>
          <p:nvPr/>
        </p:nvSpPr>
        <p:spPr>
          <a:xfrm>
            <a:off x="7251572" y="1783403"/>
            <a:ext cx="880744" cy="361950"/>
          </a:xfrm>
          <a:prstGeom prst="rect">
            <a:avLst/>
          </a:prstGeom>
        </p:spPr>
        <p:txBody>
          <a:bodyPr vert="horz" wrap="square" lIns="0" tIns="13335" rIns="0" bIns="0" rtlCol="0">
            <a:spAutoFit/>
          </a:bodyPr>
          <a:lstStyle/>
          <a:p>
            <a:pPr algn="ctr">
              <a:lnSpc>
                <a:spcPct val="100000"/>
              </a:lnSpc>
              <a:spcBef>
                <a:spcPts val="105"/>
              </a:spcBef>
            </a:pPr>
            <a:r>
              <a:rPr sz="1100" b="1" spc="95" dirty="0">
                <a:solidFill>
                  <a:srgbClr val="FFFFFF"/>
                </a:solidFill>
                <a:latin typeface="Cambria"/>
                <a:cs typeface="Cambria"/>
              </a:rPr>
              <a:t>PO,</a:t>
            </a:r>
            <a:r>
              <a:rPr sz="1100" b="1" spc="65" dirty="0">
                <a:solidFill>
                  <a:srgbClr val="FFFFFF"/>
                </a:solidFill>
                <a:latin typeface="Cambria"/>
                <a:cs typeface="Cambria"/>
              </a:rPr>
              <a:t> </a:t>
            </a:r>
            <a:r>
              <a:rPr sz="1100" b="1" spc="110" dirty="0">
                <a:solidFill>
                  <a:srgbClr val="FFFFFF"/>
                </a:solidFill>
                <a:latin typeface="Cambria"/>
                <a:cs typeface="Cambria"/>
              </a:rPr>
              <a:t>PSO</a:t>
            </a:r>
            <a:endParaRPr sz="1100">
              <a:latin typeface="Cambria"/>
              <a:cs typeface="Cambria"/>
            </a:endParaRPr>
          </a:p>
          <a:p>
            <a:pPr algn="ctr">
              <a:lnSpc>
                <a:spcPct val="100000"/>
              </a:lnSpc>
            </a:pPr>
            <a:r>
              <a:rPr sz="1100" b="1" spc="75" dirty="0">
                <a:solidFill>
                  <a:srgbClr val="FFFFFF"/>
                </a:solidFill>
                <a:latin typeface="Cambria"/>
                <a:cs typeface="Cambria"/>
              </a:rPr>
              <a:t>Assessment</a:t>
            </a:r>
            <a:endParaRPr sz="1100">
              <a:latin typeface="Cambria"/>
              <a:cs typeface="Cambria"/>
            </a:endParaRPr>
          </a:p>
        </p:txBody>
      </p:sp>
      <p:pic>
        <p:nvPicPr>
          <p:cNvPr id="28" name="object 28"/>
          <p:cNvPicPr/>
          <p:nvPr/>
        </p:nvPicPr>
        <p:blipFill>
          <a:blip r:embed="rId11" cstate="print"/>
          <a:stretch>
            <a:fillRect/>
          </a:stretch>
        </p:blipFill>
        <p:spPr>
          <a:xfrm>
            <a:off x="6192011" y="2637656"/>
            <a:ext cx="1652015" cy="1223772"/>
          </a:xfrm>
          <a:prstGeom prst="rect">
            <a:avLst/>
          </a:prstGeom>
        </p:spPr>
      </p:pic>
      <p:sp>
        <p:nvSpPr>
          <p:cNvPr id="29" name="object 29"/>
          <p:cNvSpPr txBox="1"/>
          <p:nvPr/>
        </p:nvSpPr>
        <p:spPr>
          <a:xfrm>
            <a:off x="6192011" y="2637656"/>
            <a:ext cx="1652270" cy="1224280"/>
          </a:xfrm>
          <a:prstGeom prst="rect">
            <a:avLst/>
          </a:prstGeom>
          <a:ln w="9525">
            <a:solidFill>
              <a:srgbClr val="000000"/>
            </a:solidFill>
          </a:ln>
        </p:spPr>
        <p:txBody>
          <a:bodyPr vert="horz" wrap="square" lIns="0" tIns="40640" rIns="0" bIns="0" rtlCol="0">
            <a:spAutoFit/>
          </a:bodyPr>
          <a:lstStyle/>
          <a:p>
            <a:pPr marL="150495" marR="140970" algn="ctr">
              <a:lnSpc>
                <a:spcPct val="100000"/>
              </a:lnSpc>
              <a:spcBef>
                <a:spcPts val="320"/>
              </a:spcBef>
            </a:pPr>
            <a:r>
              <a:rPr sz="1100" b="1" spc="65" dirty="0">
                <a:solidFill>
                  <a:srgbClr val="FFFFFF"/>
                </a:solidFill>
                <a:latin typeface="Cambria"/>
                <a:cs typeface="Cambria"/>
              </a:rPr>
              <a:t>Direct </a:t>
            </a:r>
            <a:r>
              <a:rPr sz="1100" b="1" spc="75" dirty="0">
                <a:solidFill>
                  <a:srgbClr val="FFFFFF"/>
                </a:solidFill>
                <a:latin typeface="Cambria"/>
                <a:cs typeface="Cambria"/>
              </a:rPr>
              <a:t>Assessment </a:t>
            </a:r>
            <a:r>
              <a:rPr sz="1100" b="1" spc="-229" dirty="0">
                <a:solidFill>
                  <a:srgbClr val="FFFFFF"/>
                </a:solidFill>
                <a:latin typeface="Cambria"/>
                <a:cs typeface="Cambria"/>
              </a:rPr>
              <a:t> </a:t>
            </a:r>
            <a:r>
              <a:rPr sz="1100" b="1" spc="40" dirty="0">
                <a:solidFill>
                  <a:srgbClr val="FFFFFF"/>
                </a:solidFill>
                <a:latin typeface="Cambria"/>
                <a:cs typeface="Cambria"/>
              </a:rPr>
              <a:t>(From</a:t>
            </a:r>
            <a:r>
              <a:rPr sz="1100" b="1" spc="120" dirty="0">
                <a:solidFill>
                  <a:srgbClr val="FFFFFF"/>
                </a:solidFill>
                <a:latin typeface="Cambria"/>
                <a:cs typeface="Cambria"/>
              </a:rPr>
              <a:t> </a:t>
            </a:r>
            <a:r>
              <a:rPr sz="1100" b="1" spc="150" dirty="0">
                <a:solidFill>
                  <a:srgbClr val="FFFFFF"/>
                </a:solidFill>
                <a:latin typeface="Cambria"/>
                <a:cs typeface="Cambria"/>
              </a:rPr>
              <a:t>CO </a:t>
            </a:r>
            <a:r>
              <a:rPr sz="1100" b="1" spc="155" dirty="0">
                <a:solidFill>
                  <a:srgbClr val="FFFFFF"/>
                </a:solidFill>
                <a:latin typeface="Cambria"/>
                <a:cs typeface="Cambria"/>
              </a:rPr>
              <a:t> </a:t>
            </a:r>
            <a:r>
              <a:rPr sz="1100" b="1" spc="65" dirty="0">
                <a:solidFill>
                  <a:srgbClr val="FFFFFF"/>
                </a:solidFill>
                <a:latin typeface="Cambria"/>
                <a:cs typeface="Cambria"/>
              </a:rPr>
              <a:t>Attainment)</a:t>
            </a:r>
            <a:endParaRPr sz="1100" dirty="0">
              <a:latin typeface="Cambria"/>
              <a:cs typeface="Cambria"/>
            </a:endParaRPr>
          </a:p>
          <a:p>
            <a:pPr marL="1270" algn="ctr">
              <a:lnSpc>
                <a:spcPct val="100000"/>
              </a:lnSpc>
            </a:pPr>
            <a:r>
              <a:rPr sz="1100" b="1" dirty="0">
                <a:solidFill>
                  <a:srgbClr val="FFFFFF"/>
                </a:solidFill>
                <a:latin typeface="Cambria"/>
                <a:cs typeface="Cambria"/>
              </a:rPr>
              <a:t>(80%</a:t>
            </a:r>
            <a:r>
              <a:rPr sz="1100" b="1" spc="100" dirty="0">
                <a:solidFill>
                  <a:srgbClr val="FFFFFF"/>
                </a:solidFill>
                <a:latin typeface="Cambria"/>
                <a:cs typeface="Cambria"/>
              </a:rPr>
              <a:t> </a:t>
            </a:r>
            <a:r>
              <a:rPr sz="1100" b="1" spc="55" dirty="0">
                <a:solidFill>
                  <a:srgbClr val="FFFFFF"/>
                </a:solidFill>
                <a:latin typeface="Cambria"/>
                <a:cs typeface="Cambria"/>
              </a:rPr>
              <a:t>Contribution)</a:t>
            </a:r>
            <a:endParaRPr sz="1100" dirty="0">
              <a:latin typeface="Cambria"/>
              <a:cs typeface="Cambria"/>
            </a:endParaRPr>
          </a:p>
        </p:txBody>
      </p:sp>
      <p:pic>
        <p:nvPicPr>
          <p:cNvPr id="30" name="object 30"/>
          <p:cNvPicPr/>
          <p:nvPr/>
        </p:nvPicPr>
        <p:blipFill>
          <a:blip r:embed="rId12" cstate="print"/>
          <a:stretch>
            <a:fillRect/>
          </a:stretch>
        </p:blipFill>
        <p:spPr>
          <a:xfrm>
            <a:off x="7920228" y="2649848"/>
            <a:ext cx="1752600" cy="521208"/>
          </a:xfrm>
          <a:prstGeom prst="rect">
            <a:avLst/>
          </a:prstGeom>
        </p:spPr>
      </p:pic>
      <p:sp>
        <p:nvSpPr>
          <p:cNvPr id="31" name="object 31"/>
          <p:cNvSpPr txBox="1"/>
          <p:nvPr/>
        </p:nvSpPr>
        <p:spPr>
          <a:xfrm>
            <a:off x="7920228" y="2649848"/>
            <a:ext cx="1752600" cy="521334"/>
          </a:xfrm>
          <a:prstGeom prst="rect">
            <a:avLst/>
          </a:prstGeom>
          <a:ln w="9525">
            <a:solidFill>
              <a:srgbClr val="000000"/>
            </a:solidFill>
          </a:ln>
        </p:spPr>
        <p:txBody>
          <a:bodyPr vert="horz" wrap="square" lIns="0" tIns="40005" rIns="0" bIns="0" rtlCol="0">
            <a:spAutoFit/>
          </a:bodyPr>
          <a:lstStyle/>
          <a:p>
            <a:pPr marL="136525">
              <a:lnSpc>
                <a:spcPct val="100000"/>
              </a:lnSpc>
              <a:spcBef>
                <a:spcPts val="315"/>
              </a:spcBef>
            </a:pPr>
            <a:r>
              <a:rPr sz="1100" b="1" spc="60" dirty="0">
                <a:solidFill>
                  <a:srgbClr val="FFFFFF"/>
                </a:solidFill>
                <a:latin typeface="Cambria"/>
                <a:cs typeface="Cambria"/>
              </a:rPr>
              <a:t>Indirect</a:t>
            </a:r>
            <a:r>
              <a:rPr sz="1100" b="1" spc="75" dirty="0">
                <a:solidFill>
                  <a:srgbClr val="FFFFFF"/>
                </a:solidFill>
                <a:latin typeface="Cambria"/>
                <a:cs typeface="Cambria"/>
              </a:rPr>
              <a:t> Assessment</a:t>
            </a:r>
            <a:endParaRPr sz="1100" dirty="0">
              <a:latin typeface="Cambria"/>
              <a:cs typeface="Cambria"/>
            </a:endParaRPr>
          </a:p>
          <a:p>
            <a:pPr marL="180975">
              <a:lnSpc>
                <a:spcPct val="100000"/>
              </a:lnSpc>
            </a:pPr>
            <a:r>
              <a:rPr sz="1100" b="1" dirty="0">
                <a:solidFill>
                  <a:srgbClr val="FFFFFF"/>
                </a:solidFill>
                <a:latin typeface="Cambria"/>
                <a:cs typeface="Cambria"/>
              </a:rPr>
              <a:t>(20%</a:t>
            </a:r>
            <a:r>
              <a:rPr sz="1100" b="1" spc="100" dirty="0">
                <a:solidFill>
                  <a:srgbClr val="FFFFFF"/>
                </a:solidFill>
                <a:latin typeface="Cambria"/>
                <a:cs typeface="Cambria"/>
              </a:rPr>
              <a:t> </a:t>
            </a:r>
            <a:r>
              <a:rPr sz="1100" b="1" spc="55" dirty="0">
                <a:solidFill>
                  <a:srgbClr val="FFFFFF"/>
                </a:solidFill>
                <a:latin typeface="Cambria"/>
                <a:cs typeface="Cambria"/>
              </a:rPr>
              <a:t>Contribution)</a:t>
            </a:r>
            <a:endParaRPr sz="1100" dirty="0">
              <a:latin typeface="Cambria"/>
              <a:cs typeface="Cambria"/>
            </a:endParaRPr>
          </a:p>
        </p:txBody>
      </p:sp>
      <p:grpSp>
        <p:nvGrpSpPr>
          <p:cNvPr id="32" name="object 32"/>
          <p:cNvGrpSpPr/>
          <p:nvPr/>
        </p:nvGrpSpPr>
        <p:grpSpPr>
          <a:xfrm>
            <a:off x="6672064" y="2248417"/>
            <a:ext cx="3090030" cy="1438402"/>
            <a:chOff x="6891528" y="1633727"/>
            <a:chExt cx="2805402" cy="1724034"/>
          </a:xfrm>
        </p:grpSpPr>
        <p:sp>
          <p:nvSpPr>
            <p:cNvPr id="33" name="object 33"/>
            <p:cNvSpPr/>
            <p:nvPr/>
          </p:nvSpPr>
          <p:spPr>
            <a:xfrm>
              <a:off x="6929628" y="1859279"/>
              <a:ext cx="1829435" cy="0"/>
            </a:xfrm>
            <a:custGeom>
              <a:avLst/>
              <a:gdLst/>
              <a:ahLst/>
              <a:cxnLst/>
              <a:rect l="l" t="t" r="r" b="b"/>
              <a:pathLst>
                <a:path w="1829434">
                  <a:moveTo>
                    <a:pt x="0" y="0"/>
                  </a:moveTo>
                  <a:lnTo>
                    <a:pt x="1829307" y="0"/>
                  </a:lnTo>
                </a:path>
              </a:pathLst>
            </a:custGeom>
            <a:ln w="9525">
              <a:solidFill>
                <a:srgbClr val="000000"/>
              </a:solidFill>
            </a:ln>
          </p:spPr>
          <p:txBody>
            <a:bodyPr wrap="square" lIns="0" tIns="0" rIns="0" bIns="0" rtlCol="0"/>
            <a:lstStyle/>
            <a:p>
              <a:endParaRPr/>
            </a:p>
          </p:txBody>
        </p:sp>
        <p:sp>
          <p:nvSpPr>
            <p:cNvPr id="34" name="object 34"/>
            <p:cNvSpPr/>
            <p:nvPr/>
          </p:nvSpPr>
          <p:spPr>
            <a:xfrm>
              <a:off x="6891528" y="1859279"/>
              <a:ext cx="1905000" cy="264160"/>
            </a:xfrm>
            <a:custGeom>
              <a:avLst/>
              <a:gdLst/>
              <a:ahLst/>
              <a:cxnLst/>
              <a:rect l="l" t="t" r="r" b="b"/>
              <a:pathLst>
                <a:path w="1905000" h="264160">
                  <a:moveTo>
                    <a:pt x="76200" y="187579"/>
                  </a:moveTo>
                  <a:lnTo>
                    <a:pt x="44450" y="187579"/>
                  </a:lnTo>
                  <a:lnTo>
                    <a:pt x="44450" y="0"/>
                  </a:lnTo>
                  <a:lnTo>
                    <a:pt x="31750" y="0"/>
                  </a:lnTo>
                  <a:lnTo>
                    <a:pt x="31750" y="187579"/>
                  </a:lnTo>
                  <a:lnTo>
                    <a:pt x="0" y="187579"/>
                  </a:lnTo>
                  <a:lnTo>
                    <a:pt x="38100" y="263779"/>
                  </a:lnTo>
                  <a:lnTo>
                    <a:pt x="69850" y="200279"/>
                  </a:lnTo>
                  <a:lnTo>
                    <a:pt x="76200" y="187579"/>
                  </a:lnTo>
                  <a:close/>
                </a:path>
                <a:path w="1905000" h="264160">
                  <a:moveTo>
                    <a:pt x="1905000" y="187579"/>
                  </a:moveTo>
                  <a:lnTo>
                    <a:pt x="1873250" y="187579"/>
                  </a:lnTo>
                  <a:lnTo>
                    <a:pt x="1873250" y="0"/>
                  </a:lnTo>
                  <a:lnTo>
                    <a:pt x="1860550" y="0"/>
                  </a:lnTo>
                  <a:lnTo>
                    <a:pt x="1860550" y="187579"/>
                  </a:lnTo>
                  <a:lnTo>
                    <a:pt x="1828800" y="187579"/>
                  </a:lnTo>
                  <a:lnTo>
                    <a:pt x="1866900" y="263779"/>
                  </a:lnTo>
                  <a:lnTo>
                    <a:pt x="1898650" y="200279"/>
                  </a:lnTo>
                  <a:lnTo>
                    <a:pt x="1905000" y="187579"/>
                  </a:lnTo>
                  <a:close/>
                </a:path>
              </a:pathLst>
            </a:custGeom>
            <a:solidFill>
              <a:srgbClr val="000000"/>
            </a:solidFill>
          </p:spPr>
          <p:txBody>
            <a:bodyPr wrap="square" lIns="0" tIns="0" rIns="0" bIns="0" rtlCol="0"/>
            <a:lstStyle/>
            <a:p>
              <a:endParaRPr/>
            </a:p>
          </p:txBody>
        </p:sp>
        <p:sp>
          <p:nvSpPr>
            <p:cNvPr id="35" name="object 35"/>
            <p:cNvSpPr/>
            <p:nvPr/>
          </p:nvSpPr>
          <p:spPr>
            <a:xfrm>
              <a:off x="7802880" y="1633727"/>
              <a:ext cx="635" cy="226060"/>
            </a:xfrm>
            <a:custGeom>
              <a:avLst/>
              <a:gdLst/>
              <a:ahLst/>
              <a:cxnLst/>
              <a:rect l="l" t="t" r="r" b="b"/>
              <a:pathLst>
                <a:path w="634" h="226060">
                  <a:moveTo>
                    <a:pt x="0" y="0"/>
                  </a:moveTo>
                  <a:lnTo>
                    <a:pt x="508" y="225679"/>
                  </a:lnTo>
                </a:path>
              </a:pathLst>
            </a:custGeom>
            <a:ln w="9525">
              <a:solidFill>
                <a:srgbClr val="000000"/>
              </a:solidFill>
            </a:ln>
          </p:spPr>
          <p:txBody>
            <a:bodyPr wrap="square" lIns="0" tIns="0" rIns="0" bIns="0" rtlCol="0"/>
            <a:lstStyle/>
            <a:p>
              <a:endParaRPr/>
            </a:p>
          </p:txBody>
        </p:sp>
        <p:pic>
          <p:nvPicPr>
            <p:cNvPr id="36" name="object 36"/>
            <p:cNvPicPr/>
            <p:nvPr/>
          </p:nvPicPr>
          <p:blipFill>
            <a:blip r:embed="rId13" cstate="print"/>
            <a:stretch>
              <a:fillRect/>
            </a:stretch>
          </p:blipFill>
          <p:spPr>
            <a:xfrm>
              <a:off x="8040216" y="2852936"/>
              <a:ext cx="1656587" cy="504444"/>
            </a:xfrm>
            <a:prstGeom prst="rect">
              <a:avLst/>
            </a:prstGeom>
          </p:spPr>
        </p:pic>
        <p:sp>
          <p:nvSpPr>
            <p:cNvPr id="37" name="object 37"/>
            <p:cNvSpPr/>
            <p:nvPr/>
          </p:nvSpPr>
          <p:spPr>
            <a:xfrm>
              <a:off x="8040216" y="2852936"/>
              <a:ext cx="1656714" cy="504825"/>
            </a:xfrm>
            <a:custGeom>
              <a:avLst/>
              <a:gdLst/>
              <a:ahLst/>
              <a:cxnLst/>
              <a:rect l="l" t="t" r="r" b="b"/>
              <a:pathLst>
                <a:path w="1656715" h="504825">
                  <a:moveTo>
                    <a:pt x="0" y="504444"/>
                  </a:moveTo>
                  <a:lnTo>
                    <a:pt x="1656587" y="504444"/>
                  </a:lnTo>
                  <a:lnTo>
                    <a:pt x="1656587" y="0"/>
                  </a:lnTo>
                  <a:lnTo>
                    <a:pt x="0" y="0"/>
                  </a:lnTo>
                  <a:lnTo>
                    <a:pt x="0" y="504444"/>
                  </a:lnTo>
                  <a:close/>
                </a:path>
              </a:pathLst>
            </a:custGeom>
            <a:ln w="9525">
              <a:solidFill>
                <a:srgbClr val="000000"/>
              </a:solidFill>
            </a:ln>
          </p:spPr>
          <p:txBody>
            <a:bodyPr wrap="square" lIns="0" tIns="0" rIns="0" bIns="0" rtlCol="0"/>
            <a:lstStyle/>
            <a:p>
              <a:endParaRPr/>
            </a:p>
          </p:txBody>
        </p:sp>
      </p:grpSp>
      <p:sp>
        <p:nvSpPr>
          <p:cNvPr id="50" name="object 50"/>
          <p:cNvSpPr txBox="1"/>
          <p:nvPr/>
        </p:nvSpPr>
        <p:spPr>
          <a:xfrm>
            <a:off x="6240016" y="3933056"/>
            <a:ext cx="3409315" cy="299720"/>
          </a:xfrm>
          <a:prstGeom prst="rect">
            <a:avLst/>
          </a:prstGeom>
        </p:spPr>
        <p:txBody>
          <a:bodyPr vert="horz" wrap="square" lIns="0" tIns="12700" rIns="0" bIns="0" rtlCol="0">
            <a:spAutoFit/>
          </a:bodyPr>
          <a:lstStyle/>
          <a:p>
            <a:pPr marL="12700">
              <a:lnSpc>
                <a:spcPct val="100000"/>
              </a:lnSpc>
              <a:spcBef>
                <a:spcPts val="100"/>
              </a:spcBef>
            </a:pPr>
            <a:r>
              <a:rPr sz="1800" b="1" spc="160" dirty="0">
                <a:solidFill>
                  <a:srgbClr val="001F5F"/>
                </a:solidFill>
                <a:latin typeface="Cambria"/>
                <a:cs typeface="Cambria"/>
              </a:rPr>
              <a:t>PO&amp;</a:t>
            </a:r>
            <a:r>
              <a:rPr sz="1800" b="1" spc="30" dirty="0">
                <a:solidFill>
                  <a:srgbClr val="001F5F"/>
                </a:solidFill>
                <a:latin typeface="Cambria"/>
                <a:cs typeface="Cambria"/>
              </a:rPr>
              <a:t> </a:t>
            </a:r>
            <a:r>
              <a:rPr sz="1800" b="1" spc="135" dirty="0">
                <a:solidFill>
                  <a:srgbClr val="001F5F"/>
                </a:solidFill>
                <a:latin typeface="Cambria"/>
                <a:cs typeface="Cambria"/>
              </a:rPr>
              <a:t>PSO</a:t>
            </a:r>
            <a:r>
              <a:rPr sz="1800" b="1" spc="45" dirty="0">
                <a:solidFill>
                  <a:srgbClr val="001F5F"/>
                </a:solidFill>
                <a:latin typeface="Cambria"/>
                <a:cs typeface="Cambria"/>
              </a:rPr>
              <a:t> </a:t>
            </a:r>
            <a:r>
              <a:rPr sz="1800" b="1" spc="70" dirty="0">
                <a:solidFill>
                  <a:srgbClr val="001F5F"/>
                </a:solidFill>
                <a:latin typeface="Cambria"/>
                <a:cs typeface="Cambria"/>
              </a:rPr>
              <a:t>Assessment </a:t>
            </a:r>
            <a:r>
              <a:rPr sz="1800" b="1" spc="65" dirty="0">
                <a:solidFill>
                  <a:srgbClr val="001F5F"/>
                </a:solidFill>
                <a:latin typeface="Cambria"/>
                <a:cs typeface="Cambria"/>
              </a:rPr>
              <a:t>Process</a:t>
            </a:r>
            <a:endParaRPr sz="1800" dirty="0">
              <a:latin typeface="Cambria"/>
              <a:cs typeface="Cambria"/>
            </a:endParaRPr>
          </a:p>
        </p:txBody>
      </p:sp>
      <p:graphicFrame>
        <p:nvGraphicFramePr>
          <p:cNvPr id="51" name="object 51"/>
          <p:cNvGraphicFramePr>
            <a:graphicFrameLocks noGrp="1"/>
          </p:cNvGraphicFramePr>
          <p:nvPr/>
        </p:nvGraphicFramePr>
        <p:xfrm>
          <a:off x="2423592" y="4653136"/>
          <a:ext cx="6624736" cy="1961261"/>
        </p:xfrm>
        <a:graphic>
          <a:graphicData uri="http://schemas.openxmlformats.org/drawingml/2006/table">
            <a:tbl>
              <a:tblPr firstRow="1" bandRow="1">
                <a:tableStyleId>{2D5ABB26-0587-4C30-8999-92F81FD0307C}</a:tableStyleId>
              </a:tblPr>
              <a:tblGrid>
                <a:gridCol w="2965761">
                  <a:extLst>
                    <a:ext uri="{9D8B030D-6E8A-4147-A177-3AD203B41FA5}">
                      <a16:colId xmlns:a16="http://schemas.microsoft.com/office/drawing/2014/main" val="20000"/>
                    </a:ext>
                  </a:extLst>
                </a:gridCol>
                <a:gridCol w="3658975">
                  <a:extLst>
                    <a:ext uri="{9D8B030D-6E8A-4147-A177-3AD203B41FA5}">
                      <a16:colId xmlns:a16="http://schemas.microsoft.com/office/drawing/2014/main" val="20001"/>
                    </a:ext>
                  </a:extLst>
                </a:gridCol>
              </a:tblGrid>
              <a:tr h="517906">
                <a:tc>
                  <a:txBody>
                    <a:bodyPr/>
                    <a:lstStyle/>
                    <a:p>
                      <a:pPr algn="ctr">
                        <a:lnSpc>
                          <a:spcPct val="100000"/>
                        </a:lnSpc>
                        <a:spcBef>
                          <a:spcPts val="1035"/>
                        </a:spcBef>
                      </a:pPr>
                      <a:r>
                        <a:rPr sz="2400" b="1" spc="35" dirty="0">
                          <a:solidFill>
                            <a:srgbClr val="C00000"/>
                          </a:solidFill>
                          <a:latin typeface="Cambria"/>
                          <a:cs typeface="Cambria"/>
                        </a:rPr>
                        <a:t>Attainment</a:t>
                      </a:r>
                      <a:r>
                        <a:rPr sz="2400" b="1" spc="30" dirty="0">
                          <a:solidFill>
                            <a:srgbClr val="C00000"/>
                          </a:solidFill>
                          <a:latin typeface="Cambria"/>
                          <a:cs typeface="Cambria"/>
                        </a:rPr>
                        <a:t> </a:t>
                      </a:r>
                      <a:r>
                        <a:rPr sz="2400" b="1" spc="70" dirty="0">
                          <a:solidFill>
                            <a:srgbClr val="C00000"/>
                          </a:solidFill>
                          <a:latin typeface="Cambria"/>
                          <a:cs typeface="Cambria"/>
                        </a:rPr>
                        <a:t>Levels</a:t>
                      </a:r>
                      <a:endParaRPr sz="2400" dirty="0">
                        <a:latin typeface="Cambria"/>
                        <a:cs typeface="Cambria"/>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35"/>
                        </a:spcBef>
                      </a:pPr>
                      <a:r>
                        <a:rPr sz="2400" b="1" spc="-85" dirty="0">
                          <a:solidFill>
                            <a:srgbClr val="C00000"/>
                          </a:solidFill>
                          <a:latin typeface="Cambria"/>
                          <a:cs typeface="Cambria"/>
                        </a:rPr>
                        <a:t>%</a:t>
                      </a:r>
                      <a:r>
                        <a:rPr sz="2400" b="1" spc="30" dirty="0">
                          <a:solidFill>
                            <a:srgbClr val="C00000"/>
                          </a:solidFill>
                          <a:latin typeface="Cambria"/>
                          <a:cs typeface="Cambria"/>
                        </a:rPr>
                        <a:t> </a:t>
                      </a:r>
                      <a:r>
                        <a:rPr sz="2400" b="1" spc="20" dirty="0">
                          <a:solidFill>
                            <a:srgbClr val="C00000"/>
                          </a:solidFill>
                          <a:latin typeface="Cambria"/>
                          <a:cs typeface="Cambria"/>
                        </a:rPr>
                        <a:t>of</a:t>
                      </a:r>
                      <a:r>
                        <a:rPr sz="2400" b="1" spc="25" dirty="0">
                          <a:solidFill>
                            <a:srgbClr val="C00000"/>
                          </a:solidFill>
                          <a:latin typeface="Cambria"/>
                          <a:cs typeface="Cambria"/>
                        </a:rPr>
                        <a:t> </a:t>
                      </a:r>
                      <a:r>
                        <a:rPr sz="2400" b="1" spc="35" dirty="0">
                          <a:solidFill>
                            <a:srgbClr val="C00000"/>
                          </a:solidFill>
                          <a:latin typeface="Cambria"/>
                          <a:cs typeface="Cambria"/>
                        </a:rPr>
                        <a:t>Attainment</a:t>
                      </a:r>
                      <a:endParaRPr sz="2400">
                        <a:latin typeface="Cambria"/>
                        <a:cs typeface="Cambria"/>
                      </a:endParaRPr>
                    </a:p>
                  </a:txBody>
                  <a:tcPr marL="0" marR="0" marT="131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96227">
                <a:tc>
                  <a:txBody>
                    <a:bodyPr/>
                    <a:lstStyle/>
                    <a:p>
                      <a:pPr algn="ctr">
                        <a:lnSpc>
                          <a:spcPct val="100000"/>
                        </a:lnSpc>
                        <a:spcBef>
                          <a:spcPts val="425"/>
                        </a:spcBef>
                      </a:pPr>
                      <a:r>
                        <a:rPr sz="2800" b="1" dirty="0">
                          <a:solidFill>
                            <a:srgbClr val="001F5F"/>
                          </a:solidFill>
                          <a:latin typeface="Cambria"/>
                          <a:cs typeface="Cambria"/>
                        </a:rPr>
                        <a:t>1</a:t>
                      </a:r>
                      <a:endParaRPr sz="2800">
                        <a:latin typeface="Cambria"/>
                        <a:cs typeface="Cambria"/>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425"/>
                        </a:spcBef>
                      </a:pPr>
                      <a:r>
                        <a:rPr sz="2800" b="1" spc="5" dirty="0">
                          <a:solidFill>
                            <a:srgbClr val="001F5F"/>
                          </a:solidFill>
                          <a:latin typeface="Cambria"/>
                          <a:cs typeface="Cambria"/>
                        </a:rPr>
                        <a:t>&gt;=60%</a:t>
                      </a:r>
                      <a:endParaRPr sz="2800">
                        <a:latin typeface="Cambria"/>
                        <a:cs typeface="Cambria"/>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96189">
                <a:tc>
                  <a:txBody>
                    <a:bodyPr/>
                    <a:lstStyle/>
                    <a:p>
                      <a:pPr algn="ctr">
                        <a:lnSpc>
                          <a:spcPct val="100000"/>
                        </a:lnSpc>
                        <a:spcBef>
                          <a:spcPts val="430"/>
                        </a:spcBef>
                      </a:pPr>
                      <a:r>
                        <a:rPr sz="2800" b="1" dirty="0">
                          <a:solidFill>
                            <a:srgbClr val="001F5F"/>
                          </a:solidFill>
                          <a:latin typeface="Cambria"/>
                          <a:cs typeface="Cambria"/>
                        </a:rPr>
                        <a:t>2</a:t>
                      </a:r>
                      <a:endParaRPr sz="2800">
                        <a:latin typeface="Cambria"/>
                        <a:cs typeface="Cambria"/>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30"/>
                        </a:spcBef>
                      </a:pPr>
                      <a:r>
                        <a:rPr sz="2800" b="1" spc="5" dirty="0">
                          <a:solidFill>
                            <a:srgbClr val="001F5F"/>
                          </a:solidFill>
                          <a:latin typeface="Cambria"/>
                          <a:cs typeface="Cambria"/>
                        </a:rPr>
                        <a:t>&gt;=70%</a:t>
                      </a:r>
                      <a:endParaRPr sz="2800">
                        <a:latin typeface="Cambria"/>
                        <a:cs typeface="Cambria"/>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96176">
                <a:tc>
                  <a:txBody>
                    <a:bodyPr/>
                    <a:lstStyle/>
                    <a:p>
                      <a:pPr algn="ctr">
                        <a:lnSpc>
                          <a:spcPct val="100000"/>
                        </a:lnSpc>
                        <a:spcBef>
                          <a:spcPts val="430"/>
                        </a:spcBef>
                      </a:pPr>
                      <a:r>
                        <a:rPr sz="2800" b="1" dirty="0">
                          <a:solidFill>
                            <a:srgbClr val="001F5F"/>
                          </a:solidFill>
                          <a:latin typeface="Cambria"/>
                          <a:cs typeface="Cambria"/>
                        </a:rPr>
                        <a:t>3</a:t>
                      </a:r>
                      <a:endParaRPr sz="2800">
                        <a:latin typeface="Cambria"/>
                        <a:cs typeface="Cambria"/>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30"/>
                        </a:spcBef>
                      </a:pPr>
                      <a:r>
                        <a:rPr sz="2800" b="1" spc="5" dirty="0">
                          <a:solidFill>
                            <a:srgbClr val="001F5F"/>
                          </a:solidFill>
                          <a:latin typeface="Cambria"/>
                          <a:cs typeface="Cambria"/>
                        </a:rPr>
                        <a:t>&gt;=80%</a:t>
                      </a:r>
                      <a:endParaRPr sz="2800" dirty="0">
                        <a:latin typeface="Cambria"/>
                        <a:cs typeface="Cambria"/>
                      </a:endParaRPr>
                    </a:p>
                  </a:txBody>
                  <a:tcPr marL="0" marR="0" marT="546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39" name="object 11">
            <a:extLst>
              <a:ext uri="{FF2B5EF4-FFF2-40B4-BE49-F238E27FC236}">
                <a16:creationId xmlns:a16="http://schemas.microsoft.com/office/drawing/2014/main" id="{D710A8EC-C61B-D3AE-F8D9-C1D8B8D91E72}"/>
              </a:ext>
            </a:extLst>
          </p:cNvPr>
          <p:cNvSpPr txBox="1"/>
          <p:nvPr/>
        </p:nvSpPr>
        <p:spPr>
          <a:xfrm>
            <a:off x="7968208" y="3356992"/>
            <a:ext cx="2351977" cy="227626"/>
          </a:xfrm>
          <a:prstGeom prst="rect">
            <a:avLst/>
          </a:prstGeom>
        </p:spPr>
        <p:txBody>
          <a:bodyPr vert="horz" wrap="square" lIns="0" tIns="12065" rIns="0" bIns="0" rtlCol="0">
            <a:spAutoFit/>
          </a:bodyPr>
          <a:lstStyle/>
          <a:p>
            <a:pPr marL="480059" marR="5080" indent="-467995">
              <a:lnSpc>
                <a:spcPct val="100000"/>
              </a:lnSpc>
              <a:spcBef>
                <a:spcPts val="95"/>
              </a:spcBef>
            </a:pPr>
            <a:r>
              <a:rPr lang="en-IN" sz="1400" b="1" spc="55" dirty="0">
                <a:solidFill>
                  <a:srgbClr val="FFFFFF"/>
                </a:solidFill>
                <a:latin typeface="Cambria"/>
                <a:cs typeface="Cambria"/>
              </a:rPr>
              <a:t>Industrial Practices</a:t>
            </a:r>
            <a:endParaRPr sz="1400" dirty="0">
              <a:latin typeface="Cambria"/>
              <a:cs typeface="Cambri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73761"/>
            <a:ext cx="9431655" cy="1243289"/>
          </a:xfrm>
          <a:prstGeom prst="rect">
            <a:avLst/>
          </a:prstGeom>
        </p:spPr>
        <p:txBody>
          <a:bodyPr vert="horz" wrap="square" lIns="0" tIns="12065" rIns="0" bIns="0" rtlCol="0">
            <a:spAutoFit/>
          </a:bodyPr>
          <a:lstStyle/>
          <a:p>
            <a:pPr marL="12700">
              <a:lnSpc>
                <a:spcPct val="100000"/>
              </a:lnSpc>
              <a:spcBef>
                <a:spcPts val="95"/>
              </a:spcBef>
            </a:pPr>
            <a:r>
              <a:rPr sz="4000" b="0" spc="-35" dirty="0">
                <a:solidFill>
                  <a:srgbClr val="C00000"/>
                </a:solidFill>
                <a:latin typeface="Calibri Light"/>
                <a:cs typeface="Calibri Light"/>
              </a:rPr>
              <a:t>CO</a:t>
            </a:r>
            <a:r>
              <a:rPr sz="4000" b="0" spc="-105" dirty="0">
                <a:solidFill>
                  <a:srgbClr val="C00000"/>
                </a:solidFill>
                <a:latin typeface="Calibri Light"/>
                <a:cs typeface="Calibri Light"/>
              </a:rPr>
              <a:t> </a:t>
            </a:r>
            <a:r>
              <a:rPr sz="4000" b="0" spc="-30" dirty="0">
                <a:solidFill>
                  <a:srgbClr val="C00000"/>
                </a:solidFill>
                <a:latin typeface="Calibri Light"/>
                <a:cs typeface="Calibri Light"/>
              </a:rPr>
              <a:t>mapping</a:t>
            </a:r>
            <a:r>
              <a:rPr sz="4000" b="0" spc="-110" dirty="0">
                <a:solidFill>
                  <a:srgbClr val="C00000"/>
                </a:solidFill>
                <a:latin typeface="Calibri Light"/>
                <a:cs typeface="Calibri Light"/>
              </a:rPr>
              <a:t> </a:t>
            </a:r>
            <a:r>
              <a:rPr sz="4000" b="0" spc="-45" dirty="0">
                <a:solidFill>
                  <a:srgbClr val="C00000"/>
                </a:solidFill>
                <a:latin typeface="Calibri Light"/>
                <a:cs typeface="Calibri Light"/>
              </a:rPr>
              <a:t>for</a:t>
            </a:r>
            <a:r>
              <a:rPr sz="4000" b="0" spc="-95" dirty="0">
                <a:solidFill>
                  <a:srgbClr val="C00000"/>
                </a:solidFill>
                <a:latin typeface="Calibri Light"/>
                <a:cs typeface="Calibri Light"/>
              </a:rPr>
              <a:t> </a:t>
            </a:r>
            <a:r>
              <a:rPr sz="4000" b="0" spc="-40" dirty="0">
                <a:solidFill>
                  <a:srgbClr val="C00000"/>
                </a:solidFill>
                <a:latin typeface="Calibri Light"/>
                <a:cs typeface="Calibri Light"/>
              </a:rPr>
              <a:t>course:</a:t>
            </a:r>
            <a:r>
              <a:rPr sz="4000" b="0" spc="-90" dirty="0">
                <a:solidFill>
                  <a:srgbClr val="C00000"/>
                </a:solidFill>
                <a:latin typeface="Calibri Light"/>
                <a:cs typeface="Calibri Light"/>
              </a:rPr>
              <a:t> </a:t>
            </a:r>
            <a:r>
              <a:rPr lang="en-IN" sz="4000" b="0" spc="-40" dirty="0">
                <a:solidFill>
                  <a:srgbClr val="C00000"/>
                </a:solidFill>
                <a:latin typeface="Calibri Light"/>
                <a:cs typeface="Calibri Light"/>
              </a:rPr>
              <a:t>Civil and Environmental Engineering Materials</a:t>
            </a:r>
            <a:endParaRPr sz="4000" dirty="0">
              <a:latin typeface="Calibri Light"/>
              <a:cs typeface="Calibri Light"/>
            </a:endParaRPr>
          </a:p>
        </p:txBody>
      </p:sp>
      <p:pic>
        <p:nvPicPr>
          <p:cNvPr id="36" name="Picture 35">
            <a:extLst>
              <a:ext uri="{FF2B5EF4-FFF2-40B4-BE49-F238E27FC236}">
                <a16:creationId xmlns:a16="http://schemas.microsoft.com/office/drawing/2014/main" id="{D21B848B-5448-7798-D68A-7FCF72317F68}"/>
              </a:ext>
            </a:extLst>
          </p:cNvPr>
          <p:cNvPicPr>
            <a:picLocks noChangeAspect="1"/>
          </p:cNvPicPr>
          <p:nvPr/>
        </p:nvPicPr>
        <p:blipFill>
          <a:blip r:embed="rId3"/>
          <a:stretch>
            <a:fillRect/>
          </a:stretch>
        </p:blipFill>
        <p:spPr>
          <a:xfrm>
            <a:off x="367588" y="2492896"/>
            <a:ext cx="5409006" cy="2376264"/>
          </a:xfrm>
          <a:prstGeom prst="rect">
            <a:avLst/>
          </a:prstGeom>
        </p:spPr>
      </p:pic>
      <p:graphicFrame>
        <p:nvGraphicFramePr>
          <p:cNvPr id="37" name="Chart 36">
            <a:extLst>
              <a:ext uri="{FF2B5EF4-FFF2-40B4-BE49-F238E27FC236}">
                <a16:creationId xmlns:a16="http://schemas.microsoft.com/office/drawing/2014/main" id="{9C41D623-AE3D-472C-8D18-F89015AAE972}"/>
              </a:ext>
            </a:extLst>
          </p:cNvPr>
          <p:cNvGraphicFramePr>
            <a:graphicFrameLocks/>
          </p:cNvGraphicFramePr>
          <p:nvPr>
            <p:extLst>
              <p:ext uri="{D42A27DB-BD31-4B8C-83A1-F6EECF244321}">
                <p14:modId xmlns:p14="http://schemas.microsoft.com/office/powerpoint/2010/main" val="2860845683"/>
              </p:ext>
            </p:extLst>
          </p:nvPr>
        </p:nvGraphicFramePr>
        <p:xfrm>
          <a:off x="5776594" y="1884442"/>
          <a:ext cx="5647998" cy="33447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4582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73761"/>
            <a:ext cx="9431655" cy="1243289"/>
          </a:xfrm>
          <a:prstGeom prst="rect">
            <a:avLst/>
          </a:prstGeom>
        </p:spPr>
        <p:txBody>
          <a:bodyPr vert="horz" wrap="square" lIns="0" tIns="12065" rIns="0" bIns="0" rtlCol="0">
            <a:spAutoFit/>
          </a:bodyPr>
          <a:lstStyle/>
          <a:p>
            <a:pPr marL="12700">
              <a:lnSpc>
                <a:spcPct val="100000"/>
              </a:lnSpc>
              <a:spcBef>
                <a:spcPts val="95"/>
              </a:spcBef>
            </a:pPr>
            <a:r>
              <a:rPr sz="4000" b="0" spc="-35" dirty="0">
                <a:solidFill>
                  <a:srgbClr val="C00000"/>
                </a:solidFill>
                <a:latin typeface="Calibri Light"/>
                <a:cs typeface="Calibri Light"/>
              </a:rPr>
              <a:t>CO</a:t>
            </a:r>
            <a:r>
              <a:rPr sz="4000" b="0" spc="-105" dirty="0">
                <a:solidFill>
                  <a:srgbClr val="C00000"/>
                </a:solidFill>
                <a:latin typeface="Calibri Light"/>
                <a:cs typeface="Calibri Light"/>
              </a:rPr>
              <a:t> </a:t>
            </a:r>
            <a:r>
              <a:rPr sz="4000" b="0" spc="-30" dirty="0">
                <a:solidFill>
                  <a:srgbClr val="C00000"/>
                </a:solidFill>
                <a:latin typeface="Calibri Light"/>
                <a:cs typeface="Calibri Light"/>
              </a:rPr>
              <a:t>mapping</a:t>
            </a:r>
            <a:r>
              <a:rPr sz="4000" b="0" spc="-110" dirty="0">
                <a:solidFill>
                  <a:srgbClr val="C00000"/>
                </a:solidFill>
                <a:latin typeface="Calibri Light"/>
                <a:cs typeface="Calibri Light"/>
              </a:rPr>
              <a:t> </a:t>
            </a:r>
            <a:r>
              <a:rPr sz="4000" b="0" spc="-45" dirty="0">
                <a:solidFill>
                  <a:srgbClr val="C00000"/>
                </a:solidFill>
                <a:latin typeface="Calibri Light"/>
                <a:cs typeface="Calibri Light"/>
              </a:rPr>
              <a:t>for</a:t>
            </a:r>
            <a:r>
              <a:rPr sz="4000" b="0" spc="-95" dirty="0">
                <a:solidFill>
                  <a:srgbClr val="C00000"/>
                </a:solidFill>
                <a:latin typeface="Calibri Light"/>
                <a:cs typeface="Calibri Light"/>
              </a:rPr>
              <a:t> </a:t>
            </a:r>
            <a:r>
              <a:rPr sz="4000" b="0" spc="-40" dirty="0">
                <a:solidFill>
                  <a:srgbClr val="C00000"/>
                </a:solidFill>
                <a:latin typeface="Calibri Light"/>
                <a:cs typeface="Calibri Light"/>
              </a:rPr>
              <a:t>course:</a:t>
            </a:r>
            <a:r>
              <a:rPr sz="4000" b="0" spc="-90" dirty="0">
                <a:solidFill>
                  <a:srgbClr val="C00000"/>
                </a:solidFill>
                <a:latin typeface="Calibri Light"/>
                <a:cs typeface="Calibri Light"/>
              </a:rPr>
              <a:t> </a:t>
            </a:r>
            <a:r>
              <a:rPr lang="en-IN" sz="4000" b="0" spc="-40" dirty="0">
                <a:solidFill>
                  <a:srgbClr val="C00000"/>
                </a:solidFill>
                <a:latin typeface="Calibri Light"/>
                <a:cs typeface="Calibri Light"/>
              </a:rPr>
              <a:t>Ecology and Ecosystem Engineering</a:t>
            </a:r>
            <a:endParaRPr sz="4000" dirty="0">
              <a:latin typeface="Calibri Light"/>
              <a:cs typeface="Calibri Light"/>
            </a:endParaRPr>
          </a:p>
        </p:txBody>
      </p:sp>
      <p:pic>
        <p:nvPicPr>
          <p:cNvPr id="3" name="Picture 2">
            <a:extLst>
              <a:ext uri="{FF2B5EF4-FFF2-40B4-BE49-F238E27FC236}">
                <a16:creationId xmlns:a16="http://schemas.microsoft.com/office/drawing/2014/main" id="{60BF9135-9B91-7BF6-7B34-0941A54804A0}"/>
              </a:ext>
            </a:extLst>
          </p:cNvPr>
          <p:cNvPicPr>
            <a:picLocks noChangeAspect="1"/>
          </p:cNvPicPr>
          <p:nvPr/>
        </p:nvPicPr>
        <p:blipFill>
          <a:blip r:embed="rId3"/>
          <a:stretch>
            <a:fillRect/>
          </a:stretch>
        </p:blipFill>
        <p:spPr>
          <a:xfrm>
            <a:off x="238599" y="2204864"/>
            <a:ext cx="6001417" cy="2636520"/>
          </a:xfrm>
          <a:prstGeom prst="rect">
            <a:avLst/>
          </a:prstGeom>
        </p:spPr>
      </p:pic>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838097112"/>
              </p:ext>
            </p:extLst>
          </p:nvPr>
        </p:nvGraphicFramePr>
        <p:xfrm>
          <a:off x="6384032" y="1829770"/>
          <a:ext cx="5400600" cy="3198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2470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809518724"/>
              </p:ext>
            </p:extLst>
          </p:nvPr>
        </p:nvGraphicFramePr>
        <p:xfrm>
          <a:off x="207581" y="714356"/>
          <a:ext cx="11776709" cy="5932805"/>
        </p:xfrm>
        <a:graphic>
          <a:graphicData uri="http://schemas.openxmlformats.org/drawingml/2006/table">
            <a:tbl>
              <a:tblPr firstRow="1" bandRow="1">
                <a:tableStyleId>{2D5ABB26-0587-4C30-8999-92F81FD0307C}</a:tableStyleId>
              </a:tblPr>
              <a:tblGrid>
                <a:gridCol w="308610">
                  <a:extLst>
                    <a:ext uri="{9D8B030D-6E8A-4147-A177-3AD203B41FA5}">
                      <a16:colId xmlns:a16="http://schemas.microsoft.com/office/drawing/2014/main" val="20000"/>
                    </a:ext>
                  </a:extLst>
                </a:gridCol>
                <a:gridCol w="2139315">
                  <a:extLst>
                    <a:ext uri="{9D8B030D-6E8A-4147-A177-3AD203B41FA5}">
                      <a16:colId xmlns:a16="http://schemas.microsoft.com/office/drawing/2014/main" val="20001"/>
                    </a:ext>
                  </a:extLst>
                </a:gridCol>
                <a:gridCol w="7112902">
                  <a:extLst>
                    <a:ext uri="{9D8B030D-6E8A-4147-A177-3AD203B41FA5}">
                      <a16:colId xmlns:a16="http://schemas.microsoft.com/office/drawing/2014/main" val="20002"/>
                    </a:ext>
                  </a:extLst>
                </a:gridCol>
                <a:gridCol w="906512">
                  <a:extLst>
                    <a:ext uri="{9D8B030D-6E8A-4147-A177-3AD203B41FA5}">
                      <a16:colId xmlns:a16="http://schemas.microsoft.com/office/drawing/2014/main" val="20003"/>
                    </a:ext>
                  </a:extLst>
                </a:gridCol>
                <a:gridCol w="1309370">
                  <a:extLst>
                    <a:ext uri="{9D8B030D-6E8A-4147-A177-3AD203B41FA5}">
                      <a16:colId xmlns:a16="http://schemas.microsoft.com/office/drawing/2014/main" val="20004"/>
                    </a:ext>
                  </a:extLst>
                </a:gridCol>
              </a:tblGrid>
              <a:tr h="376681">
                <a:tc>
                  <a:txBody>
                    <a:bodyPr/>
                    <a:lstStyle/>
                    <a:p>
                      <a:pPr marL="116205" algn="ctr">
                        <a:lnSpc>
                          <a:spcPct val="100000"/>
                        </a:lnSpc>
                        <a:spcBef>
                          <a:spcPts val="690"/>
                        </a:spcBef>
                      </a:pPr>
                      <a:r>
                        <a:rPr sz="1600" b="1" dirty="0">
                          <a:latin typeface="Times New Roman"/>
                          <a:cs typeface="Times New Roman"/>
                        </a:rPr>
                        <a:t>1</a:t>
                      </a:r>
                      <a:endParaRPr sz="1600" dirty="0">
                        <a:latin typeface="Times New Roman"/>
                        <a:cs typeface="Times New Roman"/>
                      </a:endParaRPr>
                    </a:p>
                  </a:txBody>
                  <a:tcPr marL="0" marR="0" marT="8763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3175" algn="ctr">
                        <a:lnSpc>
                          <a:spcPct val="100000"/>
                        </a:lnSpc>
                        <a:spcBef>
                          <a:spcPts val="690"/>
                        </a:spcBef>
                      </a:pPr>
                      <a:r>
                        <a:rPr sz="1600" b="1" spc="-10" dirty="0">
                          <a:latin typeface="Times New Roman"/>
                          <a:cs typeface="Times New Roman"/>
                        </a:rPr>
                        <a:t>Prof</a:t>
                      </a:r>
                      <a:r>
                        <a:rPr lang="en-IN" sz="1600" b="1" spc="-10" dirty="0">
                          <a:latin typeface="Times New Roman"/>
                          <a:cs typeface="Times New Roman"/>
                        </a:rPr>
                        <a:t>. S. Bala Prasad</a:t>
                      </a:r>
                    </a:p>
                  </a:txBody>
                  <a:tcPr marL="0" marR="0" marT="8763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3175" algn="ctr">
                        <a:lnSpc>
                          <a:spcPct val="100000"/>
                        </a:lnSpc>
                        <a:spcBef>
                          <a:spcPts val="85"/>
                        </a:spcBef>
                      </a:pPr>
                      <a:r>
                        <a:rPr lang="en-US" sz="1600" b="1" spc="-15" dirty="0">
                          <a:solidFill>
                            <a:schemeClr val="tx1"/>
                          </a:solidFill>
                          <a:latin typeface="Times New Roman"/>
                          <a:ea typeface="+mn-ea"/>
                          <a:cs typeface="Times New Roman"/>
                        </a:rPr>
                        <a:t>ESIA for the extension of 3- Phase Power Supply to the Villages with population above 5000, under Power for All (24 x7) scheme, in the  jurisdiction of APSPDCL, Tirupati, Andhra Pradesh</a:t>
                      </a:r>
                    </a:p>
                  </a:txBody>
                  <a:tcPr marL="0" marR="0" marT="8763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173355" marR="0" lvl="0" indent="0" algn="ctr" defTabSz="914400" eaLnBrk="1" fontAlgn="auto" latinLnBrk="0" hangingPunct="1">
                        <a:lnSpc>
                          <a:spcPct val="100000"/>
                        </a:lnSpc>
                        <a:spcBef>
                          <a:spcPts val="805"/>
                        </a:spcBef>
                        <a:spcAft>
                          <a:spcPts val="0"/>
                        </a:spcAft>
                        <a:buClrTx/>
                        <a:buSzTx/>
                        <a:buFontTx/>
                        <a:buNone/>
                        <a:tabLst/>
                        <a:defRPr/>
                      </a:pPr>
                      <a:r>
                        <a:rPr lang="en-IN" sz="1600" b="1" spc="-5" dirty="0">
                          <a:solidFill>
                            <a:schemeClr val="tx1"/>
                          </a:solidFill>
                          <a:latin typeface="Times New Roman"/>
                          <a:ea typeface="+mn-ea"/>
                          <a:cs typeface="Times New Roman"/>
                        </a:rPr>
                        <a:t>2019-20</a:t>
                      </a:r>
                    </a:p>
                    <a:p>
                      <a:pPr marL="173355" algn="ctr">
                        <a:lnSpc>
                          <a:spcPct val="100000"/>
                        </a:lnSpc>
                        <a:spcBef>
                          <a:spcPts val="690"/>
                        </a:spcBef>
                      </a:pPr>
                      <a:endParaRPr sz="1600" dirty="0">
                        <a:latin typeface="Times New Roman"/>
                        <a:cs typeface="Times New Roman"/>
                      </a:endParaRPr>
                    </a:p>
                  </a:txBody>
                  <a:tcPr marL="0" marR="0" marT="8763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690"/>
                        </a:spcBef>
                      </a:pPr>
                      <a:r>
                        <a:rPr lang="en-US" sz="1600" b="1" spc="-15" dirty="0">
                          <a:solidFill>
                            <a:schemeClr val="tx1"/>
                          </a:solidFill>
                          <a:latin typeface="Times New Roman"/>
                          <a:ea typeface="+mn-ea"/>
                          <a:cs typeface="Times New Roman"/>
                        </a:rPr>
                        <a:t>APSPDCL</a:t>
                      </a:r>
                      <a:endParaRPr sz="1600" dirty="0">
                        <a:latin typeface="Times New Roman"/>
                        <a:cs typeface="Times New Roman"/>
                      </a:endParaRPr>
                    </a:p>
                  </a:txBody>
                  <a:tcPr marL="0" marR="0" marT="8763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0"/>
                  </a:ext>
                </a:extLst>
              </a:tr>
              <a:tr h="376681">
                <a:tc>
                  <a:txBody>
                    <a:bodyPr/>
                    <a:lstStyle/>
                    <a:p>
                      <a:pPr marL="116205" algn="ctr">
                        <a:lnSpc>
                          <a:spcPct val="100000"/>
                        </a:lnSpc>
                        <a:spcBef>
                          <a:spcPts val="690"/>
                        </a:spcBef>
                      </a:pPr>
                      <a:r>
                        <a:rPr sz="1600" b="1" dirty="0">
                          <a:latin typeface="Times New Roman"/>
                          <a:cs typeface="Times New Roman"/>
                        </a:rPr>
                        <a:t>2</a:t>
                      </a:r>
                      <a:endParaRPr sz="1600" dirty="0">
                        <a:latin typeface="Times New Roman"/>
                        <a:cs typeface="Times New Roman"/>
                      </a:endParaRPr>
                    </a:p>
                  </a:txBody>
                  <a:tcPr marL="0" marR="0" marT="8763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3175" algn="ctr">
                        <a:lnSpc>
                          <a:spcPct val="100000"/>
                        </a:lnSpc>
                        <a:spcBef>
                          <a:spcPts val="690"/>
                        </a:spcBef>
                      </a:pPr>
                      <a:r>
                        <a:rPr sz="1600" b="1" spc="-10" dirty="0">
                          <a:latin typeface="Times New Roman"/>
                          <a:cs typeface="Times New Roman"/>
                        </a:rPr>
                        <a:t>Prof</a:t>
                      </a:r>
                      <a:r>
                        <a:rPr lang="en-IN" sz="1600" b="1" spc="-10" dirty="0">
                          <a:latin typeface="Times New Roman"/>
                          <a:cs typeface="Times New Roman"/>
                        </a:rPr>
                        <a:t>. S. Bala Prasad</a:t>
                      </a:r>
                      <a:endParaRPr sz="1600" dirty="0">
                        <a:latin typeface="Times New Roman"/>
                        <a:cs typeface="Times New Roman"/>
                      </a:endParaRPr>
                    </a:p>
                  </a:txBody>
                  <a:tcPr marL="0" marR="0" marT="8763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3175" algn="ctr">
                        <a:lnSpc>
                          <a:spcPct val="100000"/>
                        </a:lnSpc>
                        <a:spcBef>
                          <a:spcPts val="85"/>
                        </a:spcBef>
                      </a:pPr>
                      <a:r>
                        <a:rPr lang="en-US" sz="1600" b="1" spc="-15" dirty="0">
                          <a:solidFill>
                            <a:schemeClr val="tx1"/>
                          </a:solidFill>
                          <a:latin typeface="Times New Roman"/>
                          <a:ea typeface="+mn-ea"/>
                          <a:cs typeface="Times New Roman"/>
                        </a:rPr>
                        <a:t>ESIA for the extension of 3- Phase Power Supply to LWE affected Villages in APEPDCL, under Power for All  (24 x7) scheme, APEPDCL, Visakhapatnam, Andhra Pradesh</a:t>
                      </a:r>
                    </a:p>
                  </a:txBody>
                  <a:tcPr marL="0" marR="0" marT="8763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600" b="1" spc="-5" dirty="0">
                          <a:solidFill>
                            <a:schemeClr val="tx1"/>
                          </a:solidFill>
                          <a:latin typeface="Times New Roman"/>
                          <a:ea typeface="+mn-ea"/>
                          <a:cs typeface="Times New Roman"/>
                        </a:rPr>
                        <a:t>2019-20</a:t>
                      </a:r>
                    </a:p>
                  </a:txBody>
                  <a:tcPr marL="0" marR="0" marT="8763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690"/>
                        </a:spcBef>
                      </a:pPr>
                      <a:r>
                        <a:rPr lang="en-US" sz="1600" b="1" spc="-15" dirty="0">
                          <a:solidFill>
                            <a:schemeClr val="tx1"/>
                          </a:solidFill>
                          <a:latin typeface="Times New Roman"/>
                          <a:ea typeface="+mn-ea"/>
                          <a:cs typeface="Times New Roman"/>
                        </a:rPr>
                        <a:t>APEPDCL</a:t>
                      </a:r>
                      <a:endParaRPr sz="1600" dirty="0">
                        <a:latin typeface="Times New Roman"/>
                        <a:cs typeface="Times New Roman"/>
                      </a:endParaRPr>
                    </a:p>
                  </a:txBody>
                  <a:tcPr marL="0" marR="0" marT="8763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extLst>
                  <a:ext uri="{0D108BD9-81ED-4DB2-BD59-A6C34878D82A}">
                    <a16:rowId xmlns:a16="http://schemas.microsoft.com/office/drawing/2014/main" val="955007040"/>
                  </a:ext>
                </a:extLst>
              </a:tr>
              <a:tr h="376682">
                <a:tc>
                  <a:txBody>
                    <a:bodyPr/>
                    <a:lstStyle/>
                    <a:p>
                      <a:pPr marL="116205" algn="ctr">
                        <a:lnSpc>
                          <a:spcPct val="100000"/>
                        </a:lnSpc>
                        <a:spcBef>
                          <a:spcPts val="755"/>
                        </a:spcBef>
                      </a:pPr>
                      <a:r>
                        <a:rPr sz="1600" b="1" dirty="0">
                          <a:latin typeface="Times New Roman"/>
                          <a:cs typeface="Times New Roman"/>
                        </a:rPr>
                        <a:t>3</a:t>
                      </a:r>
                      <a:endParaRPr sz="1600" dirty="0">
                        <a:latin typeface="Times New Roman"/>
                        <a:cs typeface="Times New Roman"/>
                      </a:endParaRPr>
                    </a:p>
                  </a:txBody>
                  <a:tcPr marL="0" marR="0" marT="9588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690"/>
                        </a:spcBef>
                        <a:spcAft>
                          <a:spcPts val="0"/>
                        </a:spcAft>
                        <a:buClrTx/>
                        <a:buSzTx/>
                        <a:buFontTx/>
                        <a:buNone/>
                        <a:tabLst/>
                        <a:defRPr/>
                      </a:pPr>
                      <a:r>
                        <a:rPr lang="en-IN" sz="1600" b="1" spc="-10" dirty="0">
                          <a:latin typeface="Times New Roman"/>
                          <a:cs typeface="Times New Roman"/>
                        </a:rPr>
                        <a:t>Prof. S. Bala Prasad</a:t>
                      </a:r>
                      <a:endParaRPr lang="en-IN" sz="1600" dirty="0">
                        <a:latin typeface="Times New Roman"/>
                        <a:cs typeface="Times New Roman"/>
                      </a:endParaRPr>
                    </a:p>
                    <a:p>
                      <a:pPr marL="3175" algn="ctr">
                        <a:lnSpc>
                          <a:spcPct val="100000"/>
                        </a:lnSpc>
                        <a:spcBef>
                          <a:spcPts val="690"/>
                        </a:spcBef>
                      </a:pPr>
                      <a:endParaRPr sz="1600" dirty="0">
                        <a:latin typeface="Times New Roman"/>
                        <a:cs typeface="Times New Roman"/>
                      </a:endParaRPr>
                    </a:p>
                  </a:txBody>
                  <a:tcPr marL="0" marR="0" marT="8763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IN" sz="1600" b="1" spc="-15" dirty="0">
                          <a:solidFill>
                            <a:schemeClr val="tx1"/>
                          </a:solidFill>
                          <a:latin typeface="Times New Roman"/>
                          <a:ea typeface="+mn-ea"/>
                          <a:cs typeface="Times New Roman"/>
                        </a:rPr>
                        <a:t>Source Apportionment and Carrying Capacities in 4 Cities under National Clean Air Program</a:t>
                      </a:r>
                      <a:endParaRPr sz="1600" b="1" spc="-15" dirty="0">
                        <a:solidFill>
                          <a:schemeClr val="tx1"/>
                        </a:solidFill>
                        <a:latin typeface="Times New Roman"/>
                        <a:ea typeface="+mn-ea"/>
                        <a:cs typeface="Times New Roman"/>
                      </a:endParaRPr>
                    </a:p>
                  </a:txBody>
                  <a:tcPr marL="0" marR="0" marT="8763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600" b="1" dirty="0">
                          <a:solidFill>
                            <a:schemeClr val="tx1"/>
                          </a:solidFill>
                          <a:latin typeface="Times New Roman"/>
                          <a:ea typeface="+mn-ea"/>
                          <a:cs typeface="Times New Roman"/>
                        </a:rPr>
                        <a:t>2021-22</a:t>
                      </a:r>
                      <a:endParaRPr sz="1600" b="1" dirty="0">
                        <a:solidFill>
                          <a:schemeClr val="tx1"/>
                        </a:solidFill>
                        <a:latin typeface="Times New Roman"/>
                        <a:ea typeface="+mn-ea"/>
                        <a:cs typeface="Times New Roman"/>
                      </a:endParaRPr>
                    </a:p>
                  </a:txBody>
                  <a:tcPr marL="0" marR="0" marT="1581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600" b="1" spc="-15" dirty="0">
                          <a:solidFill>
                            <a:schemeClr val="tx1"/>
                          </a:solidFill>
                          <a:latin typeface="Times New Roman"/>
                          <a:ea typeface="+mn-ea"/>
                          <a:cs typeface="Times New Roman"/>
                        </a:rPr>
                        <a:t>NCAP/APPCB / CPCB</a:t>
                      </a:r>
                    </a:p>
                    <a:p>
                      <a:pPr marL="173355" marR="0" lvl="0" indent="0" algn="ctr" defTabSz="914400" eaLnBrk="1" fontAlgn="auto" latinLnBrk="0" hangingPunct="1">
                        <a:lnSpc>
                          <a:spcPct val="100000"/>
                        </a:lnSpc>
                        <a:spcBef>
                          <a:spcPts val="690"/>
                        </a:spcBef>
                        <a:spcAft>
                          <a:spcPts val="0"/>
                        </a:spcAft>
                        <a:buClrTx/>
                        <a:buSzTx/>
                        <a:buFontTx/>
                        <a:buNone/>
                        <a:tabLst/>
                        <a:defRPr/>
                      </a:pPr>
                      <a:endParaRPr sz="1600" b="1" dirty="0">
                        <a:solidFill>
                          <a:schemeClr val="tx1"/>
                        </a:solidFill>
                        <a:latin typeface="Times New Roman"/>
                        <a:ea typeface="+mn-ea"/>
                        <a:cs typeface="Times New Roman"/>
                      </a:endParaRPr>
                    </a:p>
                  </a:txBody>
                  <a:tcPr marL="0" marR="0" marT="8763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1"/>
                  </a:ext>
                </a:extLst>
              </a:tr>
              <a:tr h="392049">
                <a:tc>
                  <a:txBody>
                    <a:bodyPr/>
                    <a:lstStyle/>
                    <a:p>
                      <a:pPr marL="116205" algn="ctr">
                        <a:lnSpc>
                          <a:spcPct val="100000"/>
                        </a:lnSpc>
                        <a:spcBef>
                          <a:spcPts val="755"/>
                        </a:spcBef>
                      </a:pPr>
                      <a:r>
                        <a:rPr sz="1600" b="1" dirty="0">
                          <a:latin typeface="Times New Roman"/>
                          <a:cs typeface="Times New Roman"/>
                        </a:rPr>
                        <a:t>4</a:t>
                      </a:r>
                      <a:endParaRPr sz="1600">
                        <a:latin typeface="Times New Roman"/>
                        <a:cs typeface="Times New Roman"/>
                      </a:endParaRPr>
                    </a:p>
                  </a:txBody>
                  <a:tcPr marL="0" marR="0" marT="9588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00"/>
                        </a:spcBef>
                        <a:spcAft>
                          <a:spcPts val="0"/>
                        </a:spcAft>
                        <a:buClrTx/>
                        <a:buSzTx/>
                        <a:buFontTx/>
                        <a:buNone/>
                        <a:tabLst/>
                        <a:defRPr/>
                      </a:pPr>
                      <a:r>
                        <a:rPr lang="en-IN" sz="1600" b="1" spc="-10" dirty="0">
                          <a:latin typeface="Times New Roman"/>
                          <a:cs typeface="Times New Roman"/>
                        </a:rPr>
                        <a:t>Prof. S. Bala Prasad</a:t>
                      </a:r>
                      <a:endParaRPr lang="en-IN" sz="1600" dirty="0">
                        <a:latin typeface="Times New Roman"/>
                        <a:cs typeface="Times New Roman"/>
                      </a:endParaRPr>
                    </a:p>
                    <a:p>
                      <a:pPr marL="3175" algn="ctr">
                        <a:lnSpc>
                          <a:spcPct val="100000"/>
                        </a:lnSpc>
                        <a:spcBef>
                          <a:spcPts val="800"/>
                        </a:spcBef>
                      </a:pPr>
                      <a:endParaRPr sz="1600" dirty="0">
                        <a:latin typeface="Times New Roman"/>
                        <a:cs typeface="Times New Roman"/>
                      </a:endParaRPr>
                    </a:p>
                  </a:txBody>
                  <a:tcPr marL="0" marR="0" marT="1016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algn="ctr">
                        <a:lnSpc>
                          <a:spcPct val="107000"/>
                        </a:lnSpc>
                        <a:spcAft>
                          <a:spcPts val="800"/>
                        </a:spcAft>
                      </a:pPr>
                      <a:r>
                        <a:rPr lang="en-US" sz="1600" b="1" spc="-15" dirty="0">
                          <a:solidFill>
                            <a:schemeClr val="tx1"/>
                          </a:solidFill>
                          <a:latin typeface="Times New Roman"/>
                          <a:ea typeface="+mn-ea"/>
                          <a:cs typeface="Times New Roman"/>
                        </a:rPr>
                        <a:t>Investigation and Construction of Lift Schemes to Lift Water from GNSS to HNSS Canal Systems</a:t>
                      </a:r>
                      <a:endParaRPr lang="en-IN" sz="1600" b="1" spc="-15" dirty="0">
                        <a:solidFill>
                          <a:schemeClr val="tx1"/>
                        </a:solidFill>
                        <a:latin typeface="Times New Roman"/>
                        <a:ea typeface="+mn-ea"/>
                        <a:cs typeface="Times New Roman"/>
                      </a:endParaRPr>
                    </a:p>
                  </a:txBody>
                  <a:tcPr marL="114300" marR="11430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600" b="1" dirty="0">
                          <a:solidFill>
                            <a:schemeClr val="tx1"/>
                          </a:solidFill>
                          <a:latin typeface="Times New Roman"/>
                          <a:ea typeface="+mn-ea"/>
                          <a:cs typeface="Times New Roman"/>
                        </a:rPr>
                        <a:t>2021-22</a:t>
                      </a:r>
                      <a:endParaRPr sz="1600" b="1" dirty="0">
                        <a:solidFill>
                          <a:schemeClr val="tx1"/>
                        </a:solidFill>
                        <a:latin typeface="Times New Roman"/>
                        <a:ea typeface="+mn-ea"/>
                        <a:cs typeface="Times New Roman"/>
                      </a:endParaRPr>
                    </a:p>
                  </a:txBody>
                  <a:tcPr marL="0" marR="0" marT="15875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spcBef>
                          <a:spcPts val="755"/>
                        </a:spcBef>
                      </a:pPr>
                      <a:r>
                        <a:rPr lang="en-IN" sz="1600" b="1" spc="-15" dirty="0">
                          <a:solidFill>
                            <a:schemeClr val="tx1"/>
                          </a:solidFill>
                          <a:latin typeface="Times New Roman"/>
                          <a:ea typeface="+mn-ea"/>
                          <a:cs typeface="Times New Roman"/>
                        </a:rPr>
                        <a:t>WRD</a:t>
                      </a:r>
                      <a:endParaRPr sz="1600" b="1" spc="-15" dirty="0">
                        <a:solidFill>
                          <a:schemeClr val="tx1"/>
                        </a:solidFill>
                        <a:latin typeface="Times New Roman"/>
                        <a:ea typeface="+mn-ea"/>
                        <a:cs typeface="Times New Roman"/>
                      </a:endParaRPr>
                    </a:p>
                  </a:txBody>
                  <a:tcPr marL="0" marR="0" marT="9588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392175">
                <a:tc>
                  <a:txBody>
                    <a:bodyPr/>
                    <a:lstStyle/>
                    <a:p>
                      <a:pPr marL="116205" algn="ctr">
                        <a:lnSpc>
                          <a:spcPct val="100000"/>
                        </a:lnSpc>
                        <a:spcBef>
                          <a:spcPts val="755"/>
                        </a:spcBef>
                      </a:pPr>
                      <a:r>
                        <a:rPr sz="1600" b="1" dirty="0">
                          <a:latin typeface="Times New Roman"/>
                          <a:cs typeface="Times New Roman"/>
                        </a:rPr>
                        <a:t>5</a:t>
                      </a:r>
                      <a:endParaRPr sz="1600">
                        <a:latin typeface="Times New Roman"/>
                        <a:cs typeface="Times New Roman"/>
                      </a:endParaRPr>
                    </a:p>
                  </a:txBody>
                  <a:tcPr marL="0" marR="0" marT="9588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00"/>
                        </a:spcBef>
                        <a:spcAft>
                          <a:spcPts val="0"/>
                        </a:spcAft>
                        <a:buClrTx/>
                        <a:buSzTx/>
                        <a:buFontTx/>
                        <a:buNone/>
                        <a:tabLst/>
                        <a:defRPr/>
                      </a:pPr>
                      <a:r>
                        <a:rPr lang="en-IN" sz="1600" b="1" spc="-10" dirty="0">
                          <a:latin typeface="Times New Roman"/>
                          <a:cs typeface="Times New Roman"/>
                        </a:rPr>
                        <a:t>Prof. S. Bala Prasad</a:t>
                      </a:r>
                      <a:endParaRPr lang="en-IN" sz="1600" dirty="0">
                        <a:latin typeface="Times New Roman"/>
                        <a:cs typeface="Times New Roman"/>
                      </a:endParaRPr>
                    </a:p>
                    <a:p>
                      <a:pPr marL="3175" algn="ctr">
                        <a:lnSpc>
                          <a:spcPct val="100000"/>
                        </a:lnSpc>
                        <a:spcBef>
                          <a:spcPts val="800"/>
                        </a:spcBef>
                      </a:pPr>
                      <a:endParaRPr sz="1600" dirty="0">
                        <a:latin typeface="Times New Roman"/>
                        <a:cs typeface="Times New Roman"/>
                      </a:endParaRPr>
                    </a:p>
                  </a:txBody>
                  <a:tcPr marL="0" marR="0" marT="10160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US" sz="1600" b="1" spc="-15" dirty="0">
                          <a:solidFill>
                            <a:schemeClr val="tx1"/>
                          </a:solidFill>
                          <a:latin typeface="Times New Roman"/>
                          <a:ea typeface="+mn-ea"/>
                          <a:cs typeface="Times New Roman"/>
                        </a:rPr>
                        <a:t>Feasibility of the conveyor belt for the bulk Cargo handling at the Gangavaram port</a:t>
                      </a:r>
                      <a:endParaRPr lang="en-IN" sz="1600" b="1" spc="-15" dirty="0">
                        <a:solidFill>
                          <a:schemeClr val="tx1"/>
                        </a:solidFill>
                        <a:latin typeface="Times New Roman"/>
                        <a:ea typeface="+mn-ea"/>
                        <a:cs typeface="Times New Roman"/>
                      </a:endParaRPr>
                    </a:p>
                    <a:p>
                      <a:pPr marL="3175" marR="0" lvl="0" indent="0" algn="ctr" defTabSz="914400" eaLnBrk="1" fontAlgn="auto" latinLnBrk="0" hangingPunct="1">
                        <a:lnSpc>
                          <a:spcPct val="100000"/>
                        </a:lnSpc>
                        <a:spcBef>
                          <a:spcPts val="85"/>
                        </a:spcBef>
                        <a:spcAft>
                          <a:spcPts val="0"/>
                        </a:spcAft>
                        <a:buClrTx/>
                        <a:buSzTx/>
                        <a:buFontTx/>
                        <a:buNone/>
                        <a:tabLst/>
                        <a:defRPr/>
                      </a:pPr>
                      <a:endParaRPr lang="en-US" sz="1600" b="1" spc="-15" dirty="0">
                        <a:solidFill>
                          <a:schemeClr val="tx1"/>
                        </a:solidFill>
                        <a:latin typeface="Times New Roman"/>
                        <a:ea typeface="+mn-ea"/>
                        <a:cs typeface="Times New Roman"/>
                      </a:endParaRPr>
                    </a:p>
                    <a:p>
                      <a:pPr marL="3175" algn="ctr">
                        <a:lnSpc>
                          <a:spcPct val="100000"/>
                        </a:lnSpc>
                        <a:spcBef>
                          <a:spcPts val="85"/>
                        </a:spcBef>
                      </a:pPr>
                      <a:endParaRPr sz="1600" b="1" spc="-15" dirty="0">
                        <a:solidFill>
                          <a:schemeClr val="tx1"/>
                        </a:solidFill>
                        <a:latin typeface="Times New Roman"/>
                        <a:ea typeface="+mn-ea"/>
                        <a:cs typeface="Times New Roman"/>
                      </a:endParaRPr>
                    </a:p>
                  </a:txBody>
                  <a:tcPr marL="0" marR="0" marT="10795"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600" b="1" dirty="0">
                          <a:solidFill>
                            <a:schemeClr val="tx1"/>
                          </a:solidFill>
                          <a:latin typeface="Times New Roman"/>
                          <a:ea typeface="+mn-ea"/>
                          <a:cs typeface="Times New Roman"/>
                        </a:rPr>
                        <a:t>2022-23</a:t>
                      </a:r>
                      <a:endParaRPr sz="1600" b="1" dirty="0">
                        <a:solidFill>
                          <a:schemeClr val="tx1"/>
                        </a:solidFill>
                        <a:latin typeface="Times New Roman"/>
                        <a:ea typeface="+mn-ea"/>
                        <a:cs typeface="Times New Roman"/>
                      </a:endParaRPr>
                    </a:p>
                  </a:txBody>
                  <a:tcPr marL="0" marR="0" marT="1587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spcBef>
                          <a:spcPts val="755"/>
                        </a:spcBef>
                      </a:pPr>
                      <a:r>
                        <a:rPr lang="en-IN" sz="1600" b="1" spc="-15" dirty="0">
                          <a:solidFill>
                            <a:schemeClr val="tx1"/>
                          </a:solidFill>
                          <a:latin typeface="Times New Roman"/>
                          <a:ea typeface="+mn-ea"/>
                          <a:cs typeface="Times New Roman"/>
                        </a:rPr>
                        <a:t>SEEECC</a:t>
                      </a:r>
                      <a:endParaRPr sz="1600" b="1" spc="-15" dirty="0">
                        <a:solidFill>
                          <a:schemeClr val="tx1"/>
                        </a:solidFill>
                        <a:latin typeface="Times New Roman"/>
                        <a:ea typeface="+mn-ea"/>
                        <a:cs typeface="Times New Roman"/>
                      </a:endParaRPr>
                    </a:p>
                  </a:txBody>
                  <a:tcPr marL="0" marR="0" marT="9588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3"/>
                  </a:ext>
                </a:extLst>
              </a:tr>
              <a:tr h="392175">
                <a:tc>
                  <a:txBody>
                    <a:bodyPr/>
                    <a:lstStyle/>
                    <a:p>
                      <a:pPr marL="116205" algn="ctr">
                        <a:lnSpc>
                          <a:spcPct val="100000"/>
                        </a:lnSpc>
                        <a:spcBef>
                          <a:spcPts val="755"/>
                        </a:spcBef>
                      </a:pPr>
                      <a:r>
                        <a:rPr sz="1600" b="1" dirty="0">
                          <a:latin typeface="Times New Roman"/>
                          <a:cs typeface="Times New Roman"/>
                        </a:rPr>
                        <a:t>6</a:t>
                      </a:r>
                      <a:endParaRPr sz="1600" dirty="0">
                        <a:latin typeface="Times New Roman"/>
                        <a:cs typeface="Times New Roman"/>
                      </a:endParaRPr>
                    </a:p>
                  </a:txBody>
                  <a:tcPr marL="0" marR="0" marT="9588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IN" sz="1600" b="1" spc="-10" dirty="0">
                          <a:latin typeface="Times New Roman"/>
                          <a:cs typeface="Times New Roman"/>
                        </a:rPr>
                        <a:t>Prof. S. Bala Prasad</a:t>
                      </a:r>
                      <a:endParaRPr lang="en-IN" sz="1600" dirty="0">
                        <a:latin typeface="Times New Roman"/>
                        <a:cs typeface="Times New Roman"/>
                      </a:endParaRPr>
                    </a:p>
                  </a:txBody>
                  <a:tcPr marL="0" marR="0" marT="1079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ct val="100000"/>
                        </a:lnSpc>
                        <a:spcBef>
                          <a:spcPts val="85"/>
                        </a:spcBef>
                      </a:pPr>
                      <a:r>
                        <a:rPr lang="en-US" sz="1600" b="1" spc="-15" dirty="0">
                          <a:solidFill>
                            <a:schemeClr val="tx1"/>
                          </a:solidFill>
                          <a:latin typeface="Times New Roman"/>
                          <a:ea typeface="+mn-ea"/>
                          <a:cs typeface="Times New Roman"/>
                        </a:rPr>
                        <a:t>Technical Proposal on Climate-Smart Integrated Water Resources Management in Vishakhapatnam in relation to Visakhapatnam Industrial corridor</a:t>
                      </a:r>
                      <a:endParaRPr lang="en-IN" sz="1600" b="1" spc="-15" dirty="0">
                        <a:solidFill>
                          <a:schemeClr val="tx1"/>
                        </a:solidFill>
                        <a:latin typeface="Times New Roman"/>
                        <a:ea typeface="+mn-ea"/>
                        <a:cs typeface="Times New Roman"/>
                      </a:endParaRPr>
                    </a:p>
                    <a:p>
                      <a:pPr marL="3175" algn="ctr">
                        <a:lnSpc>
                          <a:spcPct val="100000"/>
                        </a:lnSpc>
                        <a:spcBef>
                          <a:spcPts val="85"/>
                        </a:spcBef>
                      </a:pPr>
                      <a:endParaRPr sz="1600" b="1" spc="-15" dirty="0">
                        <a:solidFill>
                          <a:schemeClr val="tx1"/>
                        </a:solidFill>
                        <a:latin typeface="Times New Roman"/>
                        <a:ea typeface="+mn-ea"/>
                        <a:cs typeface="Times New Roman"/>
                      </a:endParaRPr>
                    </a:p>
                  </a:txBody>
                  <a:tcPr marL="0" marR="0" marT="1079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600" b="1" dirty="0">
                          <a:solidFill>
                            <a:schemeClr val="tx1"/>
                          </a:solidFill>
                          <a:latin typeface="Times New Roman"/>
                          <a:ea typeface="+mn-ea"/>
                          <a:cs typeface="Times New Roman"/>
                        </a:rPr>
                        <a:t>2023-24</a:t>
                      </a:r>
                      <a:endParaRPr sz="1600" b="1" dirty="0">
                        <a:solidFill>
                          <a:schemeClr val="tx1"/>
                        </a:solidFill>
                        <a:latin typeface="Times New Roman"/>
                        <a:ea typeface="+mn-ea"/>
                        <a:cs typeface="Times New Roman"/>
                      </a:endParaRPr>
                    </a:p>
                  </a:txBody>
                  <a:tcPr marL="0" marR="0" marT="1587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spcBef>
                          <a:spcPts val="755"/>
                        </a:spcBef>
                      </a:pPr>
                      <a:r>
                        <a:rPr lang="en-IN" sz="1600" b="1" dirty="0">
                          <a:latin typeface="Times New Roman"/>
                          <a:cs typeface="Times New Roman"/>
                        </a:rPr>
                        <a:t>VCIC</a:t>
                      </a:r>
                      <a:endParaRPr sz="1600" b="1" dirty="0">
                        <a:latin typeface="Times New Roman"/>
                        <a:cs typeface="Times New Roman"/>
                      </a:endParaRPr>
                    </a:p>
                  </a:txBody>
                  <a:tcPr marL="0" marR="0" marT="9588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392049">
                <a:tc>
                  <a:txBody>
                    <a:bodyPr/>
                    <a:lstStyle/>
                    <a:p>
                      <a:pPr marL="116205" algn="ctr">
                        <a:lnSpc>
                          <a:spcPct val="100000"/>
                        </a:lnSpc>
                        <a:spcBef>
                          <a:spcPts val="695"/>
                        </a:spcBef>
                      </a:pPr>
                      <a:r>
                        <a:rPr sz="1600" b="1" dirty="0">
                          <a:latin typeface="Times New Roman"/>
                          <a:cs typeface="Times New Roman"/>
                        </a:rPr>
                        <a:t>7</a:t>
                      </a:r>
                      <a:endParaRPr sz="16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05"/>
                        </a:spcBef>
                        <a:spcAft>
                          <a:spcPts val="0"/>
                        </a:spcAft>
                        <a:buClrTx/>
                        <a:buSzTx/>
                        <a:buFontTx/>
                        <a:buNone/>
                        <a:tabLst/>
                        <a:defRPr/>
                      </a:pPr>
                      <a:r>
                        <a:rPr lang="en-IN" sz="1600" b="1" spc="-10" dirty="0">
                          <a:latin typeface="Times New Roman"/>
                          <a:cs typeface="Times New Roman"/>
                        </a:rPr>
                        <a:t>Prof. S. Bala Prasad</a:t>
                      </a:r>
                      <a:endParaRPr lang="en-IN" sz="1600" dirty="0">
                        <a:latin typeface="Times New Roman"/>
                        <a:cs typeface="Times New Roman"/>
                      </a:endParaRPr>
                    </a:p>
                    <a:p>
                      <a:pPr marL="3175" algn="ctr">
                        <a:lnSpc>
                          <a:spcPct val="100000"/>
                        </a:lnSpc>
                        <a:spcBef>
                          <a:spcPts val="805"/>
                        </a:spcBef>
                      </a:pPr>
                      <a:endParaRPr sz="1600" dirty="0">
                        <a:latin typeface="Times New Roman"/>
                        <a:cs typeface="Times New Roman"/>
                      </a:endParaRPr>
                    </a:p>
                  </a:txBody>
                  <a:tcPr marL="0" marR="0" marT="10223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IN" sz="1600" b="1" spc="-15" dirty="0">
                          <a:solidFill>
                            <a:schemeClr val="tx1"/>
                          </a:solidFill>
                          <a:latin typeface="Times New Roman"/>
                          <a:ea typeface="+mn-ea"/>
                          <a:cs typeface="Times New Roman"/>
                        </a:rPr>
                        <a:t>Source Apportionment and Carrying Capacities in Visakhapatnam City under National Clean Air Program</a:t>
                      </a:r>
                      <a:endParaRPr sz="1600" b="1" spc="-15" dirty="0">
                        <a:solidFill>
                          <a:schemeClr val="tx1"/>
                        </a:solidFill>
                        <a:latin typeface="Times New Roman"/>
                        <a:ea typeface="+mn-ea"/>
                        <a:cs typeface="Times New Roman"/>
                      </a:endParaRPr>
                    </a:p>
                  </a:txBody>
                  <a:tcPr marL="0" marR="0" marT="107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755"/>
                        </a:spcBef>
                        <a:spcAft>
                          <a:spcPts val="0"/>
                        </a:spcAft>
                        <a:buClrTx/>
                        <a:buSzTx/>
                        <a:buFontTx/>
                        <a:buNone/>
                        <a:tabLst/>
                        <a:defRPr/>
                      </a:pPr>
                      <a:r>
                        <a:rPr lang="en-IN" sz="1600" b="1" dirty="0">
                          <a:solidFill>
                            <a:schemeClr val="tx1"/>
                          </a:solidFill>
                          <a:latin typeface="Times New Roman"/>
                          <a:ea typeface="+mn-ea"/>
                          <a:cs typeface="Times New Roman"/>
                        </a:rPr>
                        <a:t>2023-24</a:t>
                      </a:r>
                    </a:p>
                    <a:p>
                      <a:pPr marL="173355" algn="ctr">
                        <a:lnSpc>
                          <a:spcPct val="100000"/>
                        </a:lnSpc>
                        <a:spcBef>
                          <a:spcPts val="755"/>
                        </a:spcBef>
                      </a:pPr>
                      <a:endParaRPr sz="1600" dirty="0">
                        <a:latin typeface="Times New Roman"/>
                        <a:cs typeface="Times New Roman"/>
                      </a:endParaRPr>
                    </a:p>
                  </a:txBody>
                  <a:tcPr marL="0" marR="0" marT="95885"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635" marR="0" lvl="0" indent="0" algn="ctr" defTabSz="914400" eaLnBrk="1" fontAlgn="auto" latinLnBrk="0" hangingPunct="1">
                        <a:lnSpc>
                          <a:spcPct val="100000"/>
                        </a:lnSpc>
                        <a:spcBef>
                          <a:spcPts val="755"/>
                        </a:spcBef>
                        <a:spcAft>
                          <a:spcPts val="0"/>
                        </a:spcAft>
                        <a:buClrTx/>
                        <a:buSzTx/>
                        <a:buFontTx/>
                        <a:buNone/>
                        <a:tabLst/>
                        <a:defRPr/>
                      </a:pPr>
                      <a:r>
                        <a:rPr lang="en-IN" sz="1600" b="1" spc="-15" dirty="0">
                          <a:solidFill>
                            <a:schemeClr val="tx1"/>
                          </a:solidFill>
                          <a:latin typeface="Times New Roman"/>
                          <a:ea typeface="+mn-ea"/>
                          <a:cs typeface="Times New Roman"/>
                        </a:rPr>
                        <a:t>NCAP/APPCB / CPCB</a:t>
                      </a:r>
                    </a:p>
                    <a:p>
                      <a:pPr marL="635" algn="ctr">
                        <a:lnSpc>
                          <a:spcPct val="100000"/>
                        </a:lnSpc>
                        <a:spcBef>
                          <a:spcPts val="755"/>
                        </a:spcBef>
                      </a:pPr>
                      <a:endParaRPr sz="1600" dirty="0">
                        <a:latin typeface="Times New Roman"/>
                        <a:cs typeface="Times New Roman"/>
                      </a:endParaRPr>
                    </a:p>
                  </a:txBody>
                  <a:tcPr marL="0" marR="0" marT="9588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5"/>
                  </a:ext>
                </a:extLst>
              </a:tr>
            </a:tbl>
          </a:graphicData>
        </a:graphic>
      </p:graphicFrame>
      <p:pic>
        <p:nvPicPr>
          <p:cNvPr id="3" name="object 3"/>
          <p:cNvPicPr/>
          <p:nvPr/>
        </p:nvPicPr>
        <p:blipFill>
          <a:blip r:embed="rId3" cstate="print"/>
          <a:stretch>
            <a:fillRect/>
          </a:stretch>
        </p:blipFill>
        <p:spPr>
          <a:xfrm>
            <a:off x="11163300" y="182879"/>
            <a:ext cx="684276" cy="675132"/>
          </a:xfrm>
          <a:prstGeom prst="rect">
            <a:avLst/>
          </a:prstGeom>
        </p:spPr>
      </p:pic>
      <p:sp>
        <p:nvSpPr>
          <p:cNvPr id="4" name="object 4"/>
          <p:cNvSpPr txBox="1"/>
          <p:nvPr/>
        </p:nvSpPr>
        <p:spPr>
          <a:xfrm>
            <a:off x="2154427" y="22352"/>
            <a:ext cx="8873490" cy="749935"/>
          </a:xfrm>
          <a:prstGeom prst="rect">
            <a:avLst/>
          </a:prstGeom>
        </p:spPr>
        <p:txBody>
          <a:bodyPr vert="horz" wrap="square" lIns="0" tIns="31114" rIns="0" bIns="0" rtlCol="0">
            <a:spAutoFit/>
          </a:bodyPr>
          <a:lstStyle/>
          <a:p>
            <a:pPr marL="2178050" marR="5080" indent="-2165985">
              <a:lnSpc>
                <a:spcPts val="2820"/>
              </a:lnSpc>
              <a:spcBef>
                <a:spcPts val="244"/>
              </a:spcBef>
            </a:pPr>
            <a:r>
              <a:rPr sz="2400" b="1" spc="-5" dirty="0">
                <a:solidFill>
                  <a:srgbClr val="FF0000"/>
                </a:solidFill>
                <a:latin typeface="Times New Roman"/>
                <a:cs typeface="Times New Roman"/>
              </a:rPr>
              <a:t>Financial</a:t>
            </a:r>
            <a:r>
              <a:rPr sz="2400" b="1" spc="-10" dirty="0">
                <a:solidFill>
                  <a:srgbClr val="FF0000"/>
                </a:solidFill>
                <a:latin typeface="Times New Roman"/>
                <a:cs typeface="Times New Roman"/>
              </a:rPr>
              <a:t> </a:t>
            </a:r>
            <a:r>
              <a:rPr sz="2400" b="1" spc="-5" dirty="0">
                <a:solidFill>
                  <a:srgbClr val="FF0000"/>
                </a:solidFill>
                <a:latin typeface="Times New Roman"/>
                <a:cs typeface="Times New Roman"/>
              </a:rPr>
              <a:t>support</a:t>
            </a:r>
            <a:r>
              <a:rPr sz="2400" b="1" spc="25" dirty="0">
                <a:solidFill>
                  <a:srgbClr val="FF0000"/>
                </a:solidFill>
                <a:latin typeface="Times New Roman"/>
                <a:cs typeface="Times New Roman"/>
              </a:rPr>
              <a:t> </a:t>
            </a:r>
            <a:r>
              <a:rPr sz="2400" b="1" spc="-5" dirty="0">
                <a:solidFill>
                  <a:srgbClr val="FF0000"/>
                </a:solidFill>
                <a:latin typeface="Times New Roman"/>
                <a:cs typeface="Times New Roman"/>
              </a:rPr>
              <a:t>by</a:t>
            </a:r>
            <a:r>
              <a:rPr sz="2400" b="1" spc="15" dirty="0">
                <a:solidFill>
                  <a:srgbClr val="FF0000"/>
                </a:solidFill>
                <a:latin typeface="Times New Roman"/>
                <a:cs typeface="Times New Roman"/>
              </a:rPr>
              <a:t> </a:t>
            </a:r>
            <a:r>
              <a:rPr sz="2400" b="1" dirty="0">
                <a:solidFill>
                  <a:srgbClr val="FF0000"/>
                </a:solidFill>
                <a:latin typeface="Times New Roman"/>
                <a:cs typeface="Times New Roman"/>
              </a:rPr>
              <a:t>various</a:t>
            </a:r>
            <a:r>
              <a:rPr sz="2400" b="1" spc="15" dirty="0">
                <a:solidFill>
                  <a:srgbClr val="FF0000"/>
                </a:solidFill>
                <a:latin typeface="Times New Roman"/>
                <a:cs typeface="Times New Roman"/>
              </a:rPr>
              <a:t> </a:t>
            </a:r>
            <a:r>
              <a:rPr sz="2400" b="1" dirty="0">
                <a:solidFill>
                  <a:srgbClr val="FF0000"/>
                </a:solidFill>
                <a:latin typeface="Times New Roman"/>
                <a:cs typeface="Times New Roman"/>
              </a:rPr>
              <a:t>agencies</a:t>
            </a:r>
            <a:r>
              <a:rPr sz="2400" b="1" spc="15" dirty="0">
                <a:solidFill>
                  <a:srgbClr val="FF0000"/>
                </a:solidFill>
                <a:latin typeface="Times New Roman"/>
                <a:cs typeface="Times New Roman"/>
              </a:rPr>
              <a:t> </a:t>
            </a:r>
            <a:r>
              <a:rPr sz="2400" b="1" dirty="0">
                <a:solidFill>
                  <a:srgbClr val="FF0000"/>
                </a:solidFill>
                <a:latin typeface="Times New Roman"/>
                <a:cs typeface="Times New Roman"/>
              </a:rPr>
              <a:t>for</a:t>
            </a:r>
            <a:r>
              <a:rPr sz="2400" b="1" spc="-50" dirty="0">
                <a:solidFill>
                  <a:srgbClr val="FF0000"/>
                </a:solidFill>
                <a:latin typeface="Times New Roman"/>
                <a:cs typeface="Times New Roman"/>
              </a:rPr>
              <a:t> </a:t>
            </a:r>
            <a:r>
              <a:rPr sz="2400" b="1" spc="-5" dirty="0">
                <a:solidFill>
                  <a:srgbClr val="FF0000"/>
                </a:solidFill>
                <a:latin typeface="Times New Roman"/>
                <a:cs typeface="Times New Roman"/>
              </a:rPr>
              <a:t>advanced</a:t>
            </a:r>
            <a:r>
              <a:rPr sz="2400" b="1" spc="20" dirty="0">
                <a:solidFill>
                  <a:srgbClr val="FF0000"/>
                </a:solidFill>
                <a:latin typeface="Times New Roman"/>
                <a:cs typeface="Times New Roman"/>
              </a:rPr>
              <a:t> </a:t>
            </a:r>
            <a:r>
              <a:rPr sz="2400" b="1" spc="-10" dirty="0">
                <a:solidFill>
                  <a:srgbClr val="FF0000"/>
                </a:solidFill>
                <a:latin typeface="Times New Roman"/>
                <a:cs typeface="Times New Roman"/>
              </a:rPr>
              <a:t>studies/research </a:t>
            </a:r>
            <a:r>
              <a:rPr sz="2400" b="1" spc="-585" dirty="0">
                <a:solidFill>
                  <a:srgbClr val="FF0000"/>
                </a:solidFill>
                <a:latin typeface="Times New Roman"/>
                <a:cs typeface="Times New Roman"/>
              </a:rPr>
              <a:t> </a:t>
            </a:r>
            <a:r>
              <a:rPr sz="2400" b="1" spc="-15" dirty="0">
                <a:solidFill>
                  <a:srgbClr val="FF0000"/>
                </a:solidFill>
                <a:latin typeface="Times New Roman"/>
                <a:cs typeface="Times New Roman"/>
              </a:rPr>
              <a:t>year-wise</a:t>
            </a:r>
            <a:r>
              <a:rPr sz="2400" b="1" spc="-10" dirty="0">
                <a:solidFill>
                  <a:srgbClr val="FF0000"/>
                </a:solidFill>
                <a:latin typeface="Times New Roman"/>
                <a:cs typeface="Times New Roman"/>
              </a:rPr>
              <a:t> </a:t>
            </a:r>
            <a:r>
              <a:rPr sz="2400" b="1" spc="-5" dirty="0">
                <a:solidFill>
                  <a:srgbClr val="FF0000"/>
                </a:solidFill>
                <a:latin typeface="Times New Roman"/>
                <a:cs typeface="Times New Roman"/>
              </a:rPr>
              <a:t>during</a:t>
            </a:r>
            <a:r>
              <a:rPr sz="2400" b="1" dirty="0">
                <a:solidFill>
                  <a:srgbClr val="FF0000"/>
                </a:solidFill>
                <a:latin typeface="Times New Roman"/>
                <a:cs typeface="Times New Roman"/>
              </a:rPr>
              <a:t> </a:t>
            </a:r>
            <a:r>
              <a:rPr sz="2400" b="1" spc="-5" dirty="0">
                <a:solidFill>
                  <a:srgbClr val="FF0000"/>
                </a:solidFill>
                <a:latin typeface="Times New Roman"/>
                <a:cs typeface="Times New Roman"/>
              </a:rPr>
              <a:t>the</a:t>
            </a:r>
            <a:r>
              <a:rPr sz="2400" b="1" dirty="0">
                <a:solidFill>
                  <a:srgbClr val="FF0000"/>
                </a:solidFill>
                <a:latin typeface="Times New Roman"/>
                <a:cs typeface="Times New Roman"/>
              </a:rPr>
              <a:t> last</a:t>
            </a:r>
            <a:r>
              <a:rPr sz="2400" b="1" spc="-10" dirty="0">
                <a:solidFill>
                  <a:srgbClr val="FF0000"/>
                </a:solidFill>
                <a:latin typeface="Times New Roman"/>
                <a:cs typeface="Times New Roman"/>
              </a:rPr>
              <a:t> </a:t>
            </a:r>
            <a:r>
              <a:rPr sz="2400" b="1" dirty="0">
                <a:solidFill>
                  <a:srgbClr val="FF0000"/>
                </a:solidFill>
                <a:latin typeface="Times New Roman"/>
                <a:cs typeface="Times New Roman"/>
              </a:rPr>
              <a:t>five</a:t>
            </a:r>
            <a:r>
              <a:rPr sz="2400" b="1" spc="-25" dirty="0">
                <a:solidFill>
                  <a:srgbClr val="FF0000"/>
                </a:solidFill>
                <a:latin typeface="Times New Roman"/>
                <a:cs typeface="Times New Roman"/>
              </a:rPr>
              <a:t> </a:t>
            </a:r>
            <a:r>
              <a:rPr sz="2400" b="1" dirty="0">
                <a:solidFill>
                  <a:srgbClr val="FF0000"/>
                </a:solidFill>
                <a:latin typeface="Times New Roman"/>
                <a:cs typeface="Times New Roman"/>
              </a:rPr>
              <a:t>years</a:t>
            </a:r>
            <a:endParaRPr sz="2400">
              <a:latin typeface="Times New Roman"/>
              <a:cs typeface="Times New Roman"/>
            </a:endParaRPr>
          </a:p>
        </p:txBody>
      </p:sp>
      <p:sp>
        <p:nvSpPr>
          <p:cNvPr id="5" name="object 5"/>
          <p:cNvSpPr txBox="1">
            <a:spLocks noGrp="1"/>
          </p:cNvSpPr>
          <p:nvPr>
            <p:ph type="title"/>
          </p:nvPr>
        </p:nvSpPr>
        <p:spPr>
          <a:xfrm>
            <a:off x="190601" y="8890"/>
            <a:ext cx="17125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CF30B5"/>
                </a:solidFill>
              </a:rPr>
              <a:t>Criterion</a:t>
            </a:r>
            <a:r>
              <a:rPr spc="-60" dirty="0">
                <a:solidFill>
                  <a:srgbClr val="CF30B5"/>
                </a:solidFill>
              </a:rPr>
              <a:t> </a:t>
            </a:r>
            <a:r>
              <a:rPr spc="-5" dirty="0">
                <a:solidFill>
                  <a:srgbClr val="CF30B5"/>
                </a:solidFill>
              </a:rPr>
              <a:t>3</a:t>
            </a:r>
          </a:p>
        </p:txBody>
      </p:sp>
      <p:sp>
        <p:nvSpPr>
          <p:cNvPr id="6" name="object 6"/>
          <p:cNvSpPr txBox="1"/>
          <p:nvPr/>
        </p:nvSpPr>
        <p:spPr>
          <a:xfrm>
            <a:off x="4655840" y="6525344"/>
            <a:ext cx="4420318"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204447" y="105155"/>
            <a:ext cx="687324" cy="678180"/>
          </a:xfrm>
          <a:prstGeom prst="rect">
            <a:avLst/>
          </a:prstGeom>
        </p:spPr>
      </p:pic>
      <p:sp>
        <p:nvSpPr>
          <p:cNvPr id="3" name="object 3"/>
          <p:cNvSpPr txBox="1"/>
          <p:nvPr/>
        </p:nvSpPr>
        <p:spPr>
          <a:xfrm>
            <a:off x="1601724" y="527304"/>
            <a:ext cx="8746490" cy="457200"/>
          </a:xfrm>
          <a:prstGeom prst="rect">
            <a:avLst/>
          </a:prstGeom>
          <a:solidFill>
            <a:srgbClr val="EC7C30"/>
          </a:solidFill>
          <a:ln w="12700">
            <a:solidFill>
              <a:srgbClr val="AD5A20"/>
            </a:solidFill>
          </a:ln>
        </p:spPr>
        <p:txBody>
          <a:bodyPr vert="horz" wrap="square" lIns="0" tIns="83185" rIns="0" bIns="0" rtlCol="0">
            <a:spAutoFit/>
          </a:bodyPr>
          <a:lstStyle/>
          <a:p>
            <a:pPr marL="144780">
              <a:lnSpc>
                <a:spcPct val="100000"/>
              </a:lnSpc>
              <a:spcBef>
                <a:spcPts val="655"/>
              </a:spcBef>
            </a:pPr>
            <a:r>
              <a:rPr sz="1800" b="1" spc="-5" dirty="0">
                <a:solidFill>
                  <a:srgbClr val="FFFFFF"/>
                </a:solidFill>
                <a:latin typeface="Times New Roman"/>
                <a:cs typeface="Times New Roman"/>
              </a:rPr>
              <a:t>RESEARCH</a:t>
            </a:r>
            <a:r>
              <a:rPr sz="1800" b="1" spc="5" dirty="0">
                <a:solidFill>
                  <a:srgbClr val="FFFFFF"/>
                </a:solidFill>
                <a:latin typeface="Times New Roman"/>
                <a:cs typeface="Times New Roman"/>
              </a:rPr>
              <a:t> </a:t>
            </a:r>
            <a:r>
              <a:rPr sz="1800" b="1" dirty="0">
                <a:solidFill>
                  <a:srgbClr val="FFFFFF"/>
                </a:solidFill>
                <a:latin typeface="Times New Roman"/>
                <a:cs typeface="Times New Roman"/>
              </a:rPr>
              <a:t>PROJECTES</a:t>
            </a:r>
            <a:r>
              <a:rPr sz="1800" b="1" spc="-25" dirty="0">
                <a:solidFill>
                  <a:srgbClr val="FFFFFF"/>
                </a:solidFill>
                <a:latin typeface="Times New Roman"/>
                <a:cs typeface="Times New Roman"/>
              </a:rPr>
              <a:t> </a:t>
            </a:r>
            <a:r>
              <a:rPr sz="1800" b="1" dirty="0">
                <a:solidFill>
                  <a:srgbClr val="FFFFFF"/>
                </a:solidFill>
                <a:latin typeface="Times New Roman"/>
                <a:cs typeface="Times New Roman"/>
              </a:rPr>
              <a:t>COMPLETED/ONGOING</a:t>
            </a:r>
            <a:r>
              <a:rPr sz="1800" b="1" spc="-30" dirty="0">
                <a:solidFill>
                  <a:srgbClr val="FFFFFF"/>
                </a:solidFill>
                <a:latin typeface="Times New Roman"/>
                <a:cs typeface="Times New Roman"/>
              </a:rPr>
              <a:t> </a:t>
            </a:r>
            <a:r>
              <a:rPr sz="1800" b="1" spc="-5" dirty="0">
                <a:solidFill>
                  <a:srgbClr val="FFFFFF"/>
                </a:solidFill>
                <a:latin typeface="Times New Roman"/>
                <a:cs typeface="Times New Roman"/>
              </a:rPr>
              <a:t>DURING</a:t>
            </a:r>
            <a:r>
              <a:rPr sz="1800" b="1" dirty="0">
                <a:solidFill>
                  <a:srgbClr val="FFFFFF"/>
                </a:solidFill>
                <a:latin typeface="Times New Roman"/>
                <a:cs typeface="Times New Roman"/>
              </a:rPr>
              <a:t> </a:t>
            </a:r>
            <a:r>
              <a:rPr sz="1800" b="1" spc="-5" dirty="0">
                <a:solidFill>
                  <a:srgbClr val="FFFFFF"/>
                </a:solidFill>
                <a:latin typeface="Times New Roman"/>
                <a:cs typeface="Times New Roman"/>
              </a:rPr>
              <a:t>LAST</a:t>
            </a:r>
            <a:r>
              <a:rPr sz="1800" b="1" spc="-45" dirty="0">
                <a:solidFill>
                  <a:srgbClr val="FFFFFF"/>
                </a:solidFill>
                <a:latin typeface="Times New Roman"/>
                <a:cs typeface="Times New Roman"/>
              </a:rPr>
              <a:t> </a:t>
            </a:r>
            <a:r>
              <a:rPr sz="1800" b="1" spc="-5" dirty="0">
                <a:solidFill>
                  <a:srgbClr val="FFFFFF"/>
                </a:solidFill>
                <a:latin typeface="Times New Roman"/>
                <a:cs typeface="Times New Roman"/>
              </a:rPr>
              <a:t>FIVE</a:t>
            </a:r>
            <a:r>
              <a:rPr sz="1800" b="1" spc="-70" dirty="0">
                <a:solidFill>
                  <a:srgbClr val="FFFFFF"/>
                </a:solidFill>
                <a:latin typeface="Times New Roman"/>
                <a:cs typeface="Times New Roman"/>
              </a:rPr>
              <a:t> </a:t>
            </a:r>
            <a:r>
              <a:rPr sz="1800" b="1" spc="-5" dirty="0">
                <a:solidFill>
                  <a:srgbClr val="FFFFFF"/>
                </a:solidFill>
                <a:latin typeface="Times New Roman"/>
                <a:cs typeface="Times New Roman"/>
              </a:rPr>
              <a:t>YEARS</a:t>
            </a:r>
            <a:endParaRPr sz="180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909719323"/>
              </p:ext>
            </p:extLst>
          </p:nvPr>
        </p:nvGraphicFramePr>
        <p:xfrm>
          <a:off x="191344" y="1052736"/>
          <a:ext cx="11887199" cy="5430392"/>
        </p:xfrm>
        <a:graphic>
          <a:graphicData uri="http://schemas.openxmlformats.org/drawingml/2006/table">
            <a:tbl>
              <a:tblPr firstRow="1" bandRow="1">
                <a:tableStyleId>{2D5ABB26-0587-4C30-8999-92F81FD0307C}</a:tableStyleId>
              </a:tblPr>
              <a:tblGrid>
                <a:gridCol w="2540000">
                  <a:extLst>
                    <a:ext uri="{9D8B030D-6E8A-4147-A177-3AD203B41FA5}">
                      <a16:colId xmlns:a16="http://schemas.microsoft.com/office/drawing/2014/main" val="20000"/>
                    </a:ext>
                  </a:extLst>
                </a:gridCol>
                <a:gridCol w="2001520">
                  <a:extLst>
                    <a:ext uri="{9D8B030D-6E8A-4147-A177-3AD203B41FA5}">
                      <a16:colId xmlns:a16="http://schemas.microsoft.com/office/drawing/2014/main" val="20001"/>
                    </a:ext>
                  </a:extLst>
                </a:gridCol>
                <a:gridCol w="2445385">
                  <a:extLst>
                    <a:ext uri="{9D8B030D-6E8A-4147-A177-3AD203B41FA5}">
                      <a16:colId xmlns:a16="http://schemas.microsoft.com/office/drawing/2014/main" val="20002"/>
                    </a:ext>
                  </a:extLst>
                </a:gridCol>
                <a:gridCol w="1391920">
                  <a:extLst>
                    <a:ext uri="{9D8B030D-6E8A-4147-A177-3AD203B41FA5}">
                      <a16:colId xmlns:a16="http://schemas.microsoft.com/office/drawing/2014/main" val="20003"/>
                    </a:ext>
                  </a:extLst>
                </a:gridCol>
                <a:gridCol w="985520">
                  <a:extLst>
                    <a:ext uri="{9D8B030D-6E8A-4147-A177-3AD203B41FA5}">
                      <a16:colId xmlns:a16="http://schemas.microsoft.com/office/drawing/2014/main" val="20004"/>
                    </a:ext>
                  </a:extLst>
                </a:gridCol>
                <a:gridCol w="1351279">
                  <a:extLst>
                    <a:ext uri="{9D8B030D-6E8A-4147-A177-3AD203B41FA5}">
                      <a16:colId xmlns:a16="http://schemas.microsoft.com/office/drawing/2014/main" val="20005"/>
                    </a:ext>
                  </a:extLst>
                </a:gridCol>
                <a:gridCol w="1171575">
                  <a:extLst>
                    <a:ext uri="{9D8B030D-6E8A-4147-A177-3AD203B41FA5}">
                      <a16:colId xmlns:a16="http://schemas.microsoft.com/office/drawing/2014/main" val="20006"/>
                    </a:ext>
                  </a:extLst>
                </a:gridCol>
              </a:tblGrid>
              <a:tr h="1197359">
                <a:tc>
                  <a:txBody>
                    <a:bodyPr/>
                    <a:lstStyle/>
                    <a:p>
                      <a:pPr algn="ctr">
                        <a:lnSpc>
                          <a:spcPct val="100000"/>
                        </a:lnSpc>
                      </a:pPr>
                      <a:endParaRPr sz="1700" dirty="0">
                        <a:latin typeface="Times New Roman"/>
                        <a:cs typeface="Times New Roman"/>
                      </a:endParaRPr>
                    </a:p>
                    <a:p>
                      <a:pPr marL="358140" marR="10795" indent="-341630" algn="ctr">
                        <a:lnSpc>
                          <a:spcPct val="100000"/>
                        </a:lnSpc>
                        <a:spcBef>
                          <a:spcPts val="1120"/>
                        </a:spcBef>
                      </a:pPr>
                      <a:r>
                        <a:rPr sz="1600" b="1" spc="-10" dirty="0">
                          <a:latin typeface="Times New Roman"/>
                          <a:cs typeface="Times New Roman"/>
                        </a:rPr>
                        <a:t>Name </a:t>
                      </a:r>
                      <a:r>
                        <a:rPr sz="1600" b="1" spc="-5" dirty="0">
                          <a:latin typeface="Times New Roman"/>
                          <a:cs typeface="Times New Roman"/>
                        </a:rPr>
                        <a:t>of the Scheme/Project/ </a:t>
                      </a:r>
                      <a:r>
                        <a:rPr sz="1600" b="1" spc="-385" dirty="0">
                          <a:latin typeface="Times New Roman"/>
                          <a:cs typeface="Times New Roman"/>
                        </a:rPr>
                        <a:t> </a:t>
                      </a:r>
                      <a:r>
                        <a:rPr sz="1600" b="1" spc="-5" dirty="0">
                          <a:latin typeface="Times New Roman"/>
                          <a:cs typeface="Times New Roman"/>
                        </a:rPr>
                        <a:t>Endowments/ Chairs</a:t>
                      </a: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49530" marR="42545" algn="ctr">
                        <a:lnSpc>
                          <a:spcPct val="100000"/>
                        </a:lnSpc>
                        <a:spcBef>
                          <a:spcPts val="1155"/>
                        </a:spcBef>
                      </a:pPr>
                      <a:r>
                        <a:rPr sz="1600" b="1" spc="-10" dirty="0">
                          <a:latin typeface="Times New Roman"/>
                          <a:cs typeface="Times New Roman"/>
                        </a:rPr>
                        <a:t>Name</a:t>
                      </a:r>
                      <a:r>
                        <a:rPr sz="1600" b="1" spc="5" dirty="0">
                          <a:latin typeface="Times New Roman"/>
                          <a:cs typeface="Times New Roman"/>
                        </a:rPr>
                        <a:t> </a:t>
                      </a:r>
                      <a:r>
                        <a:rPr sz="1600" b="1" spc="-5" dirty="0">
                          <a:latin typeface="Times New Roman"/>
                          <a:cs typeface="Times New Roman"/>
                        </a:rPr>
                        <a:t>of</a:t>
                      </a:r>
                      <a:r>
                        <a:rPr sz="1600" b="1" spc="-25" dirty="0">
                          <a:latin typeface="Times New Roman"/>
                          <a:cs typeface="Times New Roman"/>
                        </a:rPr>
                        <a:t> </a:t>
                      </a:r>
                      <a:r>
                        <a:rPr sz="1600" b="1" spc="-5" dirty="0">
                          <a:latin typeface="Times New Roman"/>
                          <a:cs typeface="Times New Roman"/>
                        </a:rPr>
                        <a:t>the</a:t>
                      </a:r>
                      <a:r>
                        <a:rPr sz="1600" b="1" dirty="0">
                          <a:latin typeface="Times New Roman"/>
                          <a:cs typeface="Times New Roman"/>
                        </a:rPr>
                        <a:t> </a:t>
                      </a:r>
                      <a:r>
                        <a:rPr sz="1600" b="1" spc="-5" dirty="0">
                          <a:latin typeface="Times New Roman"/>
                          <a:cs typeface="Times New Roman"/>
                        </a:rPr>
                        <a:t>Principal </a:t>
                      </a:r>
                      <a:r>
                        <a:rPr sz="1600" b="1" spc="-385" dirty="0">
                          <a:latin typeface="Times New Roman"/>
                          <a:cs typeface="Times New Roman"/>
                        </a:rPr>
                        <a:t> </a:t>
                      </a:r>
                      <a:r>
                        <a:rPr sz="1600" b="1" spc="-5" dirty="0">
                          <a:latin typeface="Times New Roman"/>
                          <a:cs typeface="Times New Roman"/>
                        </a:rPr>
                        <a:t>Investigator/</a:t>
                      </a:r>
                      <a:r>
                        <a:rPr sz="1600" b="1" spc="15" dirty="0">
                          <a:latin typeface="Times New Roman"/>
                          <a:cs typeface="Times New Roman"/>
                        </a:rPr>
                        <a:t> </a:t>
                      </a:r>
                      <a:r>
                        <a:rPr sz="1600" b="1" spc="-5" dirty="0">
                          <a:latin typeface="Times New Roman"/>
                          <a:cs typeface="Times New Roman"/>
                        </a:rPr>
                        <a:t>Co </a:t>
                      </a:r>
                      <a:r>
                        <a:rPr sz="1600" b="1" dirty="0">
                          <a:latin typeface="Times New Roman"/>
                          <a:cs typeface="Times New Roman"/>
                        </a:rPr>
                        <a:t> </a:t>
                      </a:r>
                      <a:r>
                        <a:rPr sz="1600" b="1" spc="-5" dirty="0">
                          <a:latin typeface="Times New Roman"/>
                          <a:cs typeface="Times New Roman"/>
                        </a:rPr>
                        <a:t>Investigator (if </a:t>
                      </a:r>
                      <a:r>
                        <a:rPr sz="1600" b="1" dirty="0">
                          <a:latin typeface="Times New Roman"/>
                          <a:cs typeface="Times New Roman"/>
                        </a:rPr>
                        <a:t> </a:t>
                      </a:r>
                      <a:r>
                        <a:rPr sz="1600" b="1" spc="-5" dirty="0">
                          <a:latin typeface="Times New Roman"/>
                          <a:cs typeface="Times New Roman"/>
                        </a:rPr>
                        <a:t>applicable)</a:t>
                      </a:r>
                      <a:endParaRPr sz="1600">
                        <a:latin typeface="Times New Roman"/>
                        <a:cs typeface="Times New Roman"/>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endParaRPr sz="1700">
                        <a:latin typeface="Times New Roman"/>
                        <a:cs typeface="Times New Roman"/>
                      </a:endParaRPr>
                    </a:p>
                    <a:p>
                      <a:pPr marL="922655" marR="297815" indent="-617220" algn="ctr">
                        <a:lnSpc>
                          <a:spcPct val="100000"/>
                        </a:lnSpc>
                        <a:spcBef>
                          <a:spcPts val="1120"/>
                        </a:spcBef>
                      </a:pPr>
                      <a:r>
                        <a:rPr sz="1600" b="1" spc="-10" dirty="0">
                          <a:latin typeface="Times New Roman"/>
                          <a:cs typeface="Times New Roman"/>
                        </a:rPr>
                        <a:t>Name </a:t>
                      </a:r>
                      <a:r>
                        <a:rPr sz="1600" b="1" spc="-5" dirty="0">
                          <a:latin typeface="Times New Roman"/>
                          <a:cs typeface="Times New Roman"/>
                        </a:rPr>
                        <a:t>of the Funding </a:t>
                      </a:r>
                      <a:r>
                        <a:rPr sz="1600" b="1" spc="-385" dirty="0">
                          <a:latin typeface="Times New Roman"/>
                          <a:cs typeface="Times New Roman"/>
                        </a:rPr>
                        <a:t> </a:t>
                      </a:r>
                      <a:r>
                        <a:rPr sz="1600" b="1" spc="-5" dirty="0">
                          <a:latin typeface="Times New Roman"/>
                          <a:cs typeface="Times New Roman"/>
                        </a:rPr>
                        <a:t>agency</a:t>
                      </a:r>
                      <a:endParaRPr sz="160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88900" marR="80645" indent="-635" algn="ctr">
                        <a:lnSpc>
                          <a:spcPct val="100000"/>
                        </a:lnSpc>
                        <a:spcBef>
                          <a:spcPts val="1155"/>
                        </a:spcBef>
                      </a:pPr>
                      <a:r>
                        <a:rPr sz="1600" b="1" spc="-35" dirty="0">
                          <a:latin typeface="Times New Roman"/>
                          <a:cs typeface="Times New Roman"/>
                        </a:rPr>
                        <a:t>Type </a:t>
                      </a:r>
                      <a:r>
                        <a:rPr sz="1600" b="1" spc="-30" dirty="0">
                          <a:latin typeface="Times New Roman"/>
                          <a:cs typeface="Times New Roman"/>
                        </a:rPr>
                        <a:t> </a:t>
                      </a:r>
                      <a:r>
                        <a:rPr sz="1600" b="1" dirty="0">
                          <a:latin typeface="Times New Roman"/>
                          <a:cs typeface="Times New Roman"/>
                        </a:rPr>
                        <a:t>(</a:t>
                      </a:r>
                      <a:r>
                        <a:rPr sz="1600" b="1" spc="-10" dirty="0">
                          <a:latin typeface="Times New Roman"/>
                          <a:cs typeface="Times New Roman"/>
                        </a:rPr>
                        <a:t>G</a:t>
                      </a:r>
                      <a:r>
                        <a:rPr sz="1600" b="1" dirty="0">
                          <a:latin typeface="Times New Roman"/>
                          <a:cs typeface="Times New Roman"/>
                        </a:rPr>
                        <a:t>overn</a:t>
                      </a:r>
                      <a:r>
                        <a:rPr sz="1600" b="1" spc="-25" dirty="0">
                          <a:latin typeface="Times New Roman"/>
                          <a:cs typeface="Times New Roman"/>
                        </a:rPr>
                        <a:t>m</a:t>
                      </a:r>
                      <a:r>
                        <a:rPr sz="1600" b="1" dirty="0">
                          <a:latin typeface="Times New Roman"/>
                          <a:cs typeface="Times New Roman"/>
                        </a:rPr>
                        <a:t>e</a:t>
                      </a:r>
                      <a:r>
                        <a:rPr sz="1600" b="1" spc="10" dirty="0">
                          <a:latin typeface="Times New Roman"/>
                          <a:cs typeface="Times New Roman"/>
                        </a:rPr>
                        <a:t>n</a:t>
                      </a:r>
                      <a:r>
                        <a:rPr sz="1600" b="1" dirty="0">
                          <a:latin typeface="Times New Roman"/>
                          <a:cs typeface="Times New Roman"/>
                        </a:rPr>
                        <a:t>t/  </a:t>
                      </a:r>
                      <a:r>
                        <a:rPr sz="1600" b="1" spc="-5" dirty="0">
                          <a:latin typeface="Times New Roman"/>
                          <a:cs typeface="Times New Roman"/>
                        </a:rPr>
                        <a:t>Non- </a:t>
                      </a:r>
                      <a:r>
                        <a:rPr sz="1600" b="1" dirty="0">
                          <a:latin typeface="Times New Roman"/>
                          <a:cs typeface="Times New Roman"/>
                        </a:rPr>
                        <a:t> </a:t>
                      </a:r>
                      <a:r>
                        <a:rPr sz="1600" b="1" spc="-5" dirty="0">
                          <a:latin typeface="Times New Roman"/>
                          <a:cs typeface="Times New Roman"/>
                        </a:rPr>
                        <a:t>Government)</a:t>
                      </a:r>
                      <a:endParaRPr sz="1600" dirty="0">
                        <a:latin typeface="Times New Roman"/>
                        <a:cs typeface="Times New Roman"/>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endParaRPr sz="1700" dirty="0">
                        <a:latin typeface="Times New Roman"/>
                        <a:cs typeface="Times New Roman"/>
                      </a:endParaRPr>
                    </a:p>
                    <a:p>
                      <a:pPr marL="200025" marR="173990" indent="-18415" algn="ctr">
                        <a:lnSpc>
                          <a:spcPct val="100000"/>
                        </a:lnSpc>
                        <a:spcBef>
                          <a:spcPts val="1120"/>
                        </a:spcBef>
                      </a:pPr>
                      <a:r>
                        <a:rPr sz="1600" b="1" spc="-185" dirty="0">
                          <a:latin typeface="Times New Roman"/>
                          <a:cs typeface="Times New Roman"/>
                        </a:rPr>
                        <a:t>Y</a:t>
                      </a:r>
                      <a:r>
                        <a:rPr sz="1600" b="1" dirty="0">
                          <a:latin typeface="Times New Roman"/>
                          <a:cs typeface="Times New Roman"/>
                        </a:rPr>
                        <a:t>ear</a:t>
                      </a:r>
                      <a:r>
                        <a:rPr sz="1600" b="1" spc="-25" dirty="0">
                          <a:latin typeface="Times New Roman"/>
                          <a:cs typeface="Times New Roman"/>
                        </a:rPr>
                        <a:t> </a:t>
                      </a:r>
                      <a:r>
                        <a:rPr sz="1600" b="1" dirty="0">
                          <a:latin typeface="Times New Roman"/>
                          <a:cs typeface="Times New Roman"/>
                        </a:rPr>
                        <a:t>of  </a:t>
                      </a:r>
                      <a:r>
                        <a:rPr sz="1600" b="1" spc="-25" dirty="0">
                          <a:latin typeface="Times New Roman"/>
                          <a:cs typeface="Times New Roman"/>
                        </a:rPr>
                        <a:t>Award</a:t>
                      </a:r>
                      <a:endParaRPr sz="16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45"/>
                        </a:spcBef>
                      </a:pPr>
                      <a:endParaRPr sz="1800">
                        <a:latin typeface="Times New Roman"/>
                        <a:cs typeface="Times New Roman"/>
                      </a:endParaRPr>
                    </a:p>
                    <a:p>
                      <a:pPr marL="133985" marR="124460" indent="-1270" algn="ctr">
                        <a:lnSpc>
                          <a:spcPct val="100000"/>
                        </a:lnSpc>
                      </a:pPr>
                      <a:r>
                        <a:rPr sz="1600" b="1" spc="-5" dirty="0">
                          <a:latin typeface="Times New Roman"/>
                          <a:cs typeface="Times New Roman"/>
                        </a:rPr>
                        <a:t>Funds </a:t>
                      </a:r>
                      <a:r>
                        <a:rPr sz="1600" b="1" dirty="0">
                          <a:latin typeface="Times New Roman"/>
                          <a:cs typeface="Times New Roman"/>
                        </a:rPr>
                        <a:t> </a:t>
                      </a:r>
                      <a:r>
                        <a:rPr sz="1600" b="1" spc="-10" dirty="0">
                          <a:latin typeface="Times New Roman"/>
                          <a:cs typeface="Times New Roman"/>
                        </a:rPr>
                        <a:t>provided</a:t>
                      </a:r>
                      <a:r>
                        <a:rPr sz="1600" b="1" spc="-60" dirty="0">
                          <a:latin typeface="Times New Roman"/>
                          <a:cs typeface="Times New Roman"/>
                        </a:rPr>
                        <a:t> </a:t>
                      </a:r>
                      <a:r>
                        <a:rPr sz="1600" b="1" spc="-5" dirty="0">
                          <a:latin typeface="Times New Roman"/>
                          <a:cs typeface="Times New Roman"/>
                        </a:rPr>
                        <a:t>(In </a:t>
                      </a:r>
                      <a:r>
                        <a:rPr sz="1600" b="1" spc="-385" dirty="0">
                          <a:latin typeface="Times New Roman"/>
                          <a:cs typeface="Times New Roman"/>
                        </a:rPr>
                        <a:t> </a:t>
                      </a:r>
                      <a:r>
                        <a:rPr sz="1600" b="1" spc="-5" dirty="0">
                          <a:latin typeface="Times New Roman"/>
                          <a:cs typeface="Times New Roman"/>
                        </a:rPr>
                        <a:t>Lakhs)</a:t>
                      </a:r>
                      <a:endParaRPr sz="1600">
                        <a:latin typeface="Times New Roman"/>
                        <a:cs typeface="Times New Roman"/>
                      </a:endParaRPr>
                    </a:p>
                  </a:txBody>
                  <a:tcPr marL="0" marR="0" marT="571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endParaRPr sz="1700">
                        <a:latin typeface="Times New Roman"/>
                        <a:cs typeface="Times New Roman"/>
                      </a:endParaRPr>
                    </a:p>
                    <a:p>
                      <a:pPr marL="117475" marR="72390" indent="-36830" algn="ctr">
                        <a:lnSpc>
                          <a:spcPct val="100000"/>
                        </a:lnSpc>
                        <a:spcBef>
                          <a:spcPts val="1120"/>
                        </a:spcBef>
                      </a:pPr>
                      <a:r>
                        <a:rPr sz="1600" b="1" spc="-5" dirty="0">
                          <a:latin typeface="Times New Roman"/>
                          <a:cs typeface="Times New Roman"/>
                        </a:rPr>
                        <a:t>Duration</a:t>
                      </a:r>
                      <a:r>
                        <a:rPr sz="1600" b="1" spc="-60" dirty="0">
                          <a:latin typeface="Times New Roman"/>
                          <a:cs typeface="Times New Roman"/>
                        </a:rPr>
                        <a:t> </a:t>
                      </a:r>
                      <a:r>
                        <a:rPr sz="1600" b="1" spc="-5" dirty="0">
                          <a:latin typeface="Times New Roman"/>
                          <a:cs typeface="Times New Roman"/>
                        </a:rPr>
                        <a:t>of </a:t>
                      </a:r>
                      <a:r>
                        <a:rPr sz="1600" b="1" spc="-385" dirty="0">
                          <a:latin typeface="Times New Roman"/>
                          <a:cs typeface="Times New Roman"/>
                        </a:rPr>
                        <a:t> </a:t>
                      </a:r>
                      <a:r>
                        <a:rPr sz="1600" b="1" spc="-5" dirty="0">
                          <a:latin typeface="Times New Roman"/>
                          <a:cs typeface="Times New Roman"/>
                        </a:rPr>
                        <a:t>the</a:t>
                      </a:r>
                      <a:r>
                        <a:rPr sz="1600" b="1" spc="-35" dirty="0">
                          <a:latin typeface="Times New Roman"/>
                          <a:cs typeface="Times New Roman"/>
                        </a:rPr>
                        <a:t> </a:t>
                      </a:r>
                      <a:r>
                        <a:rPr sz="1600" b="1" spc="-10" dirty="0">
                          <a:latin typeface="Times New Roman"/>
                          <a:cs typeface="Times New Roman"/>
                        </a:rPr>
                        <a:t>project</a:t>
                      </a:r>
                      <a:endParaRPr sz="160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1344671">
                <a:tc>
                  <a:txBody>
                    <a:bodyPr/>
                    <a:lstStyle/>
                    <a:p>
                      <a:pPr marL="8890" marR="20320" algn="ctr">
                        <a:lnSpc>
                          <a:spcPct val="100000"/>
                        </a:lnSpc>
                        <a:spcBef>
                          <a:spcPts val="30"/>
                        </a:spcBef>
                      </a:pPr>
                      <a:r>
                        <a:rPr lang="en-IN" sz="1800" b="1" dirty="0">
                          <a:latin typeface="Times New Roman"/>
                          <a:cs typeface="Times New Roman"/>
                        </a:rPr>
                        <a:t>APEPDCL</a:t>
                      </a:r>
                      <a:endParaRPr sz="1800" b="1" dirty="0">
                        <a:latin typeface="Times New Roman"/>
                        <a:cs typeface="Times New Roman"/>
                      </a:endParaRPr>
                    </a:p>
                  </a:txBody>
                  <a:tcPr marL="0" marR="0" marT="381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175" algn="ctr">
                        <a:lnSpc>
                          <a:spcPct val="100000"/>
                        </a:lnSpc>
                        <a:spcBef>
                          <a:spcPts val="690"/>
                        </a:spcBef>
                      </a:pPr>
                      <a:r>
                        <a:rPr lang="en-IN" sz="1800" b="1" spc="-10" dirty="0">
                          <a:latin typeface="Times New Roman"/>
                          <a:cs typeface="Times New Roman"/>
                        </a:rPr>
                        <a:t>Prof. S. Bala Prasad</a:t>
                      </a:r>
                      <a:endParaRPr lang="en-IN"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5"/>
                        </a:spcBef>
                      </a:pPr>
                      <a:endParaRPr sz="1900" dirty="0">
                        <a:latin typeface="Times New Roman"/>
                        <a:cs typeface="Times New Roman"/>
                      </a:endParaRPr>
                    </a:p>
                    <a:p>
                      <a:pPr marL="3175" algn="ctr">
                        <a:lnSpc>
                          <a:spcPct val="100000"/>
                        </a:lnSpc>
                        <a:spcBef>
                          <a:spcPts val="85"/>
                        </a:spcBef>
                      </a:pPr>
                      <a:r>
                        <a:rPr lang="en-US" sz="1800" b="1" spc="-15" dirty="0">
                          <a:solidFill>
                            <a:schemeClr val="tx1"/>
                          </a:solidFill>
                          <a:latin typeface="Times New Roman"/>
                          <a:ea typeface="+mn-ea"/>
                          <a:cs typeface="Times New Roman"/>
                        </a:rPr>
                        <a:t>APEPDCL, Visakhapatnam (Power for All, World Bank Project)</a:t>
                      </a:r>
                    </a:p>
                  </a:txBody>
                  <a:tcPr marL="0" marR="0" marT="63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79375" algn="ctr">
                        <a:lnSpc>
                          <a:spcPct val="100000"/>
                        </a:lnSpc>
                      </a:pPr>
                      <a:r>
                        <a:rPr sz="1800" b="1" dirty="0">
                          <a:latin typeface="Times New Roman"/>
                          <a:cs typeface="Times New Roman"/>
                        </a:rPr>
                        <a:t>Government</a:t>
                      </a:r>
                      <a:endParaRPr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lang="en-IN" sz="1800" dirty="0">
                          <a:latin typeface="Times New Roman"/>
                          <a:cs typeface="Times New Roman"/>
                        </a:rPr>
                        <a:t>2019</a:t>
                      </a:r>
                      <a:endParaRPr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lang="en-IN" sz="1800" dirty="0">
                          <a:latin typeface="Times New Roman"/>
                          <a:cs typeface="Times New Roman"/>
                        </a:rPr>
                        <a:t>48.75</a:t>
                      </a:r>
                      <a:endParaRPr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73355" marR="0" lvl="0" indent="0" algn="ctr" defTabSz="914400" eaLnBrk="1" fontAlgn="auto" latinLnBrk="0" hangingPunct="1">
                        <a:lnSpc>
                          <a:spcPct val="100000"/>
                        </a:lnSpc>
                        <a:spcBef>
                          <a:spcPts val="805"/>
                        </a:spcBef>
                        <a:spcAft>
                          <a:spcPts val="0"/>
                        </a:spcAft>
                        <a:buClrTx/>
                        <a:buSzTx/>
                        <a:buFontTx/>
                        <a:buNone/>
                        <a:tabLst/>
                        <a:defRPr/>
                      </a:pPr>
                      <a:r>
                        <a:rPr lang="en-IN" sz="1800" b="1" spc="-5" dirty="0">
                          <a:solidFill>
                            <a:schemeClr val="tx1"/>
                          </a:solidFill>
                          <a:latin typeface="Times New Roman"/>
                          <a:ea typeface="+mn-ea"/>
                          <a:cs typeface="Times New Roman"/>
                        </a:rPr>
                        <a:t>2019-20</a:t>
                      </a: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900004">
                <a:tc>
                  <a:txBody>
                    <a:bodyPr/>
                    <a:lstStyle/>
                    <a:p>
                      <a:pPr marL="7620" algn="ctr">
                        <a:lnSpc>
                          <a:spcPct val="100000"/>
                        </a:lnSpc>
                        <a:spcBef>
                          <a:spcPts val="1120"/>
                        </a:spcBef>
                      </a:pPr>
                      <a:r>
                        <a:rPr lang="en-IN" sz="1800" b="1" dirty="0">
                          <a:latin typeface="Times New Roman"/>
                          <a:cs typeface="Times New Roman"/>
                        </a:rPr>
                        <a:t>APSPDCL</a:t>
                      </a:r>
                      <a:endParaRPr sz="1800" b="1" dirty="0">
                        <a:latin typeface="Times New Roman"/>
                        <a:cs typeface="Times New Roman"/>
                      </a:endParaRPr>
                    </a:p>
                  </a:txBody>
                  <a:tcPr marL="0" marR="0" marT="1422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ct val="100000"/>
                        </a:lnSpc>
                        <a:spcBef>
                          <a:spcPts val="690"/>
                        </a:spcBef>
                      </a:pPr>
                      <a:r>
                        <a:rPr lang="en-IN" sz="1800" b="1" spc="-10" dirty="0">
                          <a:latin typeface="Times New Roman"/>
                          <a:cs typeface="Times New Roman"/>
                        </a:rPr>
                        <a:t>Prof. S. Bala Prasad</a:t>
                      </a:r>
                      <a:endParaRPr lang="en-IN" sz="1800" dirty="0">
                        <a:latin typeface="Times New Roman"/>
                        <a:cs typeface="Times New Roman"/>
                      </a:endParaRPr>
                    </a:p>
                  </a:txBody>
                  <a:tcPr marL="0" marR="0" marT="508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ct val="100000"/>
                        </a:lnSpc>
                        <a:spcBef>
                          <a:spcPts val="85"/>
                        </a:spcBef>
                      </a:pPr>
                      <a:r>
                        <a:rPr lang="en-US" sz="1800" b="1" spc="-15" dirty="0">
                          <a:solidFill>
                            <a:schemeClr val="tx1"/>
                          </a:solidFill>
                          <a:latin typeface="Times New Roman"/>
                          <a:ea typeface="+mn-ea"/>
                          <a:cs typeface="Times New Roman"/>
                        </a:rPr>
                        <a:t>APSPDCL, Tirupati (Power for All, World Bank Project)</a:t>
                      </a:r>
                    </a:p>
                  </a:txBody>
                  <a:tcPr marL="0" marR="0" marT="1422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80010" algn="ctr">
                        <a:lnSpc>
                          <a:spcPct val="100000"/>
                        </a:lnSpc>
                        <a:spcBef>
                          <a:spcPts val="40"/>
                        </a:spcBef>
                      </a:pPr>
                      <a:r>
                        <a:rPr sz="1800" b="1" dirty="0">
                          <a:latin typeface="Times New Roman"/>
                          <a:cs typeface="Times New Roman"/>
                        </a:rPr>
                        <a:t>Government</a:t>
                      </a:r>
                      <a:endParaRPr sz="1800" dirty="0">
                        <a:latin typeface="Times New Roman"/>
                        <a:cs typeface="Times New Roman"/>
                      </a:endParaRPr>
                    </a:p>
                  </a:txBody>
                  <a:tcPr marL="0" marR="0" marT="508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270" algn="ctr">
                        <a:lnSpc>
                          <a:spcPct val="100000"/>
                        </a:lnSpc>
                        <a:spcBef>
                          <a:spcPts val="1120"/>
                        </a:spcBef>
                      </a:pPr>
                      <a:r>
                        <a:rPr lang="en-IN" sz="1800" dirty="0">
                          <a:latin typeface="Times New Roman"/>
                          <a:cs typeface="Times New Roman"/>
                        </a:rPr>
                        <a:t>2019</a:t>
                      </a:r>
                      <a:endParaRPr sz="1800" dirty="0">
                        <a:latin typeface="Times New Roman"/>
                        <a:cs typeface="Times New Roman"/>
                      </a:endParaRPr>
                    </a:p>
                  </a:txBody>
                  <a:tcPr marL="0" marR="0" marT="1422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spcBef>
                          <a:spcPts val="1120"/>
                        </a:spcBef>
                      </a:pPr>
                      <a:r>
                        <a:rPr lang="en-IN" sz="1800" dirty="0">
                          <a:latin typeface="Times New Roman"/>
                          <a:cs typeface="Times New Roman"/>
                        </a:rPr>
                        <a:t>44.14</a:t>
                      </a:r>
                      <a:endParaRPr sz="1800" dirty="0">
                        <a:latin typeface="Times New Roman"/>
                        <a:cs typeface="Times New Roman"/>
                      </a:endParaRPr>
                    </a:p>
                  </a:txBody>
                  <a:tcPr marL="0" marR="0" marT="1422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805"/>
                        </a:spcBef>
                        <a:spcAft>
                          <a:spcPts val="0"/>
                        </a:spcAft>
                        <a:buClrTx/>
                        <a:buSzTx/>
                        <a:buFontTx/>
                        <a:buNone/>
                        <a:tabLst/>
                        <a:defRPr/>
                      </a:pPr>
                      <a:r>
                        <a:rPr lang="en-IN" sz="1800" b="1" spc="-5" dirty="0">
                          <a:solidFill>
                            <a:schemeClr val="tx1"/>
                          </a:solidFill>
                          <a:latin typeface="Times New Roman"/>
                          <a:ea typeface="+mn-ea"/>
                          <a:cs typeface="Times New Roman"/>
                        </a:rPr>
                        <a:t>2019-20</a:t>
                      </a:r>
                    </a:p>
                  </a:txBody>
                  <a:tcPr marL="0" marR="0" marT="14224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0002"/>
                  </a:ext>
                </a:extLst>
              </a:tr>
              <a:tr h="901188">
                <a:tc>
                  <a:txBody>
                    <a:bodyPr/>
                    <a:lstStyle/>
                    <a:p>
                      <a:pPr marL="8890" algn="ctr">
                        <a:lnSpc>
                          <a:spcPct val="100000"/>
                        </a:lnSpc>
                        <a:spcBef>
                          <a:spcPts val="1130"/>
                        </a:spcBef>
                      </a:pPr>
                      <a:r>
                        <a:rPr lang="en-IN" sz="1800" b="1" spc="-25" dirty="0">
                          <a:latin typeface="Times New Roman"/>
                          <a:cs typeface="Times New Roman"/>
                        </a:rPr>
                        <a:t>NCAP</a:t>
                      </a:r>
                      <a:endParaRPr sz="18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3175" algn="ctr">
                        <a:lnSpc>
                          <a:spcPct val="100000"/>
                        </a:lnSpc>
                        <a:spcBef>
                          <a:spcPts val="690"/>
                        </a:spcBef>
                      </a:pPr>
                      <a:r>
                        <a:rPr lang="en-IN" sz="1800" b="1" spc="-10" dirty="0">
                          <a:latin typeface="Times New Roman"/>
                          <a:cs typeface="Times New Roman"/>
                        </a:rPr>
                        <a:t>Prof. S. Bala Prasad</a:t>
                      </a:r>
                      <a:endParaRPr lang="en-IN"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IN" sz="1800" b="1" spc="-15" dirty="0">
                          <a:solidFill>
                            <a:schemeClr val="tx1"/>
                          </a:solidFill>
                          <a:latin typeface="Times New Roman"/>
                          <a:ea typeface="+mn-ea"/>
                          <a:cs typeface="Times New Roman"/>
                        </a:rPr>
                        <a:t>NCAP through APPCB / CPCB</a:t>
                      </a: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79375" algn="ctr">
                        <a:lnSpc>
                          <a:spcPct val="100000"/>
                        </a:lnSpc>
                        <a:spcBef>
                          <a:spcPts val="1130"/>
                        </a:spcBef>
                      </a:pPr>
                      <a:r>
                        <a:rPr sz="1800" b="1" dirty="0">
                          <a:latin typeface="Times New Roman"/>
                          <a:cs typeface="Times New Roman"/>
                        </a:rPr>
                        <a:t>Government</a:t>
                      </a:r>
                      <a:endParaRPr sz="18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1130"/>
                        </a:spcBef>
                      </a:pPr>
                      <a:r>
                        <a:rPr lang="en-IN" sz="1800" dirty="0">
                          <a:latin typeface="Times New Roman"/>
                          <a:cs typeface="Times New Roman"/>
                        </a:rPr>
                        <a:t>2021</a:t>
                      </a:r>
                      <a:endParaRPr sz="18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spcBef>
                          <a:spcPts val="1130"/>
                        </a:spcBef>
                      </a:pPr>
                      <a:r>
                        <a:rPr lang="en-IN" sz="1800" dirty="0">
                          <a:latin typeface="Times New Roman"/>
                          <a:cs typeface="Times New Roman"/>
                        </a:rPr>
                        <a:t>330.4</a:t>
                      </a:r>
                      <a:endParaRPr sz="1800" dirty="0">
                        <a:latin typeface="Times New Roman"/>
                        <a:cs typeface="Times New Roman"/>
                      </a:endParaRPr>
                    </a:p>
                  </a:txBody>
                  <a:tcPr marL="0" marR="0" marT="14351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800" b="1" spc="-5" dirty="0">
                          <a:solidFill>
                            <a:schemeClr val="tx1"/>
                          </a:solidFill>
                          <a:latin typeface="Times New Roman"/>
                          <a:ea typeface="+mn-ea"/>
                          <a:cs typeface="Times New Roman"/>
                        </a:rPr>
                        <a:t>2021-22</a:t>
                      </a:r>
                      <a:endParaRPr sz="1800" b="1" spc="-5" dirty="0">
                        <a:solidFill>
                          <a:schemeClr val="tx1"/>
                        </a:solidFill>
                        <a:latin typeface="Times New Roman"/>
                        <a:ea typeface="+mn-ea"/>
                        <a:cs typeface="Times New Roman"/>
                      </a:endParaRPr>
                    </a:p>
                  </a:txBody>
                  <a:tcPr marL="0" marR="0" marT="1581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901188">
                <a:tc>
                  <a:txBody>
                    <a:bodyPr/>
                    <a:lstStyle/>
                    <a:p>
                      <a:pPr marL="8890" algn="ctr">
                        <a:lnSpc>
                          <a:spcPct val="100000"/>
                        </a:lnSpc>
                        <a:spcBef>
                          <a:spcPts val="1130"/>
                        </a:spcBef>
                      </a:pPr>
                      <a:r>
                        <a:rPr lang="en-IN" sz="1800" b="1" spc="-5" dirty="0">
                          <a:latin typeface="Times New Roman"/>
                          <a:cs typeface="Times New Roman"/>
                        </a:rPr>
                        <a:t>EIA</a:t>
                      </a:r>
                      <a:endParaRPr sz="18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ct val="100000"/>
                        </a:lnSpc>
                        <a:spcBef>
                          <a:spcPts val="690"/>
                        </a:spcBef>
                      </a:pPr>
                      <a:r>
                        <a:rPr lang="en-IN" sz="1800" b="1" spc="-10" dirty="0">
                          <a:latin typeface="Times New Roman"/>
                          <a:cs typeface="Times New Roman"/>
                        </a:rPr>
                        <a:t>Prof. S. Bala Prasad</a:t>
                      </a:r>
                      <a:endParaRPr lang="en-IN" sz="18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US" sz="1800" b="1" spc="-15" dirty="0">
                          <a:solidFill>
                            <a:schemeClr val="tx1"/>
                          </a:solidFill>
                          <a:latin typeface="Times New Roman"/>
                          <a:ea typeface="+mn-ea"/>
                          <a:cs typeface="Times New Roman"/>
                        </a:rPr>
                        <a:t>Water Resources Department, Govt. of Andhra Pradesh</a:t>
                      </a: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9375" algn="ctr">
                        <a:lnSpc>
                          <a:spcPct val="100000"/>
                        </a:lnSpc>
                        <a:spcBef>
                          <a:spcPts val="1130"/>
                        </a:spcBef>
                      </a:pPr>
                      <a:r>
                        <a:rPr sz="1800" b="1" dirty="0">
                          <a:latin typeface="Times New Roman"/>
                          <a:cs typeface="Times New Roman"/>
                        </a:rPr>
                        <a:t>Government</a:t>
                      </a:r>
                      <a:endParaRPr sz="18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spcBef>
                          <a:spcPts val="1130"/>
                        </a:spcBef>
                      </a:pPr>
                      <a:r>
                        <a:rPr lang="en-IN" sz="1800" dirty="0">
                          <a:latin typeface="Times New Roman"/>
                          <a:cs typeface="Times New Roman"/>
                        </a:rPr>
                        <a:t>2021</a:t>
                      </a:r>
                      <a:endParaRPr sz="18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spcBef>
                          <a:spcPts val="1130"/>
                        </a:spcBef>
                      </a:pPr>
                      <a:r>
                        <a:rPr lang="en-IN" sz="1800" dirty="0">
                          <a:latin typeface="Times New Roman"/>
                          <a:cs typeface="Times New Roman"/>
                        </a:rPr>
                        <a:t>76</a:t>
                      </a:r>
                      <a:endParaRPr sz="1800" dirty="0">
                        <a:latin typeface="Times New Roman"/>
                        <a:cs typeface="Times New Roman"/>
                      </a:endParaRPr>
                    </a:p>
                  </a:txBody>
                  <a:tcPr marL="0" marR="0" marT="14351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173355" marR="0" lvl="0" indent="0" algn="ctr" defTabSz="914400" eaLnBrk="1" fontAlgn="auto" latinLnBrk="0" hangingPunct="1">
                        <a:lnSpc>
                          <a:spcPct val="100000"/>
                        </a:lnSpc>
                        <a:spcBef>
                          <a:spcPts val="690"/>
                        </a:spcBef>
                        <a:spcAft>
                          <a:spcPts val="0"/>
                        </a:spcAft>
                        <a:buClrTx/>
                        <a:buSzTx/>
                        <a:buFontTx/>
                        <a:buNone/>
                        <a:tabLst/>
                        <a:defRPr/>
                      </a:pPr>
                      <a:r>
                        <a:rPr lang="en-IN" sz="1800" b="1" spc="-5" dirty="0">
                          <a:solidFill>
                            <a:schemeClr val="tx1"/>
                          </a:solidFill>
                          <a:latin typeface="Times New Roman"/>
                          <a:ea typeface="+mn-ea"/>
                          <a:cs typeface="Times New Roman"/>
                        </a:rPr>
                        <a:t>2021-22</a:t>
                      </a:r>
                      <a:endParaRPr sz="1800" b="1" spc="-5" dirty="0">
                        <a:solidFill>
                          <a:schemeClr val="tx1"/>
                        </a:solidFill>
                        <a:latin typeface="Times New Roman"/>
                        <a:ea typeface="+mn-ea"/>
                        <a:cs typeface="Times New Roman"/>
                      </a:endParaRPr>
                    </a:p>
                  </a:txBody>
                  <a:tcPr marL="0" marR="0" marT="1587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bl>
          </a:graphicData>
        </a:graphic>
      </p:graphicFrame>
      <p:sp>
        <p:nvSpPr>
          <p:cNvPr id="5" name="object 5"/>
          <p:cNvSpPr txBox="1">
            <a:spLocks noGrp="1"/>
          </p:cNvSpPr>
          <p:nvPr>
            <p:ph type="title"/>
          </p:nvPr>
        </p:nvSpPr>
        <p:spPr>
          <a:xfrm>
            <a:off x="190601" y="20523"/>
            <a:ext cx="8705850" cy="452120"/>
          </a:xfrm>
          <a:prstGeom prst="rect">
            <a:avLst/>
          </a:prstGeom>
        </p:spPr>
        <p:txBody>
          <a:bodyPr vert="horz" wrap="square" lIns="0" tIns="12065" rIns="0" bIns="0" rtlCol="0">
            <a:spAutoFit/>
          </a:bodyPr>
          <a:lstStyle/>
          <a:p>
            <a:pPr marL="12700">
              <a:lnSpc>
                <a:spcPct val="100000"/>
              </a:lnSpc>
              <a:spcBef>
                <a:spcPts val="95"/>
              </a:spcBef>
              <a:tabLst>
                <a:tab pos="2930525" algn="l"/>
              </a:tabLst>
            </a:pPr>
            <a:r>
              <a:rPr sz="4200" spc="-7" baseline="1984" dirty="0">
                <a:solidFill>
                  <a:srgbClr val="CF30B5"/>
                </a:solidFill>
              </a:rPr>
              <a:t>Criterion</a:t>
            </a:r>
            <a:r>
              <a:rPr sz="4200" spc="22" baseline="1984" dirty="0">
                <a:solidFill>
                  <a:srgbClr val="CF30B5"/>
                </a:solidFill>
              </a:rPr>
              <a:t> </a:t>
            </a:r>
            <a:r>
              <a:rPr sz="4200" spc="-7" baseline="1984" dirty="0">
                <a:solidFill>
                  <a:srgbClr val="CF30B5"/>
                </a:solidFill>
              </a:rPr>
              <a:t>3	</a:t>
            </a:r>
            <a:r>
              <a:rPr sz="2800" spc="-10" dirty="0"/>
              <a:t>Research, </a:t>
            </a:r>
            <a:r>
              <a:rPr sz="2800" dirty="0"/>
              <a:t>Innovations</a:t>
            </a:r>
            <a:r>
              <a:rPr sz="2800" spc="-10" dirty="0"/>
              <a:t> </a:t>
            </a:r>
            <a:r>
              <a:rPr sz="2800" spc="-5" dirty="0"/>
              <a:t>and</a:t>
            </a:r>
            <a:r>
              <a:rPr sz="2800" spc="-10" dirty="0"/>
              <a:t> </a:t>
            </a:r>
            <a:r>
              <a:rPr sz="2800" spc="-5" dirty="0"/>
              <a:t>Extensions</a:t>
            </a:r>
            <a:endParaRPr sz="2800"/>
          </a:p>
        </p:txBody>
      </p:sp>
      <p:sp>
        <p:nvSpPr>
          <p:cNvPr id="6" name="object 6"/>
          <p:cNvSpPr txBox="1"/>
          <p:nvPr/>
        </p:nvSpPr>
        <p:spPr>
          <a:xfrm>
            <a:off x="4844034" y="6546595"/>
            <a:ext cx="4924374"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845041" y="5562167"/>
            <a:ext cx="3488690" cy="1753033"/>
            <a:chOff x="8703564" y="5282699"/>
            <a:chExt cx="3488690" cy="1575435"/>
          </a:xfrm>
        </p:grpSpPr>
        <p:pic>
          <p:nvPicPr>
            <p:cNvPr id="3" name="object 3"/>
            <p:cNvPicPr/>
            <p:nvPr/>
          </p:nvPicPr>
          <p:blipFill>
            <a:blip r:embed="rId3" cstate="print"/>
            <a:stretch>
              <a:fillRect/>
            </a:stretch>
          </p:blipFill>
          <p:spPr>
            <a:xfrm>
              <a:off x="8703564" y="5282699"/>
              <a:ext cx="3488435" cy="1575298"/>
            </a:xfrm>
            <a:prstGeom prst="rect">
              <a:avLst/>
            </a:prstGeom>
          </p:spPr>
        </p:pic>
        <p:sp>
          <p:nvSpPr>
            <p:cNvPr id="4" name="object 4"/>
            <p:cNvSpPr/>
            <p:nvPr/>
          </p:nvSpPr>
          <p:spPr>
            <a:xfrm>
              <a:off x="9233916" y="5501640"/>
              <a:ext cx="2653665" cy="779145"/>
            </a:xfrm>
            <a:custGeom>
              <a:avLst/>
              <a:gdLst/>
              <a:ahLst/>
              <a:cxnLst/>
              <a:rect l="l" t="t" r="r" b="b"/>
              <a:pathLst>
                <a:path w="2653665" h="779145">
                  <a:moveTo>
                    <a:pt x="2523489" y="0"/>
                  </a:moveTo>
                  <a:lnTo>
                    <a:pt x="129793" y="0"/>
                  </a:lnTo>
                  <a:lnTo>
                    <a:pt x="79295" y="10207"/>
                  </a:lnTo>
                  <a:lnTo>
                    <a:pt x="38036" y="38036"/>
                  </a:lnTo>
                  <a:lnTo>
                    <a:pt x="10207" y="79295"/>
                  </a:lnTo>
                  <a:lnTo>
                    <a:pt x="0" y="129794"/>
                  </a:lnTo>
                  <a:lnTo>
                    <a:pt x="0" y="648970"/>
                  </a:lnTo>
                  <a:lnTo>
                    <a:pt x="10207" y="699489"/>
                  </a:lnTo>
                  <a:lnTo>
                    <a:pt x="38036" y="740746"/>
                  </a:lnTo>
                  <a:lnTo>
                    <a:pt x="79295" y="768563"/>
                  </a:lnTo>
                  <a:lnTo>
                    <a:pt x="129793" y="778764"/>
                  </a:lnTo>
                  <a:lnTo>
                    <a:pt x="2523489" y="778764"/>
                  </a:lnTo>
                  <a:lnTo>
                    <a:pt x="2573988" y="768563"/>
                  </a:lnTo>
                  <a:lnTo>
                    <a:pt x="2615247" y="740746"/>
                  </a:lnTo>
                  <a:lnTo>
                    <a:pt x="2643076" y="699489"/>
                  </a:lnTo>
                  <a:lnTo>
                    <a:pt x="2653283" y="648970"/>
                  </a:lnTo>
                  <a:lnTo>
                    <a:pt x="2653283" y="129794"/>
                  </a:lnTo>
                  <a:lnTo>
                    <a:pt x="2643076" y="79295"/>
                  </a:lnTo>
                  <a:lnTo>
                    <a:pt x="2615247" y="38036"/>
                  </a:lnTo>
                  <a:lnTo>
                    <a:pt x="2573988" y="10207"/>
                  </a:lnTo>
                  <a:lnTo>
                    <a:pt x="2523489" y="0"/>
                  </a:lnTo>
                  <a:close/>
                </a:path>
              </a:pathLst>
            </a:custGeom>
            <a:solidFill>
              <a:srgbClr val="D5DCE4"/>
            </a:solidFill>
          </p:spPr>
          <p:txBody>
            <a:bodyPr wrap="square" lIns="0" tIns="0" rIns="0" bIns="0" rtlCol="0"/>
            <a:lstStyle/>
            <a:p>
              <a:endParaRPr/>
            </a:p>
          </p:txBody>
        </p:sp>
        <p:sp>
          <p:nvSpPr>
            <p:cNvPr id="5" name="object 5"/>
            <p:cNvSpPr/>
            <p:nvPr/>
          </p:nvSpPr>
          <p:spPr>
            <a:xfrm>
              <a:off x="9233916" y="5501640"/>
              <a:ext cx="2653665" cy="779145"/>
            </a:xfrm>
            <a:custGeom>
              <a:avLst/>
              <a:gdLst/>
              <a:ahLst/>
              <a:cxnLst/>
              <a:rect l="l" t="t" r="r" b="b"/>
              <a:pathLst>
                <a:path w="2653665" h="779145">
                  <a:moveTo>
                    <a:pt x="0" y="129794"/>
                  </a:moveTo>
                  <a:lnTo>
                    <a:pt x="10207" y="79295"/>
                  </a:lnTo>
                  <a:lnTo>
                    <a:pt x="38036" y="38036"/>
                  </a:lnTo>
                  <a:lnTo>
                    <a:pt x="79295" y="10207"/>
                  </a:lnTo>
                  <a:lnTo>
                    <a:pt x="129793" y="0"/>
                  </a:lnTo>
                  <a:lnTo>
                    <a:pt x="2523489" y="0"/>
                  </a:lnTo>
                  <a:lnTo>
                    <a:pt x="2573988" y="10207"/>
                  </a:lnTo>
                  <a:lnTo>
                    <a:pt x="2615247" y="38036"/>
                  </a:lnTo>
                  <a:lnTo>
                    <a:pt x="2643076" y="79295"/>
                  </a:lnTo>
                  <a:lnTo>
                    <a:pt x="2653283" y="129794"/>
                  </a:lnTo>
                  <a:lnTo>
                    <a:pt x="2653283" y="648970"/>
                  </a:lnTo>
                  <a:lnTo>
                    <a:pt x="2643076" y="699489"/>
                  </a:lnTo>
                  <a:lnTo>
                    <a:pt x="2615247" y="740746"/>
                  </a:lnTo>
                  <a:lnTo>
                    <a:pt x="2573988" y="768563"/>
                  </a:lnTo>
                  <a:lnTo>
                    <a:pt x="2523489" y="778764"/>
                  </a:lnTo>
                  <a:lnTo>
                    <a:pt x="129793" y="778764"/>
                  </a:lnTo>
                  <a:lnTo>
                    <a:pt x="79295" y="768563"/>
                  </a:lnTo>
                  <a:lnTo>
                    <a:pt x="38036" y="740746"/>
                  </a:lnTo>
                  <a:lnTo>
                    <a:pt x="10207" y="699489"/>
                  </a:lnTo>
                  <a:lnTo>
                    <a:pt x="0" y="648970"/>
                  </a:lnTo>
                  <a:lnTo>
                    <a:pt x="0" y="129794"/>
                  </a:lnTo>
                  <a:close/>
                </a:path>
              </a:pathLst>
            </a:custGeom>
            <a:ln w="12700">
              <a:solidFill>
                <a:srgbClr val="41709C"/>
              </a:solidFill>
            </a:ln>
          </p:spPr>
          <p:txBody>
            <a:bodyPr wrap="square" lIns="0" tIns="0" rIns="0" bIns="0" rtlCol="0"/>
            <a:lstStyle/>
            <a:p>
              <a:endParaRPr/>
            </a:p>
          </p:txBody>
        </p:sp>
      </p:grpSp>
      <p:sp>
        <p:nvSpPr>
          <p:cNvPr id="6" name="object 6"/>
          <p:cNvSpPr txBox="1"/>
          <p:nvPr/>
        </p:nvSpPr>
        <p:spPr>
          <a:xfrm>
            <a:off x="9350477" y="5841240"/>
            <a:ext cx="2678581" cy="1133644"/>
          </a:xfrm>
          <a:prstGeom prst="rect">
            <a:avLst/>
          </a:prstGeom>
        </p:spPr>
        <p:txBody>
          <a:bodyPr vert="horz" wrap="square" lIns="0" tIns="12700" rIns="0" bIns="0" rtlCol="0">
            <a:spAutoFit/>
          </a:bodyPr>
          <a:lstStyle/>
          <a:p>
            <a:pPr marL="355600" marR="98425" indent="-342900">
              <a:lnSpc>
                <a:spcPct val="100000"/>
              </a:lnSpc>
              <a:spcBef>
                <a:spcPts val="100"/>
              </a:spcBef>
              <a:buFont typeface="Calibri"/>
              <a:buAutoNum type="alphaLcPeriod"/>
              <a:tabLst>
                <a:tab pos="354965" algn="l"/>
                <a:tab pos="355600" algn="l"/>
              </a:tabLst>
            </a:pPr>
            <a:r>
              <a:rPr lang="en-IN" sz="1800" b="1" spc="-10" dirty="0">
                <a:latin typeface="Calibri"/>
                <a:cs typeface="Calibri"/>
              </a:rPr>
              <a:t>Process of Learning and Promote Skills</a:t>
            </a:r>
          </a:p>
          <a:p>
            <a:pPr marL="355600" marR="98425" indent="-342900">
              <a:lnSpc>
                <a:spcPct val="100000"/>
              </a:lnSpc>
              <a:spcBef>
                <a:spcPts val="100"/>
              </a:spcBef>
              <a:buFont typeface="Calibri"/>
              <a:buAutoNum type="alphaLcPeriod"/>
              <a:tabLst>
                <a:tab pos="354965" algn="l"/>
                <a:tab pos="355600" algn="l"/>
              </a:tabLst>
            </a:pPr>
            <a:r>
              <a:rPr lang="en-IN" b="1" spc="-10" dirty="0">
                <a:latin typeface="Calibri"/>
                <a:cs typeface="Calibri"/>
              </a:rPr>
              <a:t>Work in teams</a:t>
            </a:r>
            <a:endParaRPr lang="en-IN" sz="1800" dirty="0">
              <a:latin typeface="Calibri"/>
              <a:cs typeface="Calibri"/>
            </a:endParaRPr>
          </a:p>
          <a:p>
            <a:pPr marL="355600" indent="-342900">
              <a:lnSpc>
                <a:spcPct val="100000"/>
              </a:lnSpc>
              <a:buAutoNum type="alphaLcPeriod"/>
              <a:tabLst>
                <a:tab pos="354965" algn="l"/>
                <a:tab pos="355600" algn="l"/>
              </a:tabLst>
            </a:pPr>
            <a:endParaRPr sz="1800" dirty="0">
              <a:latin typeface="Calibri"/>
              <a:cs typeface="Calibri"/>
            </a:endParaRPr>
          </a:p>
        </p:txBody>
      </p:sp>
      <p:grpSp>
        <p:nvGrpSpPr>
          <p:cNvPr id="7" name="object 7"/>
          <p:cNvGrpSpPr/>
          <p:nvPr/>
        </p:nvGrpSpPr>
        <p:grpSpPr>
          <a:xfrm>
            <a:off x="117246" y="1277704"/>
            <a:ext cx="9233231" cy="1025990"/>
            <a:chOff x="116792" y="1338358"/>
            <a:chExt cx="9233231" cy="1431855"/>
          </a:xfrm>
        </p:grpSpPr>
        <p:sp>
          <p:nvSpPr>
            <p:cNvPr id="8" name="object 8"/>
            <p:cNvSpPr/>
            <p:nvPr/>
          </p:nvSpPr>
          <p:spPr>
            <a:xfrm>
              <a:off x="116793" y="1363053"/>
              <a:ext cx="9233230" cy="1407160"/>
            </a:xfrm>
            <a:custGeom>
              <a:avLst/>
              <a:gdLst/>
              <a:ahLst/>
              <a:cxnLst/>
              <a:rect l="l" t="t" r="r" b="b"/>
              <a:pathLst>
                <a:path w="9062085" h="1407160">
                  <a:moveTo>
                    <a:pt x="8827262" y="0"/>
                  </a:moveTo>
                  <a:lnTo>
                    <a:pt x="234442" y="0"/>
                  </a:lnTo>
                  <a:lnTo>
                    <a:pt x="187194" y="4760"/>
                  </a:lnTo>
                  <a:lnTo>
                    <a:pt x="143187" y="18414"/>
                  </a:lnTo>
                  <a:lnTo>
                    <a:pt x="103364" y="40022"/>
                  </a:lnTo>
                  <a:lnTo>
                    <a:pt x="68667" y="68643"/>
                  </a:lnTo>
                  <a:lnTo>
                    <a:pt x="40039" y="103336"/>
                  </a:lnTo>
                  <a:lnTo>
                    <a:pt x="18423" y="143160"/>
                  </a:lnTo>
                  <a:lnTo>
                    <a:pt x="4763" y="187176"/>
                  </a:lnTo>
                  <a:lnTo>
                    <a:pt x="0" y="234442"/>
                  </a:lnTo>
                  <a:lnTo>
                    <a:pt x="0" y="1172210"/>
                  </a:lnTo>
                  <a:lnTo>
                    <a:pt x="4763" y="1219475"/>
                  </a:lnTo>
                  <a:lnTo>
                    <a:pt x="18423" y="1263491"/>
                  </a:lnTo>
                  <a:lnTo>
                    <a:pt x="40039" y="1303315"/>
                  </a:lnTo>
                  <a:lnTo>
                    <a:pt x="68667" y="1338008"/>
                  </a:lnTo>
                  <a:lnTo>
                    <a:pt x="103364" y="1366629"/>
                  </a:lnTo>
                  <a:lnTo>
                    <a:pt x="143187" y="1388236"/>
                  </a:lnTo>
                  <a:lnTo>
                    <a:pt x="187194" y="1401891"/>
                  </a:lnTo>
                  <a:lnTo>
                    <a:pt x="234442" y="1406652"/>
                  </a:lnTo>
                  <a:lnTo>
                    <a:pt x="8827262" y="1406652"/>
                  </a:lnTo>
                  <a:lnTo>
                    <a:pt x="8874527" y="1401891"/>
                  </a:lnTo>
                  <a:lnTo>
                    <a:pt x="8918543" y="1388236"/>
                  </a:lnTo>
                  <a:lnTo>
                    <a:pt x="8958367" y="1366629"/>
                  </a:lnTo>
                  <a:lnTo>
                    <a:pt x="8993060" y="1338008"/>
                  </a:lnTo>
                  <a:lnTo>
                    <a:pt x="9021681" y="1303315"/>
                  </a:lnTo>
                  <a:lnTo>
                    <a:pt x="9043289" y="1263491"/>
                  </a:lnTo>
                  <a:lnTo>
                    <a:pt x="9056943" y="1219475"/>
                  </a:lnTo>
                  <a:lnTo>
                    <a:pt x="9061704" y="1172210"/>
                  </a:lnTo>
                  <a:lnTo>
                    <a:pt x="9061704" y="234442"/>
                  </a:lnTo>
                  <a:lnTo>
                    <a:pt x="9056943" y="187176"/>
                  </a:lnTo>
                  <a:lnTo>
                    <a:pt x="9043289" y="143160"/>
                  </a:lnTo>
                  <a:lnTo>
                    <a:pt x="9021681" y="103336"/>
                  </a:lnTo>
                  <a:lnTo>
                    <a:pt x="8993060" y="68643"/>
                  </a:lnTo>
                  <a:lnTo>
                    <a:pt x="8958367" y="40022"/>
                  </a:lnTo>
                  <a:lnTo>
                    <a:pt x="8918543" y="18415"/>
                  </a:lnTo>
                  <a:lnTo>
                    <a:pt x="8874527" y="4760"/>
                  </a:lnTo>
                  <a:lnTo>
                    <a:pt x="8827262" y="0"/>
                  </a:lnTo>
                  <a:close/>
                </a:path>
              </a:pathLst>
            </a:custGeom>
            <a:solidFill>
              <a:srgbClr val="ACB8C9">
                <a:alpha val="65881"/>
              </a:srgbClr>
            </a:solidFill>
          </p:spPr>
          <p:txBody>
            <a:bodyPr wrap="square" lIns="0" tIns="0" rIns="0" bIns="0" rtlCol="0" anchor="ctr"/>
            <a:lstStyle/>
            <a:p>
              <a:pPr marL="12700">
                <a:lnSpc>
                  <a:spcPct val="100000"/>
                </a:lnSpc>
                <a:spcBef>
                  <a:spcPts val="100"/>
                </a:spcBef>
              </a:pPr>
              <a:r>
                <a:rPr lang="en-US" sz="1800" b="1" dirty="0">
                  <a:solidFill>
                    <a:srgbClr val="C00000"/>
                  </a:solidFill>
                  <a:latin typeface="Times New Roman"/>
                  <a:cs typeface="Times New Roman"/>
                </a:rPr>
                <a:t>  PEO1:</a:t>
              </a:r>
            </a:p>
            <a:p>
              <a:pPr marL="12700">
                <a:spcBef>
                  <a:spcPts val="100"/>
                </a:spcBef>
              </a:pPr>
              <a:r>
                <a:rPr lang="en-US" sz="1800" b="1" dirty="0">
                  <a:latin typeface="Times New Roman" panose="02020603050405020304" pitchFamily="18" charset="0"/>
                  <a:cs typeface="Times New Roman" panose="02020603050405020304" pitchFamily="18" charset="0"/>
                </a:rPr>
                <a:t>Educate the students for successful careers in Environmental Engineering field that meets the needs of National and International organizations.</a:t>
              </a:r>
            </a:p>
            <a:p>
              <a:endParaRPr dirty="0"/>
            </a:p>
          </p:txBody>
        </p:sp>
        <p:sp>
          <p:nvSpPr>
            <p:cNvPr id="9" name="object 9"/>
            <p:cNvSpPr/>
            <p:nvPr/>
          </p:nvSpPr>
          <p:spPr>
            <a:xfrm>
              <a:off x="116792" y="1338358"/>
              <a:ext cx="9147985" cy="1407160"/>
            </a:xfrm>
            <a:custGeom>
              <a:avLst/>
              <a:gdLst/>
              <a:ahLst/>
              <a:cxnLst/>
              <a:rect l="l" t="t" r="r" b="b"/>
              <a:pathLst>
                <a:path w="9062085" h="1407160">
                  <a:moveTo>
                    <a:pt x="0" y="234442"/>
                  </a:moveTo>
                  <a:lnTo>
                    <a:pt x="4763" y="187176"/>
                  </a:lnTo>
                  <a:lnTo>
                    <a:pt x="18423" y="143160"/>
                  </a:lnTo>
                  <a:lnTo>
                    <a:pt x="40039" y="103336"/>
                  </a:lnTo>
                  <a:lnTo>
                    <a:pt x="68667" y="68643"/>
                  </a:lnTo>
                  <a:lnTo>
                    <a:pt x="103364" y="40022"/>
                  </a:lnTo>
                  <a:lnTo>
                    <a:pt x="143187" y="18414"/>
                  </a:lnTo>
                  <a:lnTo>
                    <a:pt x="187194" y="4760"/>
                  </a:lnTo>
                  <a:lnTo>
                    <a:pt x="234442" y="0"/>
                  </a:lnTo>
                  <a:lnTo>
                    <a:pt x="8827262" y="0"/>
                  </a:lnTo>
                  <a:lnTo>
                    <a:pt x="8874527" y="4760"/>
                  </a:lnTo>
                  <a:lnTo>
                    <a:pt x="8918543" y="18415"/>
                  </a:lnTo>
                  <a:lnTo>
                    <a:pt x="8958367" y="40022"/>
                  </a:lnTo>
                  <a:lnTo>
                    <a:pt x="8993060" y="68643"/>
                  </a:lnTo>
                  <a:lnTo>
                    <a:pt x="9021681" y="103336"/>
                  </a:lnTo>
                  <a:lnTo>
                    <a:pt x="9043289" y="143160"/>
                  </a:lnTo>
                  <a:lnTo>
                    <a:pt x="9056943" y="187176"/>
                  </a:lnTo>
                  <a:lnTo>
                    <a:pt x="9061704" y="234442"/>
                  </a:lnTo>
                  <a:lnTo>
                    <a:pt x="9061704" y="1172210"/>
                  </a:lnTo>
                  <a:lnTo>
                    <a:pt x="9056943" y="1219475"/>
                  </a:lnTo>
                  <a:lnTo>
                    <a:pt x="9043289" y="1263491"/>
                  </a:lnTo>
                  <a:lnTo>
                    <a:pt x="9021681" y="1303315"/>
                  </a:lnTo>
                  <a:lnTo>
                    <a:pt x="8993060" y="1338008"/>
                  </a:lnTo>
                  <a:lnTo>
                    <a:pt x="8958367" y="1366629"/>
                  </a:lnTo>
                  <a:lnTo>
                    <a:pt x="8918543" y="1388236"/>
                  </a:lnTo>
                  <a:lnTo>
                    <a:pt x="8874527" y="1401891"/>
                  </a:lnTo>
                  <a:lnTo>
                    <a:pt x="8827262" y="1406652"/>
                  </a:lnTo>
                  <a:lnTo>
                    <a:pt x="234442" y="1406652"/>
                  </a:lnTo>
                  <a:lnTo>
                    <a:pt x="187194" y="1401891"/>
                  </a:lnTo>
                  <a:lnTo>
                    <a:pt x="143187" y="1388236"/>
                  </a:lnTo>
                  <a:lnTo>
                    <a:pt x="103364" y="1366629"/>
                  </a:lnTo>
                  <a:lnTo>
                    <a:pt x="68667" y="1338008"/>
                  </a:lnTo>
                  <a:lnTo>
                    <a:pt x="40039" y="1303315"/>
                  </a:lnTo>
                  <a:lnTo>
                    <a:pt x="18423" y="1263491"/>
                  </a:lnTo>
                  <a:lnTo>
                    <a:pt x="4763" y="1219475"/>
                  </a:lnTo>
                  <a:lnTo>
                    <a:pt x="0" y="1172210"/>
                  </a:lnTo>
                  <a:lnTo>
                    <a:pt x="0" y="234442"/>
                  </a:lnTo>
                  <a:close/>
                </a:path>
              </a:pathLst>
            </a:custGeom>
            <a:ln w="12700">
              <a:solidFill>
                <a:srgbClr val="41709C"/>
              </a:solidFill>
            </a:ln>
          </p:spPr>
          <p:txBody>
            <a:bodyPr wrap="square" lIns="0" tIns="0" rIns="0" bIns="0" rtlCol="0"/>
            <a:lstStyle/>
            <a:p>
              <a:endParaRPr/>
            </a:p>
          </p:txBody>
        </p:sp>
      </p:grpSp>
      <p:sp>
        <p:nvSpPr>
          <p:cNvPr id="16" name="object 16"/>
          <p:cNvSpPr txBox="1">
            <a:spLocks noGrp="1"/>
          </p:cNvSpPr>
          <p:nvPr>
            <p:ph type="title"/>
          </p:nvPr>
        </p:nvSpPr>
        <p:spPr>
          <a:xfrm>
            <a:off x="1218081" y="109559"/>
            <a:ext cx="96818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2060"/>
                </a:solidFill>
                <a:latin typeface="Arial"/>
                <a:cs typeface="Arial"/>
              </a:rPr>
              <a:t>Programme</a:t>
            </a:r>
            <a:r>
              <a:rPr sz="2400" dirty="0">
                <a:solidFill>
                  <a:srgbClr val="002060"/>
                </a:solidFill>
                <a:latin typeface="Arial"/>
                <a:cs typeface="Arial"/>
              </a:rPr>
              <a:t> </a:t>
            </a:r>
            <a:r>
              <a:rPr sz="2400" spc="-55" dirty="0">
                <a:solidFill>
                  <a:srgbClr val="002060"/>
                </a:solidFill>
                <a:latin typeface="Arial"/>
                <a:cs typeface="Arial"/>
              </a:rPr>
              <a:t>Educational</a:t>
            </a:r>
            <a:r>
              <a:rPr sz="2400" spc="5" dirty="0">
                <a:solidFill>
                  <a:srgbClr val="002060"/>
                </a:solidFill>
                <a:latin typeface="Arial"/>
                <a:cs typeface="Arial"/>
              </a:rPr>
              <a:t> </a:t>
            </a:r>
            <a:r>
              <a:rPr sz="2400" spc="-40" dirty="0">
                <a:solidFill>
                  <a:srgbClr val="002060"/>
                </a:solidFill>
                <a:latin typeface="Arial"/>
                <a:cs typeface="Arial"/>
              </a:rPr>
              <a:t>Objectives</a:t>
            </a:r>
            <a:r>
              <a:rPr sz="2400" spc="-10" dirty="0">
                <a:solidFill>
                  <a:srgbClr val="002060"/>
                </a:solidFill>
                <a:latin typeface="Arial"/>
                <a:cs typeface="Arial"/>
              </a:rPr>
              <a:t> </a:t>
            </a:r>
            <a:r>
              <a:rPr sz="2400" spc="-150" dirty="0">
                <a:solidFill>
                  <a:srgbClr val="002060"/>
                </a:solidFill>
                <a:latin typeface="Arial"/>
                <a:cs typeface="Arial"/>
              </a:rPr>
              <a:t>(PEOs)</a:t>
            </a:r>
            <a:r>
              <a:rPr sz="2400" spc="25" dirty="0">
                <a:solidFill>
                  <a:srgbClr val="002060"/>
                </a:solidFill>
                <a:latin typeface="Arial"/>
                <a:cs typeface="Arial"/>
              </a:rPr>
              <a:t> </a:t>
            </a:r>
            <a:r>
              <a:rPr sz="2400" spc="105" dirty="0">
                <a:solidFill>
                  <a:srgbClr val="002060"/>
                </a:solidFill>
                <a:latin typeface="Arial"/>
                <a:cs typeface="Arial"/>
              </a:rPr>
              <a:t>–</a:t>
            </a:r>
            <a:r>
              <a:rPr sz="2400" spc="-5" dirty="0">
                <a:solidFill>
                  <a:srgbClr val="002060"/>
                </a:solidFill>
                <a:latin typeface="Arial"/>
                <a:cs typeface="Arial"/>
              </a:rPr>
              <a:t> UG</a:t>
            </a:r>
            <a:r>
              <a:rPr sz="2400" spc="-15" dirty="0">
                <a:solidFill>
                  <a:srgbClr val="002060"/>
                </a:solidFill>
                <a:latin typeface="Arial"/>
                <a:cs typeface="Arial"/>
              </a:rPr>
              <a:t> </a:t>
            </a:r>
            <a:r>
              <a:rPr sz="2400" spc="-175" dirty="0">
                <a:solidFill>
                  <a:srgbClr val="002060"/>
                </a:solidFill>
                <a:latin typeface="Arial"/>
                <a:cs typeface="Arial"/>
              </a:rPr>
              <a:t>B.Tech.</a:t>
            </a:r>
            <a:r>
              <a:rPr sz="2400" dirty="0">
                <a:solidFill>
                  <a:srgbClr val="002060"/>
                </a:solidFill>
                <a:latin typeface="Arial"/>
                <a:cs typeface="Arial"/>
              </a:rPr>
              <a:t> </a:t>
            </a:r>
            <a:r>
              <a:rPr sz="2400" spc="5" dirty="0">
                <a:solidFill>
                  <a:srgbClr val="002060"/>
                </a:solidFill>
                <a:latin typeface="Arial"/>
                <a:cs typeface="Arial"/>
              </a:rPr>
              <a:t>Programme</a:t>
            </a:r>
            <a:endParaRPr sz="2400" dirty="0">
              <a:solidFill>
                <a:srgbClr val="002060"/>
              </a:solidFill>
              <a:latin typeface="Arial"/>
              <a:cs typeface="Arial"/>
            </a:endParaRPr>
          </a:p>
        </p:txBody>
      </p:sp>
      <p:sp>
        <p:nvSpPr>
          <p:cNvPr id="17" name="object 17"/>
          <p:cNvSpPr txBox="1"/>
          <p:nvPr/>
        </p:nvSpPr>
        <p:spPr>
          <a:xfrm>
            <a:off x="174931" y="609600"/>
            <a:ext cx="11839141" cy="574040"/>
          </a:xfrm>
          <a:prstGeom prst="rect">
            <a:avLst/>
          </a:prstGeom>
        </p:spPr>
        <p:txBody>
          <a:bodyPr vert="horz" wrap="square" lIns="0" tIns="12700" rIns="0" bIns="0" rtlCol="0">
            <a:spAutoFit/>
          </a:bodyPr>
          <a:lstStyle/>
          <a:p>
            <a:pPr marL="4464685" marR="5080" indent="-4452620">
              <a:lnSpc>
                <a:spcPct val="100000"/>
              </a:lnSpc>
              <a:spcBef>
                <a:spcPts val="100"/>
              </a:spcBef>
            </a:pPr>
            <a:r>
              <a:rPr sz="1800" b="1" spc="-5" dirty="0">
                <a:latin typeface="Times New Roman"/>
                <a:cs typeface="Times New Roman"/>
              </a:rPr>
              <a:t>Programme</a:t>
            </a:r>
            <a:r>
              <a:rPr sz="1800" b="1" spc="-10" dirty="0">
                <a:latin typeface="Times New Roman"/>
                <a:cs typeface="Times New Roman"/>
              </a:rPr>
              <a:t> </a:t>
            </a:r>
            <a:r>
              <a:rPr sz="1800" b="1" spc="-5" dirty="0">
                <a:latin typeface="Times New Roman"/>
                <a:cs typeface="Times New Roman"/>
              </a:rPr>
              <a:t>Educational</a:t>
            </a:r>
            <a:r>
              <a:rPr sz="1800" b="1" spc="15" dirty="0">
                <a:latin typeface="Times New Roman"/>
                <a:cs typeface="Times New Roman"/>
              </a:rPr>
              <a:t> </a:t>
            </a:r>
            <a:r>
              <a:rPr sz="1800" b="1" dirty="0">
                <a:latin typeface="Times New Roman"/>
                <a:cs typeface="Times New Roman"/>
              </a:rPr>
              <a:t>Objectives</a:t>
            </a:r>
            <a:r>
              <a:rPr sz="1800" b="1" spc="-15" dirty="0">
                <a:latin typeface="Times New Roman"/>
                <a:cs typeface="Times New Roman"/>
              </a:rPr>
              <a:t> are</a:t>
            </a:r>
            <a:r>
              <a:rPr sz="1800" b="1" spc="10" dirty="0">
                <a:latin typeface="Times New Roman"/>
                <a:cs typeface="Times New Roman"/>
              </a:rPr>
              <a:t> </a:t>
            </a:r>
            <a:r>
              <a:rPr sz="1800" b="1" dirty="0">
                <a:latin typeface="Times New Roman"/>
                <a:cs typeface="Times New Roman"/>
              </a:rPr>
              <a:t>long term statements to</a:t>
            </a:r>
            <a:r>
              <a:rPr sz="1800" b="1" spc="5" dirty="0">
                <a:latin typeface="Times New Roman"/>
                <a:cs typeface="Times New Roman"/>
              </a:rPr>
              <a:t> </a:t>
            </a:r>
            <a:r>
              <a:rPr sz="1800" b="1" spc="-5" dirty="0">
                <a:latin typeface="Times New Roman"/>
                <a:cs typeface="Times New Roman"/>
              </a:rPr>
              <a:t>educate</a:t>
            </a:r>
            <a:r>
              <a:rPr sz="1800" b="1" spc="5" dirty="0">
                <a:latin typeface="Times New Roman"/>
                <a:cs typeface="Times New Roman"/>
              </a:rPr>
              <a:t> </a:t>
            </a:r>
            <a:r>
              <a:rPr sz="1800" b="1" spc="-5" dirty="0">
                <a:latin typeface="Times New Roman"/>
                <a:cs typeface="Times New Roman"/>
              </a:rPr>
              <a:t>the</a:t>
            </a:r>
            <a:r>
              <a:rPr sz="1800" b="1" spc="15" dirty="0">
                <a:latin typeface="Times New Roman"/>
                <a:cs typeface="Times New Roman"/>
              </a:rPr>
              <a:t> </a:t>
            </a:r>
            <a:r>
              <a:rPr sz="1800" b="1" spc="-5" dirty="0">
                <a:latin typeface="Times New Roman"/>
                <a:cs typeface="Times New Roman"/>
              </a:rPr>
              <a:t>students</a:t>
            </a:r>
            <a:r>
              <a:rPr sz="1800" b="1" spc="15" dirty="0">
                <a:latin typeface="Times New Roman"/>
                <a:cs typeface="Times New Roman"/>
              </a:rPr>
              <a:t> </a:t>
            </a:r>
            <a:r>
              <a:rPr sz="1800" b="1" spc="-5" dirty="0">
                <a:latin typeface="Times New Roman"/>
                <a:cs typeface="Times New Roman"/>
              </a:rPr>
              <a:t>about</a:t>
            </a:r>
            <a:r>
              <a:rPr sz="1800" b="1" spc="10" dirty="0">
                <a:latin typeface="Times New Roman"/>
                <a:cs typeface="Times New Roman"/>
              </a:rPr>
              <a:t> </a:t>
            </a:r>
            <a:r>
              <a:rPr sz="1800" b="1" dirty="0">
                <a:latin typeface="Times New Roman"/>
                <a:cs typeface="Times New Roman"/>
              </a:rPr>
              <a:t>objectives</a:t>
            </a:r>
            <a:r>
              <a:rPr sz="1800" b="1" spc="-5" dirty="0">
                <a:latin typeface="Times New Roman"/>
                <a:cs typeface="Times New Roman"/>
              </a:rPr>
              <a:t> </a:t>
            </a:r>
            <a:r>
              <a:rPr sz="1800" b="1" dirty="0">
                <a:latin typeface="Times New Roman"/>
                <a:cs typeface="Times New Roman"/>
              </a:rPr>
              <a:t>of</a:t>
            </a:r>
            <a:r>
              <a:rPr sz="1800" b="1" spc="10" dirty="0">
                <a:latin typeface="Times New Roman"/>
                <a:cs typeface="Times New Roman"/>
              </a:rPr>
              <a:t> </a:t>
            </a:r>
            <a:r>
              <a:rPr sz="1800" b="1" spc="-5" dirty="0">
                <a:latin typeface="Times New Roman"/>
                <a:cs typeface="Times New Roman"/>
              </a:rPr>
              <a:t>Mechanical </a:t>
            </a:r>
            <a:r>
              <a:rPr sz="1800" b="1" spc="-434" dirty="0">
                <a:latin typeface="Times New Roman"/>
                <a:cs typeface="Times New Roman"/>
              </a:rPr>
              <a:t> </a:t>
            </a:r>
            <a:r>
              <a:rPr sz="1800" b="1" spc="-5" dirty="0">
                <a:latin typeface="Times New Roman"/>
                <a:cs typeface="Times New Roman"/>
              </a:rPr>
              <a:t>Engineering</a:t>
            </a:r>
            <a:r>
              <a:rPr sz="1800" b="1" spc="-20" dirty="0">
                <a:latin typeface="Times New Roman"/>
                <a:cs typeface="Times New Roman"/>
              </a:rPr>
              <a:t> </a:t>
            </a:r>
            <a:r>
              <a:rPr sz="1800" b="1" spc="-5" dirty="0">
                <a:latin typeface="Times New Roman"/>
                <a:cs typeface="Times New Roman"/>
              </a:rPr>
              <a:t>Programme</a:t>
            </a:r>
            <a:endParaRPr sz="1800" dirty="0">
              <a:latin typeface="Times New Roman"/>
              <a:cs typeface="Times New Roman"/>
            </a:endParaRPr>
          </a:p>
        </p:txBody>
      </p:sp>
      <p:grpSp>
        <p:nvGrpSpPr>
          <p:cNvPr id="23" name="object 23"/>
          <p:cNvGrpSpPr/>
          <p:nvPr/>
        </p:nvGrpSpPr>
        <p:grpSpPr>
          <a:xfrm>
            <a:off x="186801" y="2286000"/>
            <a:ext cx="9044305" cy="1190792"/>
            <a:chOff x="196342" y="2777998"/>
            <a:chExt cx="9044305" cy="968375"/>
          </a:xfrm>
        </p:grpSpPr>
        <p:sp>
          <p:nvSpPr>
            <p:cNvPr id="24" name="object 24"/>
            <p:cNvSpPr/>
            <p:nvPr/>
          </p:nvSpPr>
          <p:spPr>
            <a:xfrm>
              <a:off x="202692" y="2784348"/>
              <a:ext cx="9031605" cy="955675"/>
            </a:xfrm>
            <a:custGeom>
              <a:avLst/>
              <a:gdLst/>
              <a:ahLst/>
              <a:cxnLst/>
              <a:rect l="l" t="t" r="r" b="b"/>
              <a:pathLst>
                <a:path w="9031605" h="955675">
                  <a:moveTo>
                    <a:pt x="8871966" y="0"/>
                  </a:moveTo>
                  <a:lnTo>
                    <a:pt x="159258" y="0"/>
                  </a:lnTo>
                  <a:lnTo>
                    <a:pt x="108918" y="8113"/>
                  </a:lnTo>
                  <a:lnTo>
                    <a:pt x="65200" y="30711"/>
                  </a:lnTo>
                  <a:lnTo>
                    <a:pt x="30726" y="65178"/>
                  </a:lnTo>
                  <a:lnTo>
                    <a:pt x="8118" y="108898"/>
                  </a:lnTo>
                  <a:lnTo>
                    <a:pt x="0" y="159257"/>
                  </a:lnTo>
                  <a:lnTo>
                    <a:pt x="0" y="796289"/>
                  </a:lnTo>
                  <a:lnTo>
                    <a:pt x="8118" y="846649"/>
                  </a:lnTo>
                  <a:lnTo>
                    <a:pt x="30726" y="890369"/>
                  </a:lnTo>
                  <a:lnTo>
                    <a:pt x="65200" y="924836"/>
                  </a:lnTo>
                  <a:lnTo>
                    <a:pt x="108918" y="947434"/>
                  </a:lnTo>
                  <a:lnTo>
                    <a:pt x="159258" y="955547"/>
                  </a:lnTo>
                  <a:lnTo>
                    <a:pt x="8871966" y="955547"/>
                  </a:lnTo>
                  <a:lnTo>
                    <a:pt x="8922325" y="947434"/>
                  </a:lnTo>
                  <a:lnTo>
                    <a:pt x="8966045" y="924836"/>
                  </a:lnTo>
                  <a:lnTo>
                    <a:pt x="9000512" y="890369"/>
                  </a:lnTo>
                  <a:lnTo>
                    <a:pt x="9023110" y="846649"/>
                  </a:lnTo>
                  <a:lnTo>
                    <a:pt x="9031224" y="796289"/>
                  </a:lnTo>
                  <a:lnTo>
                    <a:pt x="9031224" y="159257"/>
                  </a:lnTo>
                  <a:lnTo>
                    <a:pt x="9023110" y="108898"/>
                  </a:lnTo>
                  <a:lnTo>
                    <a:pt x="9000512" y="65178"/>
                  </a:lnTo>
                  <a:lnTo>
                    <a:pt x="8966045" y="30711"/>
                  </a:lnTo>
                  <a:lnTo>
                    <a:pt x="8922325" y="8113"/>
                  </a:lnTo>
                  <a:lnTo>
                    <a:pt x="8871966" y="0"/>
                  </a:lnTo>
                  <a:close/>
                </a:path>
              </a:pathLst>
            </a:custGeom>
            <a:solidFill>
              <a:srgbClr val="ACB8C9">
                <a:alpha val="65881"/>
              </a:srgbClr>
            </a:solidFill>
          </p:spPr>
          <p:txBody>
            <a:bodyPr wrap="square" lIns="0" tIns="0" rIns="0" bIns="0" rtlCol="0"/>
            <a:lstStyle/>
            <a:p>
              <a:endParaRPr/>
            </a:p>
          </p:txBody>
        </p:sp>
        <p:sp>
          <p:nvSpPr>
            <p:cNvPr id="25" name="object 25"/>
            <p:cNvSpPr/>
            <p:nvPr/>
          </p:nvSpPr>
          <p:spPr>
            <a:xfrm>
              <a:off x="202692" y="2784348"/>
              <a:ext cx="9031605" cy="955675"/>
            </a:xfrm>
            <a:custGeom>
              <a:avLst/>
              <a:gdLst/>
              <a:ahLst/>
              <a:cxnLst/>
              <a:rect l="l" t="t" r="r" b="b"/>
              <a:pathLst>
                <a:path w="9031605" h="955675">
                  <a:moveTo>
                    <a:pt x="0" y="159257"/>
                  </a:moveTo>
                  <a:lnTo>
                    <a:pt x="8118" y="108898"/>
                  </a:lnTo>
                  <a:lnTo>
                    <a:pt x="30726" y="65178"/>
                  </a:lnTo>
                  <a:lnTo>
                    <a:pt x="65200" y="30711"/>
                  </a:lnTo>
                  <a:lnTo>
                    <a:pt x="108918" y="8113"/>
                  </a:lnTo>
                  <a:lnTo>
                    <a:pt x="159258" y="0"/>
                  </a:lnTo>
                  <a:lnTo>
                    <a:pt x="8871966" y="0"/>
                  </a:lnTo>
                  <a:lnTo>
                    <a:pt x="8922325" y="8113"/>
                  </a:lnTo>
                  <a:lnTo>
                    <a:pt x="8966045" y="30711"/>
                  </a:lnTo>
                  <a:lnTo>
                    <a:pt x="9000512" y="65178"/>
                  </a:lnTo>
                  <a:lnTo>
                    <a:pt x="9023110" y="108898"/>
                  </a:lnTo>
                  <a:lnTo>
                    <a:pt x="9031224" y="159257"/>
                  </a:lnTo>
                  <a:lnTo>
                    <a:pt x="9031224" y="796289"/>
                  </a:lnTo>
                  <a:lnTo>
                    <a:pt x="9023110" y="846649"/>
                  </a:lnTo>
                  <a:lnTo>
                    <a:pt x="9000512" y="890369"/>
                  </a:lnTo>
                  <a:lnTo>
                    <a:pt x="8966045" y="924836"/>
                  </a:lnTo>
                  <a:lnTo>
                    <a:pt x="8922325" y="947434"/>
                  </a:lnTo>
                  <a:lnTo>
                    <a:pt x="8871966" y="955547"/>
                  </a:lnTo>
                  <a:lnTo>
                    <a:pt x="159258" y="955547"/>
                  </a:lnTo>
                  <a:lnTo>
                    <a:pt x="108918" y="947434"/>
                  </a:lnTo>
                  <a:lnTo>
                    <a:pt x="65200" y="924836"/>
                  </a:lnTo>
                  <a:lnTo>
                    <a:pt x="30726" y="890369"/>
                  </a:lnTo>
                  <a:lnTo>
                    <a:pt x="8118" y="846649"/>
                  </a:lnTo>
                  <a:lnTo>
                    <a:pt x="0" y="796289"/>
                  </a:lnTo>
                  <a:lnTo>
                    <a:pt x="0" y="159257"/>
                  </a:lnTo>
                  <a:close/>
                </a:path>
              </a:pathLst>
            </a:custGeom>
            <a:ln w="12700">
              <a:solidFill>
                <a:srgbClr val="41709C"/>
              </a:solidFill>
            </a:ln>
          </p:spPr>
          <p:txBody>
            <a:bodyPr wrap="square" lIns="0" tIns="0" rIns="0" bIns="0" rtlCol="0"/>
            <a:lstStyle/>
            <a:p>
              <a:endParaRPr/>
            </a:p>
          </p:txBody>
        </p:sp>
      </p:grpSp>
      <p:sp>
        <p:nvSpPr>
          <p:cNvPr id="26" name="object 26"/>
          <p:cNvSpPr txBox="1"/>
          <p:nvPr/>
        </p:nvSpPr>
        <p:spPr>
          <a:xfrm>
            <a:off x="302255" y="2308180"/>
            <a:ext cx="8780145" cy="11208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Times New Roman"/>
                <a:cs typeface="Times New Roman"/>
              </a:rPr>
              <a:t>PEO2:</a:t>
            </a:r>
            <a:endParaRPr sz="1800" dirty="0">
              <a:latin typeface="Times New Roman"/>
              <a:cs typeface="Times New Roman"/>
            </a:endParaRPr>
          </a:p>
          <a:p>
            <a:pPr algn="just"/>
            <a:r>
              <a:rPr lang="en-US" sz="1800" b="1" dirty="0">
                <a:latin typeface="Times New Roman" panose="02020603050405020304" pitchFamily="18" charset="0"/>
                <a:cs typeface="Times New Roman" panose="02020603050405020304" pitchFamily="18" charset="0"/>
              </a:rPr>
              <a:t>Impart the knowledge in mathematical, scientific and engineering fundamentals to identify, formulate and design engineered solutions to environmental issues and challenges in air, water, land and bio environment.</a:t>
            </a:r>
          </a:p>
        </p:txBody>
      </p:sp>
      <p:grpSp>
        <p:nvGrpSpPr>
          <p:cNvPr id="32" name="object 32"/>
          <p:cNvGrpSpPr/>
          <p:nvPr/>
        </p:nvGrpSpPr>
        <p:grpSpPr>
          <a:xfrm>
            <a:off x="186802" y="3554537"/>
            <a:ext cx="9044305" cy="865063"/>
            <a:chOff x="196342" y="3922521"/>
            <a:chExt cx="9044305" cy="1247140"/>
          </a:xfrm>
        </p:grpSpPr>
        <p:sp>
          <p:nvSpPr>
            <p:cNvPr id="33" name="object 33"/>
            <p:cNvSpPr/>
            <p:nvPr/>
          </p:nvSpPr>
          <p:spPr>
            <a:xfrm>
              <a:off x="202692" y="3928871"/>
              <a:ext cx="9031605" cy="1234440"/>
            </a:xfrm>
            <a:custGeom>
              <a:avLst/>
              <a:gdLst/>
              <a:ahLst/>
              <a:cxnLst/>
              <a:rect l="l" t="t" r="r" b="b"/>
              <a:pathLst>
                <a:path w="9031605" h="1234439">
                  <a:moveTo>
                    <a:pt x="8825484" y="0"/>
                  </a:moveTo>
                  <a:lnTo>
                    <a:pt x="205739" y="0"/>
                  </a:lnTo>
                  <a:lnTo>
                    <a:pt x="158565" y="5431"/>
                  </a:lnTo>
                  <a:lnTo>
                    <a:pt x="115260" y="20905"/>
                  </a:lnTo>
                  <a:lnTo>
                    <a:pt x="77060" y="45186"/>
                  </a:lnTo>
                  <a:lnTo>
                    <a:pt x="45198" y="77044"/>
                  </a:lnTo>
                  <a:lnTo>
                    <a:pt x="20911" y="115244"/>
                  </a:lnTo>
                  <a:lnTo>
                    <a:pt x="5433" y="158553"/>
                  </a:lnTo>
                  <a:lnTo>
                    <a:pt x="0" y="205739"/>
                  </a:lnTo>
                  <a:lnTo>
                    <a:pt x="0" y="1028700"/>
                  </a:lnTo>
                  <a:lnTo>
                    <a:pt x="5433" y="1075886"/>
                  </a:lnTo>
                  <a:lnTo>
                    <a:pt x="20911" y="1119195"/>
                  </a:lnTo>
                  <a:lnTo>
                    <a:pt x="45198" y="1157395"/>
                  </a:lnTo>
                  <a:lnTo>
                    <a:pt x="77060" y="1189253"/>
                  </a:lnTo>
                  <a:lnTo>
                    <a:pt x="115260" y="1213534"/>
                  </a:lnTo>
                  <a:lnTo>
                    <a:pt x="158565" y="1229008"/>
                  </a:lnTo>
                  <a:lnTo>
                    <a:pt x="205739" y="1234439"/>
                  </a:lnTo>
                  <a:lnTo>
                    <a:pt x="8825484" y="1234439"/>
                  </a:lnTo>
                  <a:lnTo>
                    <a:pt x="8872670" y="1229008"/>
                  </a:lnTo>
                  <a:lnTo>
                    <a:pt x="8915979" y="1213534"/>
                  </a:lnTo>
                  <a:lnTo>
                    <a:pt x="8954179" y="1189253"/>
                  </a:lnTo>
                  <a:lnTo>
                    <a:pt x="8986037" y="1157395"/>
                  </a:lnTo>
                  <a:lnTo>
                    <a:pt x="9010318" y="1119195"/>
                  </a:lnTo>
                  <a:lnTo>
                    <a:pt x="9025792" y="1075886"/>
                  </a:lnTo>
                  <a:lnTo>
                    <a:pt x="9031224" y="1028700"/>
                  </a:lnTo>
                  <a:lnTo>
                    <a:pt x="9031224" y="205739"/>
                  </a:lnTo>
                  <a:lnTo>
                    <a:pt x="9025792" y="158553"/>
                  </a:lnTo>
                  <a:lnTo>
                    <a:pt x="9010318" y="115244"/>
                  </a:lnTo>
                  <a:lnTo>
                    <a:pt x="8986037" y="77044"/>
                  </a:lnTo>
                  <a:lnTo>
                    <a:pt x="8954179" y="45186"/>
                  </a:lnTo>
                  <a:lnTo>
                    <a:pt x="8915979" y="20905"/>
                  </a:lnTo>
                  <a:lnTo>
                    <a:pt x="8872670" y="5431"/>
                  </a:lnTo>
                  <a:lnTo>
                    <a:pt x="8825484" y="0"/>
                  </a:lnTo>
                  <a:close/>
                </a:path>
              </a:pathLst>
            </a:custGeom>
            <a:solidFill>
              <a:srgbClr val="ACB8C9">
                <a:alpha val="52156"/>
              </a:srgbClr>
            </a:solidFill>
          </p:spPr>
          <p:txBody>
            <a:bodyPr wrap="square" lIns="0" tIns="0" rIns="0" bIns="0" rtlCol="0"/>
            <a:lstStyle/>
            <a:p>
              <a:endParaRPr/>
            </a:p>
          </p:txBody>
        </p:sp>
        <p:sp>
          <p:nvSpPr>
            <p:cNvPr id="34" name="object 34"/>
            <p:cNvSpPr/>
            <p:nvPr/>
          </p:nvSpPr>
          <p:spPr>
            <a:xfrm>
              <a:off x="202692" y="3928871"/>
              <a:ext cx="9031605" cy="1234440"/>
            </a:xfrm>
            <a:custGeom>
              <a:avLst/>
              <a:gdLst/>
              <a:ahLst/>
              <a:cxnLst/>
              <a:rect l="l" t="t" r="r" b="b"/>
              <a:pathLst>
                <a:path w="9031605" h="1234439">
                  <a:moveTo>
                    <a:pt x="0" y="205739"/>
                  </a:moveTo>
                  <a:lnTo>
                    <a:pt x="5433" y="158553"/>
                  </a:lnTo>
                  <a:lnTo>
                    <a:pt x="20911" y="115244"/>
                  </a:lnTo>
                  <a:lnTo>
                    <a:pt x="45198" y="77044"/>
                  </a:lnTo>
                  <a:lnTo>
                    <a:pt x="77060" y="45186"/>
                  </a:lnTo>
                  <a:lnTo>
                    <a:pt x="115260" y="20905"/>
                  </a:lnTo>
                  <a:lnTo>
                    <a:pt x="158565" y="5431"/>
                  </a:lnTo>
                  <a:lnTo>
                    <a:pt x="205739" y="0"/>
                  </a:lnTo>
                  <a:lnTo>
                    <a:pt x="8825484" y="0"/>
                  </a:lnTo>
                  <a:lnTo>
                    <a:pt x="8872670" y="5431"/>
                  </a:lnTo>
                  <a:lnTo>
                    <a:pt x="8915979" y="20905"/>
                  </a:lnTo>
                  <a:lnTo>
                    <a:pt x="8954179" y="45186"/>
                  </a:lnTo>
                  <a:lnTo>
                    <a:pt x="8986037" y="77044"/>
                  </a:lnTo>
                  <a:lnTo>
                    <a:pt x="9010318" y="115244"/>
                  </a:lnTo>
                  <a:lnTo>
                    <a:pt x="9025792" y="158553"/>
                  </a:lnTo>
                  <a:lnTo>
                    <a:pt x="9031224" y="205739"/>
                  </a:lnTo>
                  <a:lnTo>
                    <a:pt x="9031224" y="1028700"/>
                  </a:lnTo>
                  <a:lnTo>
                    <a:pt x="9025792" y="1075886"/>
                  </a:lnTo>
                  <a:lnTo>
                    <a:pt x="9010318" y="1119195"/>
                  </a:lnTo>
                  <a:lnTo>
                    <a:pt x="8986037" y="1157395"/>
                  </a:lnTo>
                  <a:lnTo>
                    <a:pt x="8954179" y="1189253"/>
                  </a:lnTo>
                  <a:lnTo>
                    <a:pt x="8915979" y="1213534"/>
                  </a:lnTo>
                  <a:lnTo>
                    <a:pt x="8872670" y="1229008"/>
                  </a:lnTo>
                  <a:lnTo>
                    <a:pt x="8825484" y="1234439"/>
                  </a:lnTo>
                  <a:lnTo>
                    <a:pt x="205739" y="1234439"/>
                  </a:lnTo>
                  <a:lnTo>
                    <a:pt x="158565" y="1229008"/>
                  </a:lnTo>
                  <a:lnTo>
                    <a:pt x="115260" y="1213534"/>
                  </a:lnTo>
                  <a:lnTo>
                    <a:pt x="77060" y="1189253"/>
                  </a:lnTo>
                  <a:lnTo>
                    <a:pt x="45198" y="1157395"/>
                  </a:lnTo>
                  <a:lnTo>
                    <a:pt x="20911" y="1119195"/>
                  </a:lnTo>
                  <a:lnTo>
                    <a:pt x="5433" y="1075886"/>
                  </a:lnTo>
                  <a:lnTo>
                    <a:pt x="0" y="1028700"/>
                  </a:lnTo>
                  <a:lnTo>
                    <a:pt x="0" y="205739"/>
                  </a:lnTo>
                  <a:close/>
                </a:path>
              </a:pathLst>
            </a:custGeom>
            <a:ln w="12700">
              <a:solidFill>
                <a:srgbClr val="41709C"/>
              </a:solidFill>
            </a:ln>
          </p:spPr>
          <p:txBody>
            <a:bodyPr wrap="square" lIns="0" tIns="0" rIns="0" bIns="0" rtlCol="0"/>
            <a:lstStyle/>
            <a:p>
              <a:endParaRPr/>
            </a:p>
          </p:txBody>
        </p:sp>
      </p:grpSp>
      <p:sp>
        <p:nvSpPr>
          <p:cNvPr id="35" name="object 35"/>
          <p:cNvSpPr txBox="1"/>
          <p:nvPr/>
        </p:nvSpPr>
        <p:spPr>
          <a:xfrm>
            <a:off x="261485" y="3575779"/>
            <a:ext cx="8753475" cy="843821"/>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Times New Roman"/>
                <a:cs typeface="Times New Roman"/>
              </a:rPr>
              <a:t>PEO3:</a:t>
            </a:r>
            <a:endParaRPr sz="1800" b="1" dirty="0">
              <a:latin typeface="Times New Roman"/>
              <a:cs typeface="Times New Roman"/>
            </a:endParaRPr>
          </a:p>
          <a:p>
            <a:pPr algn="just"/>
            <a:r>
              <a:rPr lang="en-US" sz="1800" b="1" dirty="0">
                <a:latin typeface="Times New Roman" panose="02020603050405020304" pitchFamily="18" charset="0"/>
                <a:cs typeface="Times New Roman" panose="02020603050405020304" pitchFamily="18" charset="0"/>
              </a:rPr>
              <a:t>Provide basic principles of environment, concepts of environmental protection, and their significance in the socio-economic development</a:t>
            </a:r>
          </a:p>
        </p:txBody>
      </p:sp>
      <p:grpSp>
        <p:nvGrpSpPr>
          <p:cNvPr id="41" name="object 41"/>
          <p:cNvGrpSpPr/>
          <p:nvPr/>
        </p:nvGrpSpPr>
        <p:grpSpPr>
          <a:xfrm>
            <a:off x="168579" y="4495800"/>
            <a:ext cx="9047495" cy="968375"/>
            <a:chOff x="196342" y="5394705"/>
            <a:chExt cx="9044305" cy="968375"/>
          </a:xfrm>
        </p:grpSpPr>
        <p:sp>
          <p:nvSpPr>
            <p:cNvPr id="42" name="object 42"/>
            <p:cNvSpPr/>
            <p:nvPr/>
          </p:nvSpPr>
          <p:spPr>
            <a:xfrm>
              <a:off x="202692" y="5401055"/>
              <a:ext cx="9031605" cy="955675"/>
            </a:xfrm>
            <a:custGeom>
              <a:avLst/>
              <a:gdLst/>
              <a:ahLst/>
              <a:cxnLst/>
              <a:rect l="l" t="t" r="r" b="b"/>
              <a:pathLst>
                <a:path w="9031605" h="955675">
                  <a:moveTo>
                    <a:pt x="8871966" y="0"/>
                  </a:moveTo>
                  <a:lnTo>
                    <a:pt x="159258" y="0"/>
                  </a:lnTo>
                  <a:lnTo>
                    <a:pt x="108918" y="8113"/>
                  </a:lnTo>
                  <a:lnTo>
                    <a:pt x="65200" y="30711"/>
                  </a:lnTo>
                  <a:lnTo>
                    <a:pt x="30726" y="65178"/>
                  </a:lnTo>
                  <a:lnTo>
                    <a:pt x="8118" y="108898"/>
                  </a:lnTo>
                  <a:lnTo>
                    <a:pt x="0" y="159258"/>
                  </a:lnTo>
                  <a:lnTo>
                    <a:pt x="0" y="796290"/>
                  </a:lnTo>
                  <a:lnTo>
                    <a:pt x="8118" y="846624"/>
                  </a:lnTo>
                  <a:lnTo>
                    <a:pt x="30726" y="890342"/>
                  </a:lnTo>
                  <a:lnTo>
                    <a:pt x="65200" y="924818"/>
                  </a:lnTo>
                  <a:lnTo>
                    <a:pt x="108918" y="947428"/>
                  </a:lnTo>
                  <a:lnTo>
                    <a:pt x="159258" y="955548"/>
                  </a:lnTo>
                  <a:lnTo>
                    <a:pt x="8871966" y="955548"/>
                  </a:lnTo>
                  <a:lnTo>
                    <a:pt x="8922325" y="947428"/>
                  </a:lnTo>
                  <a:lnTo>
                    <a:pt x="8966045" y="924818"/>
                  </a:lnTo>
                  <a:lnTo>
                    <a:pt x="9000512" y="890342"/>
                  </a:lnTo>
                  <a:lnTo>
                    <a:pt x="9023110" y="846624"/>
                  </a:lnTo>
                  <a:lnTo>
                    <a:pt x="9031224" y="796290"/>
                  </a:lnTo>
                  <a:lnTo>
                    <a:pt x="9031224" y="159258"/>
                  </a:lnTo>
                  <a:lnTo>
                    <a:pt x="9023110" y="108898"/>
                  </a:lnTo>
                  <a:lnTo>
                    <a:pt x="9000512" y="65178"/>
                  </a:lnTo>
                  <a:lnTo>
                    <a:pt x="8966045" y="30711"/>
                  </a:lnTo>
                  <a:lnTo>
                    <a:pt x="8922325" y="8113"/>
                  </a:lnTo>
                  <a:lnTo>
                    <a:pt x="8871966" y="0"/>
                  </a:lnTo>
                  <a:close/>
                </a:path>
              </a:pathLst>
            </a:custGeom>
            <a:solidFill>
              <a:srgbClr val="ACB8C9">
                <a:alpha val="56861"/>
              </a:srgbClr>
            </a:solidFill>
          </p:spPr>
          <p:txBody>
            <a:bodyPr wrap="square" lIns="0" tIns="0" rIns="0" bIns="0" rtlCol="0"/>
            <a:lstStyle/>
            <a:p>
              <a:endParaRPr/>
            </a:p>
          </p:txBody>
        </p:sp>
        <p:sp>
          <p:nvSpPr>
            <p:cNvPr id="43" name="object 43"/>
            <p:cNvSpPr/>
            <p:nvPr/>
          </p:nvSpPr>
          <p:spPr>
            <a:xfrm>
              <a:off x="202692" y="5401055"/>
              <a:ext cx="9031605" cy="955675"/>
            </a:xfrm>
            <a:custGeom>
              <a:avLst/>
              <a:gdLst/>
              <a:ahLst/>
              <a:cxnLst/>
              <a:rect l="l" t="t" r="r" b="b"/>
              <a:pathLst>
                <a:path w="9031605" h="955675">
                  <a:moveTo>
                    <a:pt x="0" y="159258"/>
                  </a:moveTo>
                  <a:lnTo>
                    <a:pt x="8118" y="108898"/>
                  </a:lnTo>
                  <a:lnTo>
                    <a:pt x="30726" y="65178"/>
                  </a:lnTo>
                  <a:lnTo>
                    <a:pt x="65200" y="30711"/>
                  </a:lnTo>
                  <a:lnTo>
                    <a:pt x="108918" y="8113"/>
                  </a:lnTo>
                  <a:lnTo>
                    <a:pt x="159258" y="0"/>
                  </a:lnTo>
                  <a:lnTo>
                    <a:pt x="8871966" y="0"/>
                  </a:lnTo>
                  <a:lnTo>
                    <a:pt x="8922325" y="8113"/>
                  </a:lnTo>
                  <a:lnTo>
                    <a:pt x="8966045" y="30711"/>
                  </a:lnTo>
                  <a:lnTo>
                    <a:pt x="9000512" y="65178"/>
                  </a:lnTo>
                  <a:lnTo>
                    <a:pt x="9023110" y="108898"/>
                  </a:lnTo>
                  <a:lnTo>
                    <a:pt x="9031224" y="159258"/>
                  </a:lnTo>
                  <a:lnTo>
                    <a:pt x="9031224" y="796290"/>
                  </a:lnTo>
                  <a:lnTo>
                    <a:pt x="9023110" y="846624"/>
                  </a:lnTo>
                  <a:lnTo>
                    <a:pt x="9000512" y="890342"/>
                  </a:lnTo>
                  <a:lnTo>
                    <a:pt x="8966045" y="924818"/>
                  </a:lnTo>
                  <a:lnTo>
                    <a:pt x="8922325" y="947428"/>
                  </a:lnTo>
                  <a:lnTo>
                    <a:pt x="8871966" y="955548"/>
                  </a:lnTo>
                  <a:lnTo>
                    <a:pt x="159258" y="955548"/>
                  </a:lnTo>
                  <a:lnTo>
                    <a:pt x="108918" y="947428"/>
                  </a:lnTo>
                  <a:lnTo>
                    <a:pt x="65200" y="924818"/>
                  </a:lnTo>
                  <a:lnTo>
                    <a:pt x="30726" y="890342"/>
                  </a:lnTo>
                  <a:lnTo>
                    <a:pt x="8118" y="846624"/>
                  </a:lnTo>
                  <a:lnTo>
                    <a:pt x="0" y="796290"/>
                  </a:lnTo>
                  <a:lnTo>
                    <a:pt x="0" y="159258"/>
                  </a:lnTo>
                  <a:close/>
                </a:path>
              </a:pathLst>
            </a:custGeom>
            <a:ln w="12700">
              <a:solidFill>
                <a:srgbClr val="41709C"/>
              </a:solidFill>
            </a:ln>
          </p:spPr>
          <p:txBody>
            <a:bodyPr wrap="square" lIns="0" tIns="0" rIns="0" bIns="0" rtlCol="0"/>
            <a:lstStyle/>
            <a:p>
              <a:endParaRPr/>
            </a:p>
          </p:txBody>
        </p:sp>
      </p:grpSp>
      <p:sp>
        <p:nvSpPr>
          <p:cNvPr id="44" name="object 44"/>
          <p:cNvSpPr txBox="1"/>
          <p:nvPr/>
        </p:nvSpPr>
        <p:spPr>
          <a:xfrm>
            <a:off x="261485" y="4524595"/>
            <a:ext cx="8779510" cy="84899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Times New Roman"/>
                <a:cs typeface="Times New Roman"/>
              </a:rPr>
              <a:t>PEO4:</a:t>
            </a:r>
            <a:endParaRPr sz="1800" dirty="0">
              <a:latin typeface="Times New Roman"/>
              <a:cs typeface="Times New Roman"/>
            </a:endParaRPr>
          </a:p>
          <a:p>
            <a:pPr algn="just"/>
            <a:r>
              <a:rPr lang="en-US" sz="1800" b="1" dirty="0">
                <a:latin typeface="Times New Roman" panose="02020603050405020304" pitchFamily="18" charset="0"/>
                <a:cs typeface="Times New Roman" panose="02020603050405020304" pitchFamily="18" charset="0"/>
              </a:rPr>
              <a:t>Apply various aspects of sustainable development elements in the design and development of best management practices for environmental management</a:t>
            </a:r>
          </a:p>
        </p:txBody>
      </p:sp>
      <p:grpSp>
        <p:nvGrpSpPr>
          <p:cNvPr id="48" name="object 41">
            <a:extLst>
              <a:ext uri="{FF2B5EF4-FFF2-40B4-BE49-F238E27FC236}">
                <a16:creationId xmlns:a16="http://schemas.microsoft.com/office/drawing/2014/main" id="{7D2DA9A7-C6B4-9CD3-1CB1-5736CDDC798C}"/>
              </a:ext>
            </a:extLst>
          </p:cNvPr>
          <p:cNvGrpSpPr/>
          <p:nvPr/>
        </p:nvGrpSpPr>
        <p:grpSpPr>
          <a:xfrm>
            <a:off x="177262" y="5574823"/>
            <a:ext cx="9047495" cy="1263057"/>
            <a:chOff x="196342" y="5394705"/>
            <a:chExt cx="9044305" cy="968375"/>
          </a:xfrm>
        </p:grpSpPr>
        <p:sp>
          <p:nvSpPr>
            <p:cNvPr id="49" name="object 42">
              <a:extLst>
                <a:ext uri="{FF2B5EF4-FFF2-40B4-BE49-F238E27FC236}">
                  <a16:creationId xmlns:a16="http://schemas.microsoft.com/office/drawing/2014/main" id="{37B985C4-D2E0-EDFB-BE27-29DD9E9013D9}"/>
                </a:ext>
              </a:extLst>
            </p:cNvPr>
            <p:cNvSpPr/>
            <p:nvPr/>
          </p:nvSpPr>
          <p:spPr>
            <a:xfrm>
              <a:off x="202692" y="5401055"/>
              <a:ext cx="9031605" cy="955675"/>
            </a:xfrm>
            <a:custGeom>
              <a:avLst/>
              <a:gdLst/>
              <a:ahLst/>
              <a:cxnLst/>
              <a:rect l="l" t="t" r="r" b="b"/>
              <a:pathLst>
                <a:path w="9031605" h="955675">
                  <a:moveTo>
                    <a:pt x="8871966" y="0"/>
                  </a:moveTo>
                  <a:lnTo>
                    <a:pt x="159258" y="0"/>
                  </a:lnTo>
                  <a:lnTo>
                    <a:pt x="108918" y="8113"/>
                  </a:lnTo>
                  <a:lnTo>
                    <a:pt x="65200" y="30711"/>
                  </a:lnTo>
                  <a:lnTo>
                    <a:pt x="30726" y="65178"/>
                  </a:lnTo>
                  <a:lnTo>
                    <a:pt x="8118" y="108898"/>
                  </a:lnTo>
                  <a:lnTo>
                    <a:pt x="0" y="159258"/>
                  </a:lnTo>
                  <a:lnTo>
                    <a:pt x="0" y="796290"/>
                  </a:lnTo>
                  <a:lnTo>
                    <a:pt x="8118" y="846624"/>
                  </a:lnTo>
                  <a:lnTo>
                    <a:pt x="30726" y="890342"/>
                  </a:lnTo>
                  <a:lnTo>
                    <a:pt x="65200" y="924818"/>
                  </a:lnTo>
                  <a:lnTo>
                    <a:pt x="108918" y="947428"/>
                  </a:lnTo>
                  <a:lnTo>
                    <a:pt x="159258" y="955548"/>
                  </a:lnTo>
                  <a:lnTo>
                    <a:pt x="8871966" y="955548"/>
                  </a:lnTo>
                  <a:lnTo>
                    <a:pt x="8922325" y="947428"/>
                  </a:lnTo>
                  <a:lnTo>
                    <a:pt x="8966045" y="924818"/>
                  </a:lnTo>
                  <a:lnTo>
                    <a:pt x="9000512" y="890342"/>
                  </a:lnTo>
                  <a:lnTo>
                    <a:pt x="9023110" y="846624"/>
                  </a:lnTo>
                  <a:lnTo>
                    <a:pt x="9031224" y="796290"/>
                  </a:lnTo>
                  <a:lnTo>
                    <a:pt x="9031224" y="159258"/>
                  </a:lnTo>
                  <a:lnTo>
                    <a:pt x="9023110" y="108898"/>
                  </a:lnTo>
                  <a:lnTo>
                    <a:pt x="9000512" y="65178"/>
                  </a:lnTo>
                  <a:lnTo>
                    <a:pt x="8966045" y="30711"/>
                  </a:lnTo>
                  <a:lnTo>
                    <a:pt x="8922325" y="8113"/>
                  </a:lnTo>
                  <a:lnTo>
                    <a:pt x="8871966" y="0"/>
                  </a:lnTo>
                  <a:close/>
                </a:path>
              </a:pathLst>
            </a:custGeom>
            <a:solidFill>
              <a:srgbClr val="ACB8C9">
                <a:alpha val="56861"/>
              </a:srgbClr>
            </a:solidFill>
          </p:spPr>
          <p:txBody>
            <a:bodyPr wrap="square" lIns="0" tIns="0" rIns="0" bIns="0" rtlCol="0"/>
            <a:lstStyle/>
            <a:p>
              <a:endParaRPr/>
            </a:p>
          </p:txBody>
        </p:sp>
        <p:sp>
          <p:nvSpPr>
            <p:cNvPr id="50" name="object 43">
              <a:extLst>
                <a:ext uri="{FF2B5EF4-FFF2-40B4-BE49-F238E27FC236}">
                  <a16:creationId xmlns:a16="http://schemas.microsoft.com/office/drawing/2014/main" id="{CF129BDB-D912-A634-D128-5EDEEE74A40B}"/>
                </a:ext>
              </a:extLst>
            </p:cNvPr>
            <p:cNvSpPr/>
            <p:nvPr/>
          </p:nvSpPr>
          <p:spPr>
            <a:xfrm>
              <a:off x="202692" y="5401055"/>
              <a:ext cx="9031605" cy="955675"/>
            </a:xfrm>
            <a:custGeom>
              <a:avLst/>
              <a:gdLst/>
              <a:ahLst/>
              <a:cxnLst/>
              <a:rect l="l" t="t" r="r" b="b"/>
              <a:pathLst>
                <a:path w="9031605" h="955675">
                  <a:moveTo>
                    <a:pt x="0" y="159258"/>
                  </a:moveTo>
                  <a:lnTo>
                    <a:pt x="8118" y="108898"/>
                  </a:lnTo>
                  <a:lnTo>
                    <a:pt x="30726" y="65178"/>
                  </a:lnTo>
                  <a:lnTo>
                    <a:pt x="65200" y="30711"/>
                  </a:lnTo>
                  <a:lnTo>
                    <a:pt x="108918" y="8113"/>
                  </a:lnTo>
                  <a:lnTo>
                    <a:pt x="159258" y="0"/>
                  </a:lnTo>
                  <a:lnTo>
                    <a:pt x="8871966" y="0"/>
                  </a:lnTo>
                  <a:lnTo>
                    <a:pt x="8922325" y="8113"/>
                  </a:lnTo>
                  <a:lnTo>
                    <a:pt x="8966045" y="30711"/>
                  </a:lnTo>
                  <a:lnTo>
                    <a:pt x="9000512" y="65178"/>
                  </a:lnTo>
                  <a:lnTo>
                    <a:pt x="9023110" y="108898"/>
                  </a:lnTo>
                  <a:lnTo>
                    <a:pt x="9031224" y="159258"/>
                  </a:lnTo>
                  <a:lnTo>
                    <a:pt x="9031224" y="796290"/>
                  </a:lnTo>
                  <a:lnTo>
                    <a:pt x="9023110" y="846624"/>
                  </a:lnTo>
                  <a:lnTo>
                    <a:pt x="9000512" y="890342"/>
                  </a:lnTo>
                  <a:lnTo>
                    <a:pt x="8966045" y="924818"/>
                  </a:lnTo>
                  <a:lnTo>
                    <a:pt x="8922325" y="947428"/>
                  </a:lnTo>
                  <a:lnTo>
                    <a:pt x="8871966" y="955548"/>
                  </a:lnTo>
                  <a:lnTo>
                    <a:pt x="159258" y="955548"/>
                  </a:lnTo>
                  <a:lnTo>
                    <a:pt x="108918" y="947428"/>
                  </a:lnTo>
                  <a:lnTo>
                    <a:pt x="65200" y="924818"/>
                  </a:lnTo>
                  <a:lnTo>
                    <a:pt x="30726" y="890342"/>
                  </a:lnTo>
                  <a:lnTo>
                    <a:pt x="8118" y="846624"/>
                  </a:lnTo>
                  <a:lnTo>
                    <a:pt x="0" y="796290"/>
                  </a:lnTo>
                  <a:lnTo>
                    <a:pt x="0" y="159258"/>
                  </a:lnTo>
                  <a:close/>
                </a:path>
              </a:pathLst>
            </a:custGeom>
            <a:ln w="12700">
              <a:solidFill>
                <a:srgbClr val="41709C"/>
              </a:solidFill>
            </a:ln>
          </p:spPr>
          <p:txBody>
            <a:bodyPr wrap="square" lIns="0" tIns="0" rIns="0" bIns="0" rtlCol="0"/>
            <a:lstStyle/>
            <a:p>
              <a:endParaRPr/>
            </a:p>
          </p:txBody>
        </p:sp>
      </p:grpSp>
      <p:sp>
        <p:nvSpPr>
          <p:cNvPr id="51" name="object 44">
            <a:extLst>
              <a:ext uri="{FF2B5EF4-FFF2-40B4-BE49-F238E27FC236}">
                <a16:creationId xmlns:a16="http://schemas.microsoft.com/office/drawing/2014/main" id="{5C74DED5-EB3D-1A03-A282-DFF79165BC1D}"/>
              </a:ext>
            </a:extLst>
          </p:cNvPr>
          <p:cNvSpPr txBox="1"/>
          <p:nvPr/>
        </p:nvSpPr>
        <p:spPr>
          <a:xfrm>
            <a:off x="270912" y="5646385"/>
            <a:ext cx="8779510" cy="11208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C00000"/>
                </a:solidFill>
                <a:latin typeface="Times New Roman"/>
                <a:cs typeface="Times New Roman"/>
              </a:rPr>
              <a:t>PEO</a:t>
            </a:r>
            <a:r>
              <a:rPr lang="en-IN" sz="1800" b="1" dirty="0">
                <a:solidFill>
                  <a:srgbClr val="C00000"/>
                </a:solidFill>
                <a:latin typeface="Times New Roman"/>
                <a:cs typeface="Times New Roman"/>
              </a:rPr>
              <a:t>5</a:t>
            </a:r>
            <a:r>
              <a:rPr sz="1800" b="1" dirty="0">
                <a:solidFill>
                  <a:srgbClr val="C00000"/>
                </a:solidFill>
                <a:latin typeface="Times New Roman"/>
                <a:cs typeface="Times New Roman"/>
              </a:rPr>
              <a:t>:</a:t>
            </a:r>
            <a:endParaRPr sz="1800" dirty="0">
              <a:latin typeface="Times New Roman"/>
              <a:cs typeface="Times New Roman"/>
            </a:endParaRPr>
          </a:p>
          <a:p>
            <a:pPr algn="just"/>
            <a:r>
              <a:rPr lang="en-US" sz="1800" b="1" dirty="0">
                <a:latin typeface="Times New Roman" panose="02020603050405020304" pitchFamily="18" charset="0"/>
                <a:cs typeface="Times New Roman" panose="02020603050405020304" pitchFamily="18" charset="0"/>
              </a:rPr>
              <a:t>Engross in life long process of learning to keep themselves abreast of current developments in the field of environmental engineering and management and promote skills to work in collaboration with others.</a:t>
            </a:r>
            <a:endParaRPr lang="en-IN" sz="1800" b="1" dirty="0">
              <a:latin typeface="Times New Roman" panose="02020603050405020304" pitchFamily="18" charset="0"/>
              <a:cs typeface="Times New Roman" panose="02020603050405020304" pitchFamily="18" charset="0"/>
            </a:endParaRPr>
          </a:p>
        </p:txBody>
      </p:sp>
      <p:grpSp>
        <p:nvGrpSpPr>
          <p:cNvPr id="52" name="object 36">
            <a:extLst>
              <a:ext uri="{FF2B5EF4-FFF2-40B4-BE49-F238E27FC236}">
                <a16:creationId xmlns:a16="http://schemas.microsoft.com/office/drawing/2014/main" id="{3F557F8E-FBF2-C40E-F14A-EE91C4F65F1A}"/>
              </a:ext>
            </a:extLst>
          </p:cNvPr>
          <p:cNvGrpSpPr/>
          <p:nvPr/>
        </p:nvGrpSpPr>
        <p:grpSpPr>
          <a:xfrm>
            <a:off x="9154926" y="4552812"/>
            <a:ext cx="3130480" cy="1523999"/>
            <a:chOff x="8993123" y="4184853"/>
            <a:chExt cx="3062605" cy="1183640"/>
          </a:xfrm>
        </p:grpSpPr>
        <p:pic>
          <p:nvPicPr>
            <p:cNvPr id="53" name="object 37">
              <a:extLst>
                <a:ext uri="{FF2B5EF4-FFF2-40B4-BE49-F238E27FC236}">
                  <a16:creationId xmlns:a16="http://schemas.microsoft.com/office/drawing/2014/main" id="{AD56798D-0D49-23BC-0FFF-D568C960F9A2}"/>
                </a:ext>
              </a:extLst>
            </p:cNvPr>
            <p:cNvPicPr/>
            <p:nvPr/>
          </p:nvPicPr>
          <p:blipFill>
            <a:blip r:embed="rId4" cstate="print"/>
            <a:stretch>
              <a:fillRect/>
            </a:stretch>
          </p:blipFill>
          <p:spPr>
            <a:xfrm>
              <a:off x="8993123" y="4184853"/>
              <a:ext cx="3062478" cy="1183182"/>
            </a:xfrm>
            <a:prstGeom prst="rect">
              <a:avLst/>
            </a:prstGeom>
          </p:spPr>
        </p:pic>
        <p:sp>
          <p:nvSpPr>
            <p:cNvPr id="54" name="object 38">
              <a:extLst>
                <a:ext uri="{FF2B5EF4-FFF2-40B4-BE49-F238E27FC236}">
                  <a16:creationId xmlns:a16="http://schemas.microsoft.com/office/drawing/2014/main" id="{DDF9B12D-2180-8E63-79CB-F7365A38B52F}"/>
                </a:ext>
              </a:extLst>
            </p:cNvPr>
            <p:cNvSpPr/>
            <p:nvPr/>
          </p:nvSpPr>
          <p:spPr>
            <a:xfrm>
              <a:off x="9233915" y="4241291"/>
              <a:ext cx="2527300" cy="685800"/>
            </a:xfrm>
            <a:custGeom>
              <a:avLst/>
              <a:gdLst/>
              <a:ahLst/>
              <a:cxnLst/>
              <a:rect l="l" t="t" r="r" b="b"/>
              <a:pathLst>
                <a:path w="2527300" h="685800">
                  <a:moveTo>
                    <a:pt x="2412491" y="0"/>
                  </a:moveTo>
                  <a:lnTo>
                    <a:pt x="114300" y="0"/>
                  </a:lnTo>
                  <a:lnTo>
                    <a:pt x="69812" y="8983"/>
                  </a:lnTo>
                  <a:lnTo>
                    <a:pt x="33480" y="33480"/>
                  </a:lnTo>
                  <a:lnTo>
                    <a:pt x="8983" y="69812"/>
                  </a:lnTo>
                  <a:lnTo>
                    <a:pt x="0" y="114299"/>
                  </a:lnTo>
                  <a:lnTo>
                    <a:pt x="0" y="571499"/>
                  </a:lnTo>
                  <a:lnTo>
                    <a:pt x="8983" y="615987"/>
                  </a:lnTo>
                  <a:lnTo>
                    <a:pt x="33480" y="652319"/>
                  </a:lnTo>
                  <a:lnTo>
                    <a:pt x="69812" y="676816"/>
                  </a:lnTo>
                  <a:lnTo>
                    <a:pt x="114300" y="685799"/>
                  </a:lnTo>
                  <a:lnTo>
                    <a:pt x="2412491" y="685799"/>
                  </a:lnTo>
                  <a:lnTo>
                    <a:pt x="2456979" y="676816"/>
                  </a:lnTo>
                  <a:lnTo>
                    <a:pt x="2493311" y="652319"/>
                  </a:lnTo>
                  <a:lnTo>
                    <a:pt x="2517808" y="615987"/>
                  </a:lnTo>
                  <a:lnTo>
                    <a:pt x="2526791" y="571499"/>
                  </a:lnTo>
                  <a:lnTo>
                    <a:pt x="2526791" y="114299"/>
                  </a:lnTo>
                  <a:lnTo>
                    <a:pt x="2517808" y="69812"/>
                  </a:lnTo>
                  <a:lnTo>
                    <a:pt x="2493311" y="33480"/>
                  </a:lnTo>
                  <a:lnTo>
                    <a:pt x="2456979" y="8983"/>
                  </a:lnTo>
                  <a:lnTo>
                    <a:pt x="2412491" y="0"/>
                  </a:lnTo>
                  <a:close/>
                </a:path>
              </a:pathLst>
            </a:custGeom>
            <a:solidFill>
              <a:srgbClr val="D5DCE4"/>
            </a:solidFill>
          </p:spPr>
          <p:txBody>
            <a:bodyPr wrap="square" lIns="0" tIns="0" rIns="0" bIns="0" rtlCol="0"/>
            <a:lstStyle/>
            <a:p>
              <a:endParaRPr/>
            </a:p>
          </p:txBody>
        </p:sp>
        <p:sp>
          <p:nvSpPr>
            <p:cNvPr id="55" name="object 39">
              <a:extLst>
                <a:ext uri="{FF2B5EF4-FFF2-40B4-BE49-F238E27FC236}">
                  <a16:creationId xmlns:a16="http://schemas.microsoft.com/office/drawing/2014/main" id="{F3E49579-3181-6550-E41B-E354A452F59C}"/>
                </a:ext>
              </a:extLst>
            </p:cNvPr>
            <p:cNvSpPr/>
            <p:nvPr/>
          </p:nvSpPr>
          <p:spPr>
            <a:xfrm>
              <a:off x="9233915" y="4241291"/>
              <a:ext cx="2527300" cy="685800"/>
            </a:xfrm>
            <a:custGeom>
              <a:avLst/>
              <a:gdLst/>
              <a:ahLst/>
              <a:cxnLst/>
              <a:rect l="l" t="t" r="r" b="b"/>
              <a:pathLst>
                <a:path w="2527300" h="685800">
                  <a:moveTo>
                    <a:pt x="0" y="114299"/>
                  </a:moveTo>
                  <a:lnTo>
                    <a:pt x="8983" y="69812"/>
                  </a:lnTo>
                  <a:lnTo>
                    <a:pt x="33480" y="33480"/>
                  </a:lnTo>
                  <a:lnTo>
                    <a:pt x="69812" y="8983"/>
                  </a:lnTo>
                  <a:lnTo>
                    <a:pt x="114300" y="0"/>
                  </a:lnTo>
                  <a:lnTo>
                    <a:pt x="2412491" y="0"/>
                  </a:lnTo>
                  <a:lnTo>
                    <a:pt x="2456979" y="8983"/>
                  </a:lnTo>
                  <a:lnTo>
                    <a:pt x="2493311" y="33480"/>
                  </a:lnTo>
                  <a:lnTo>
                    <a:pt x="2517808" y="69812"/>
                  </a:lnTo>
                  <a:lnTo>
                    <a:pt x="2526791" y="114299"/>
                  </a:lnTo>
                  <a:lnTo>
                    <a:pt x="2526791" y="571499"/>
                  </a:lnTo>
                  <a:lnTo>
                    <a:pt x="2517808" y="615987"/>
                  </a:lnTo>
                  <a:lnTo>
                    <a:pt x="2493311" y="652319"/>
                  </a:lnTo>
                  <a:lnTo>
                    <a:pt x="2456979" y="676816"/>
                  </a:lnTo>
                  <a:lnTo>
                    <a:pt x="2412491" y="685799"/>
                  </a:lnTo>
                  <a:lnTo>
                    <a:pt x="114300" y="685799"/>
                  </a:lnTo>
                  <a:lnTo>
                    <a:pt x="69812" y="676816"/>
                  </a:lnTo>
                  <a:lnTo>
                    <a:pt x="33480" y="652319"/>
                  </a:lnTo>
                  <a:lnTo>
                    <a:pt x="8983" y="615987"/>
                  </a:lnTo>
                  <a:lnTo>
                    <a:pt x="0" y="571499"/>
                  </a:lnTo>
                  <a:lnTo>
                    <a:pt x="0" y="114299"/>
                  </a:lnTo>
                  <a:close/>
                </a:path>
              </a:pathLst>
            </a:custGeom>
            <a:ln w="12700">
              <a:solidFill>
                <a:srgbClr val="41709C"/>
              </a:solidFill>
            </a:ln>
          </p:spPr>
          <p:txBody>
            <a:bodyPr wrap="square" lIns="0" tIns="0" rIns="0" bIns="0" rtlCol="0"/>
            <a:lstStyle/>
            <a:p>
              <a:endParaRPr/>
            </a:p>
          </p:txBody>
        </p:sp>
      </p:grpSp>
      <p:sp>
        <p:nvSpPr>
          <p:cNvPr id="56" name="object 40">
            <a:extLst>
              <a:ext uri="{FF2B5EF4-FFF2-40B4-BE49-F238E27FC236}">
                <a16:creationId xmlns:a16="http://schemas.microsoft.com/office/drawing/2014/main" id="{7C5ED1C5-247B-12AE-BE40-FA75D740706D}"/>
              </a:ext>
            </a:extLst>
          </p:cNvPr>
          <p:cNvSpPr txBox="1"/>
          <p:nvPr/>
        </p:nvSpPr>
        <p:spPr>
          <a:xfrm>
            <a:off x="9372600" y="4843378"/>
            <a:ext cx="2581789" cy="566822"/>
          </a:xfrm>
          <a:prstGeom prst="rect">
            <a:avLst/>
          </a:prstGeom>
        </p:spPr>
        <p:txBody>
          <a:bodyPr vert="horz" wrap="square" lIns="0" tIns="12700" rIns="0" bIns="0" rtlCol="0">
            <a:spAutoFit/>
          </a:bodyPr>
          <a:lstStyle/>
          <a:p>
            <a:pPr marL="263525" indent="-226060">
              <a:lnSpc>
                <a:spcPct val="100000"/>
              </a:lnSpc>
              <a:spcBef>
                <a:spcPts val="100"/>
              </a:spcBef>
              <a:buAutoNum type="alphaLcPeriod"/>
              <a:tabLst>
                <a:tab pos="264160" algn="l"/>
              </a:tabLst>
            </a:pPr>
            <a:r>
              <a:rPr lang="en-IN" b="1" spc="-45" dirty="0">
                <a:latin typeface="Calibri"/>
                <a:cs typeface="Calibri"/>
              </a:rPr>
              <a:t>Sustainable Development</a:t>
            </a:r>
            <a:endParaRPr sz="1800" dirty="0">
              <a:latin typeface="Calibri"/>
              <a:cs typeface="Calibri"/>
            </a:endParaRPr>
          </a:p>
          <a:p>
            <a:pPr marL="272415" indent="-234950">
              <a:lnSpc>
                <a:spcPct val="100000"/>
              </a:lnSpc>
              <a:buAutoNum type="alphaLcPeriod"/>
              <a:tabLst>
                <a:tab pos="273050" algn="l"/>
              </a:tabLst>
            </a:pPr>
            <a:r>
              <a:rPr lang="en-IN" b="1" spc="-5" dirty="0">
                <a:latin typeface="Calibri"/>
                <a:cs typeface="Calibri"/>
              </a:rPr>
              <a:t>Management Practices</a:t>
            </a:r>
            <a:endParaRPr sz="1800" dirty="0">
              <a:latin typeface="Calibri"/>
              <a:cs typeface="Calibri"/>
            </a:endParaRPr>
          </a:p>
        </p:txBody>
      </p:sp>
      <p:sp>
        <p:nvSpPr>
          <p:cNvPr id="57" name="TextBox 56">
            <a:extLst>
              <a:ext uri="{FF2B5EF4-FFF2-40B4-BE49-F238E27FC236}">
                <a16:creationId xmlns:a16="http://schemas.microsoft.com/office/drawing/2014/main" id="{6CA61350-788E-D4A1-4ECA-DD23F3A3AA05}"/>
              </a:ext>
            </a:extLst>
          </p:cNvPr>
          <p:cNvSpPr txBox="1"/>
          <p:nvPr/>
        </p:nvSpPr>
        <p:spPr>
          <a:xfrm>
            <a:off x="9812948" y="802609"/>
            <a:ext cx="1911442" cy="707886"/>
          </a:xfrm>
          <a:prstGeom prst="rect">
            <a:avLst/>
          </a:prstGeom>
          <a:noFill/>
        </p:spPr>
        <p:txBody>
          <a:bodyPr wrap="square" rtlCol="0">
            <a:spAutoFit/>
          </a:bodyPr>
          <a:lstStyle/>
          <a:p>
            <a:r>
              <a:rPr lang="en-IN" sz="2200" b="1" u="heavy" spc="-60" dirty="0">
                <a:solidFill>
                  <a:srgbClr val="C00000"/>
                </a:solidFill>
                <a:uFill>
                  <a:solidFill>
                    <a:srgbClr val="C00000"/>
                  </a:solidFill>
                </a:uFill>
                <a:latin typeface="Calibri"/>
                <a:cs typeface="Calibri"/>
              </a:rPr>
              <a:t>K</a:t>
            </a:r>
            <a:r>
              <a:rPr lang="en-IN" sz="2200" b="1" u="heavy" spc="-35" dirty="0">
                <a:solidFill>
                  <a:srgbClr val="C00000"/>
                </a:solidFill>
                <a:uFill>
                  <a:solidFill>
                    <a:srgbClr val="C00000"/>
                  </a:solidFill>
                </a:uFill>
                <a:latin typeface="Calibri"/>
                <a:cs typeface="Calibri"/>
              </a:rPr>
              <a:t>e</a:t>
            </a:r>
            <a:r>
              <a:rPr lang="en-IN" sz="2200" b="1" u="heavy" spc="-5" dirty="0">
                <a:solidFill>
                  <a:srgbClr val="C00000"/>
                </a:solidFill>
                <a:uFill>
                  <a:solidFill>
                    <a:srgbClr val="C00000"/>
                  </a:solidFill>
                </a:uFill>
                <a:latin typeface="Calibri"/>
                <a:cs typeface="Calibri"/>
              </a:rPr>
              <a:t>y</a:t>
            </a:r>
            <a:r>
              <a:rPr lang="en-IN" sz="2200" b="1" u="heavy" spc="-20" dirty="0">
                <a:solidFill>
                  <a:srgbClr val="C00000"/>
                </a:solidFill>
                <a:uFill>
                  <a:solidFill>
                    <a:srgbClr val="C00000"/>
                  </a:solidFill>
                </a:uFill>
                <a:latin typeface="Calibri"/>
                <a:cs typeface="Calibri"/>
              </a:rPr>
              <a:t>w</a:t>
            </a:r>
            <a:r>
              <a:rPr lang="en-IN" sz="2200" b="1" u="heavy" spc="-5" dirty="0">
                <a:solidFill>
                  <a:srgbClr val="C00000"/>
                </a:solidFill>
                <a:uFill>
                  <a:solidFill>
                    <a:srgbClr val="C00000"/>
                  </a:solidFill>
                </a:uFill>
                <a:latin typeface="Calibri"/>
                <a:cs typeface="Calibri"/>
              </a:rPr>
              <a:t>o</a:t>
            </a:r>
            <a:r>
              <a:rPr lang="en-IN" sz="2200" b="1" u="heavy" spc="-45" dirty="0">
                <a:solidFill>
                  <a:srgbClr val="C00000"/>
                </a:solidFill>
                <a:uFill>
                  <a:solidFill>
                    <a:srgbClr val="C00000"/>
                  </a:solidFill>
                </a:uFill>
                <a:latin typeface="Calibri"/>
                <a:cs typeface="Calibri"/>
              </a:rPr>
              <a:t>r</a:t>
            </a:r>
            <a:r>
              <a:rPr lang="en-IN" sz="2200" b="1" u="heavy" spc="-5" dirty="0">
                <a:solidFill>
                  <a:srgbClr val="C00000"/>
                </a:solidFill>
                <a:uFill>
                  <a:solidFill>
                    <a:srgbClr val="C00000"/>
                  </a:solidFill>
                </a:uFill>
                <a:latin typeface="Calibri"/>
                <a:cs typeface="Calibri"/>
              </a:rPr>
              <a:t>ds</a:t>
            </a:r>
            <a:endParaRPr lang="en-IN" sz="2200" dirty="0">
              <a:latin typeface="Calibri"/>
              <a:cs typeface="Calibri"/>
            </a:endParaRPr>
          </a:p>
          <a:p>
            <a:endParaRPr lang="en-IN" dirty="0"/>
          </a:p>
        </p:txBody>
      </p:sp>
      <p:sp>
        <p:nvSpPr>
          <p:cNvPr id="47" name="Rectangle: Rounded Corners 46">
            <a:extLst>
              <a:ext uri="{FF2B5EF4-FFF2-40B4-BE49-F238E27FC236}">
                <a16:creationId xmlns:a16="http://schemas.microsoft.com/office/drawing/2014/main" id="{A4656A1E-8B77-22AC-9FA2-B085BCB29CBE}"/>
              </a:ext>
            </a:extLst>
          </p:cNvPr>
          <p:cNvSpPr/>
          <p:nvPr/>
        </p:nvSpPr>
        <p:spPr>
          <a:xfrm>
            <a:off x="9312884" y="2308179"/>
            <a:ext cx="2761868" cy="11208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5600" indent="-342900" algn="just">
              <a:lnSpc>
                <a:spcPct val="100000"/>
              </a:lnSpc>
              <a:spcBef>
                <a:spcPts val="100"/>
              </a:spcBef>
              <a:buAutoNum type="alphaLcPeriod"/>
              <a:tabLst>
                <a:tab pos="354965" algn="l"/>
                <a:tab pos="355600" algn="l"/>
              </a:tabLst>
            </a:pPr>
            <a:r>
              <a:rPr lang="en-US" b="1" spc="-5" dirty="0">
                <a:latin typeface="Calibri"/>
                <a:cs typeface="Calibri"/>
              </a:rPr>
              <a:t>Knowledge Impart</a:t>
            </a:r>
            <a:endParaRPr lang="en-US" sz="1800" dirty="0">
              <a:latin typeface="Calibri"/>
              <a:cs typeface="Calibri"/>
            </a:endParaRPr>
          </a:p>
          <a:p>
            <a:pPr marL="355600" indent="-342900" algn="just">
              <a:lnSpc>
                <a:spcPct val="100000"/>
              </a:lnSpc>
              <a:spcBef>
                <a:spcPts val="5"/>
              </a:spcBef>
              <a:buAutoNum type="alphaLcPeriod"/>
              <a:tabLst>
                <a:tab pos="354965" algn="l"/>
                <a:tab pos="355600" algn="l"/>
              </a:tabLst>
            </a:pPr>
            <a:r>
              <a:rPr lang="en-US" sz="1800" b="1" dirty="0">
                <a:latin typeface="Calibri"/>
                <a:cs typeface="Calibri"/>
              </a:rPr>
              <a:t>Solutions to Environmental Issues</a:t>
            </a:r>
            <a:endParaRPr lang="en-US" sz="1800" dirty="0">
              <a:latin typeface="Calibri"/>
              <a:cs typeface="Calibri"/>
            </a:endParaRPr>
          </a:p>
        </p:txBody>
      </p:sp>
      <p:sp>
        <p:nvSpPr>
          <p:cNvPr id="58" name="Rectangle: Rounded Corners 57">
            <a:extLst>
              <a:ext uri="{FF2B5EF4-FFF2-40B4-BE49-F238E27FC236}">
                <a16:creationId xmlns:a16="http://schemas.microsoft.com/office/drawing/2014/main" id="{5AAB3221-00D5-E704-B9A3-B1C1A9FD14C6}"/>
              </a:ext>
            </a:extLst>
          </p:cNvPr>
          <p:cNvSpPr/>
          <p:nvPr/>
        </p:nvSpPr>
        <p:spPr>
          <a:xfrm>
            <a:off x="9312884" y="1291932"/>
            <a:ext cx="2761868" cy="94836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355600" marR="393065" indent="-342900">
              <a:lnSpc>
                <a:spcPct val="100000"/>
              </a:lnSpc>
              <a:spcBef>
                <a:spcPts val="1550"/>
              </a:spcBef>
              <a:buAutoNum type="alphaLcPeriod"/>
              <a:tabLst>
                <a:tab pos="354965" algn="l"/>
                <a:tab pos="355600" algn="l"/>
              </a:tabLst>
            </a:pPr>
            <a:r>
              <a:rPr lang="en-IN" b="1" dirty="0">
                <a:solidFill>
                  <a:schemeClr val="bg1"/>
                </a:solidFill>
                <a:latin typeface="Calibri"/>
                <a:cs typeface="Calibri"/>
              </a:rPr>
              <a:t>Successful Careers</a:t>
            </a:r>
            <a:endParaRPr lang="en-IN" sz="1800" dirty="0">
              <a:solidFill>
                <a:schemeClr val="bg1"/>
              </a:solidFill>
              <a:latin typeface="Calibri"/>
              <a:cs typeface="Calibri"/>
            </a:endParaRPr>
          </a:p>
        </p:txBody>
      </p:sp>
      <p:sp>
        <p:nvSpPr>
          <p:cNvPr id="59" name="Rectangle: Rounded Corners 58">
            <a:extLst>
              <a:ext uri="{FF2B5EF4-FFF2-40B4-BE49-F238E27FC236}">
                <a16:creationId xmlns:a16="http://schemas.microsoft.com/office/drawing/2014/main" id="{DF81F0EB-AF07-698D-BBF0-BE5806ECAAFB}"/>
              </a:ext>
            </a:extLst>
          </p:cNvPr>
          <p:cNvSpPr/>
          <p:nvPr/>
        </p:nvSpPr>
        <p:spPr>
          <a:xfrm>
            <a:off x="9311311" y="3539613"/>
            <a:ext cx="2761868" cy="10047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3525" indent="-226060">
              <a:lnSpc>
                <a:spcPct val="100000"/>
              </a:lnSpc>
              <a:spcBef>
                <a:spcPts val="100"/>
              </a:spcBef>
              <a:buAutoNum type="alphaLcPeriod"/>
              <a:tabLst>
                <a:tab pos="264160" algn="l"/>
              </a:tabLst>
            </a:pPr>
            <a:r>
              <a:rPr lang="en-IN" b="1" spc="-45" dirty="0">
                <a:latin typeface="Calibri"/>
                <a:cs typeface="Calibri"/>
              </a:rPr>
              <a:t>Principles of Environment</a:t>
            </a:r>
            <a:endParaRPr lang="en-IN" sz="1800" dirty="0">
              <a:latin typeface="Calibri"/>
              <a:cs typeface="Calibri"/>
            </a:endParaRPr>
          </a:p>
          <a:p>
            <a:pPr marL="272415" indent="-234950">
              <a:lnSpc>
                <a:spcPct val="100000"/>
              </a:lnSpc>
              <a:buAutoNum type="alphaLcPeriod"/>
              <a:tabLst>
                <a:tab pos="273050" algn="l"/>
              </a:tabLst>
            </a:pPr>
            <a:r>
              <a:rPr lang="en-IN" b="1" spc="-5" dirty="0">
                <a:latin typeface="Calibri"/>
                <a:cs typeface="Calibri"/>
              </a:rPr>
              <a:t>Socio-economic development</a:t>
            </a:r>
            <a:endParaRPr lang="en-IN" sz="1800" dirty="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204447" y="105155"/>
            <a:ext cx="687324" cy="678180"/>
          </a:xfrm>
          <a:prstGeom prst="rect">
            <a:avLst/>
          </a:prstGeom>
        </p:spPr>
      </p:pic>
      <p:sp>
        <p:nvSpPr>
          <p:cNvPr id="3" name="object 3"/>
          <p:cNvSpPr txBox="1"/>
          <p:nvPr/>
        </p:nvSpPr>
        <p:spPr>
          <a:xfrm>
            <a:off x="1601724" y="527304"/>
            <a:ext cx="8746490" cy="457200"/>
          </a:xfrm>
          <a:prstGeom prst="rect">
            <a:avLst/>
          </a:prstGeom>
          <a:solidFill>
            <a:srgbClr val="EC7C30"/>
          </a:solidFill>
          <a:ln w="12700">
            <a:solidFill>
              <a:srgbClr val="AD5A20"/>
            </a:solidFill>
          </a:ln>
        </p:spPr>
        <p:txBody>
          <a:bodyPr vert="horz" wrap="square" lIns="0" tIns="83185" rIns="0" bIns="0" rtlCol="0">
            <a:spAutoFit/>
          </a:bodyPr>
          <a:lstStyle/>
          <a:p>
            <a:pPr marL="144780">
              <a:lnSpc>
                <a:spcPct val="100000"/>
              </a:lnSpc>
              <a:spcBef>
                <a:spcPts val="655"/>
              </a:spcBef>
            </a:pPr>
            <a:r>
              <a:rPr sz="1800" b="1" spc="-5" dirty="0">
                <a:solidFill>
                  <a:srgbClr val="FFFFFF"/>
                </a:solidFill>
                <a:latin typeface="Times New Roman"/>
                <a:cs typeface="Times New Roman"/>
              </a:rPr>
              <a:t>RESEARCH</a:t>
            </a:r>
            <a:r>
              <a:rPr sz="1800" b="1" spc="5" dirty="0">
                <a:solidFill>
                  <a:srgbClr val="FFFFFF"/>
                </a:solidFill>
                <a:latin typeface="Times New Roman"/>
                <a:cs typeface="Times New Roman"/>
              </a:rPr>
              <a:t> </a:t>
            </a:r>
            <a:r>
              <a:rPr sz="1800" b="1" dirty="0">
                <a:solidFill>
                  <a:srgbClr val="FFFFFF"/>
                </a:solidFill>
                <a:latin typeface="Times New Roman"/>
                <a:cs typeface="Times New Roman"/>
              </a:rPr>
              <a:t>PROJECTES</a:t>
            </a:r>
            <a:r>
              <a:rPr sz="1800" b="1" spc="-25" dirty="0">
                <a:solidFill>
                  <a:srgbClr val="FFFFFF"/>
                </a:solidFill>
                <a:latin typeface="Times New Roman"/>
                <a:cs typeface="Times New Roman"/>
              </a:rPr>
              <a:t> </a:t>
            </a:r>
            <a:r>
              <a:rPr sz="1800" b="1" dirty="0">
                <a:solidFill>
                  <a:srgbClr val="FFFFFF"/>
                </a:solidFill>
                <a:latin typeface="Times New Roman"/>
                <a:cs typeface="Times New Roman"/>
              </a:rPr>
              <a:t>COMPLETED/ONGOING</a:t>
            </a:r>
            <a:r>
              <a:rPr sz="1800" b="1" spc="-30" dirty="0">
                <a:solidFill>
                  <a:srgbClr val="FFFFFF"/>
                </a:solidFill>
                <a:latin typeface="Times New Roman"/>
                <a:cs typeface="Times New Roman"/>
              </a:rPr>
              <a:t> </a:t>
            </a:r>
            <a:r>
              <a:rPr sz="1800" b="1" spc="-5" dirty="0">
                <a:solidFill>
                  <a:srgbClr val="FFFFFF"/>
                </a:solidFill>
                <a:latin typeface="Times New Roman"/>
                <a:cs typeface="Times New Roman"/>
              </a:rPr>
              <a:t>DURING</a:t>
            </a:r>
            <a:r>
              <a:rPr sz="1800" b="1" dirty="0">
                <a:solidFill>
                  <a:srgbClr val="FFFFFF"/>
                </a:solidFill>
                <a:latin typeface="Times New Roman"/>
                <a:cs typeface="Times New Roman"/>
              </a:rPr>
              <a:t> </a:t>
            </a:r>
            <a:r>
              <a:rPr sz="1800" b="1" spc="-5" dirty="0">
                <a:solidFill>
                  <a:srgbClr val="FFFFFF"/>
                </a:solidFill>
                <a:latin typeface="Times New Roman"/>
                <a:cs typeface="Times New Roman"/>
              </a:rPr>
              <a:t>LAST</a:t>
            </a:r>
            <a:r>
              <a:rPr sz="1800" b="1" spc="-45" dirty="0">
                <a:solidFill>
                  <a:srgbClr val="FFFFFF"/>
                </a:solidFill>
                <a:latin typeface="Times New Roman"/>
                <a:cs typeface="Times New Roman"/>
              </a:rPr>
              <a:t> </a:t>
            </a:r>
            <a:r>
              <a:rPr sz="1800" b="1" spc="-5" dirty="0">
                <a:solidFill>
                  <a:srgbClr val="FFFFFF"/>
                </a:solidFill>
                <a:latin typeface="Times New Roman"/>
                <a:cs typeface="Times New Roman"/>
              </a:rPr>
              <a:t>FIVE</a:t>
            </a:r>
            <a:r>
              <a:rPr sz="1800" b="1" spc="-70" dirty="0">
                <a:solidFill>
                  <a:srgbClr val="FFFFFF"/>
                </a:solidFill>
                <a:latin typeface="Times New Roman"/>
                <a:cs typeface="Times New Roman"/>
              </a:rPr>
              <a:t> </a:t>
            </a:r>
            <a:r>
              <a:rPr sz="1800" b="1" spc="-5" dirty="0">
                <a:solidFill>
                  <a:srgbClr val="FFFFFF"/>
                </a:solidFill>
                <a:latin typeface="Times New Roman"/>
                <a:cs typeface="Times New Roman"/>
              </a:rPr>
              <a:t>YEARS</a:t>
            </a:r>
            <a:endParaRPr sz="180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3598111849"/>
              </p:ext>
            </p:extLst>
          </p:nvPr>
        </p:nvGraphicFramePr>
        <p:xfrm>
          <a:off x="191344" y="1097496"/>
          <a:ext cx="11887199" cy="5745480"/>
        </p:xfrm>
        <a:graphic>
          <a:graphicData uri="http://schemas.openxmlformats.org/drawingml/2006/table">
            <a:tbl>
              <a:tblPr firstRow="1" bandRow="1">
                <a:tableStyleId>{2D5ABB26-0587-4C30-8999-92F81FD0307C}</a:tableStyleId>
              </a:tblPr>
              <a:tblGrid>
                <a:gridCol w="2540000">
                  <a:extLst>
                    <a:ext uri="{9D8B030D-6E8A-4147-A177-3AD203B41FA5}">
                      <a16:colId xmlns:a16="http://schemas.microsoft.com/office/drawing/2014/main" val="20000"/>
                    </a:ext>
                  </a:extLst>
                </a:gridCol>
                <a:gridCol w="2001520">
                  <a:extLst>
                    <a:ext uri="{9D8B030D-6E8A-4147-A177-3AD203B41FA5}">
                      <a16:colId xmlns:a16="http://schemas.microsoft.com/office/drawing/2014/main" val="20001"/>
                    </a:ext>
                  </a:extLst>
                </a:gridCol>
                <a:gridCol w="222723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939409">
                  <a:extLst>
                    <a:ext uri="{9D8B030D-6E8A-4147-A177-3AD203B41FA5}">
                      <a16:colId xmlns:a16="http://schemas.microsoft.com/office/drawing/2014/main" val="20004"/>
                    </a:ext>
                  </a:extLst>
                </a:gridCol>
                <a:gridCol w="1351279">
                  <a:extLst>
                    <a:ext uri="{9D8B030D-6E8A-4147-A177-3AD203B41FA5}">
                      <a16:colId xmlns:a16="http://schemas.microsoft.com/office/drawing/2014/main" val="20005"/>
                    </a:ext>
                  </a:extLst>
                </a:gridCol>
                <a:gridCol w="1171575">
                  <a:extLst>
                    <a:ext uri="{9D8B030D-6E8A-4147-A177-3AD203B41FA5}">
                      <a16:colId xmlns:a16="http://schemas.microsoft.com/office/drawing/2014/main" val="20006"/>
                    </a:ext>
                  </a:extLst>
                </a:gridCol>
              </a:tblGrid>
              <a:tr h="1442675">
                <a:tc>
                  <a:txBody>
                    <a:bodyPr/>
                    <a:lstStyle/>
                    <a:p>
                      <a:pPr marL="358140" marR="10795" indent="-341630" algn="ctr">
                        <a:lnSpc>
                          <a:spcPct val="100000"/>
                        </a:lnSpc>
                        <a:spcBef>
                          <a:spcPts val="1120"/>
                        </a:spcBef>
                      </a:pPr>
                      <a:r>
                        <a:rPr sz="1800" b="1" spc="-10" dirty="0">
                          <a:latin typeface="Times New Roman"/>
                          <a:cs typeface="Times New Roman"/>
                        </a:rPr>
                        <a:t>Name </a:t>
                      </a:r>
                      <a:r>
                        <a:rPr sz="1800" b="1" spc="-5" dirty="0">
                          <a:latin typeface="Times New Roman"/>
                          <a:cs typeface="Times New Roman"/>
                        </a:rPr>
                        <a:t>of the</a:t>
                      </a:r>
                      <a:r>
                        <a:rPr lang="en-IN" sz="1800" b="1" spc="-5" dirty="0">
                          <a:latin typeface="Times New Roman"/>
                          <a:cs typeface="Times New Roman"/>
                        </a:rPr>
                        <a:t> </a:t>
                      </a:r>
                      <a:r>
                        <a:rPr sz="1800" b="1" spc="-5" dirty="0">
                          <a:latin typeface="Times New Roman"/>
                          <a:cs typeface="Times New Roman"/>
                        </a:rPr>
                        <a:t>Scheme/Project/ </a:t>
                      </a:r>
                      <a:r>
                        <a:rPr sz="1800" b="1" spc="-385" dirty="0">
                          <a:latin typeface="Times New Roman"/>
                          <a:cs typeface="Times New Roman"/>
                        </a:rPr>
                        <a:t> </a:t>
                      </a:r>
                      <a:r>
                        <a:rPr sz="1800" b="1" spc="-5" dirty="0">
                          <a:latin typeface="Times New Roman"/>
                          <a:cs typeface="Times New Roman"/>
                        </a:rPr>
                        <a:t>Endowments/ Chairs</a:t>
                      </a:r>
                      <a:endParaRPr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49530" marR="42545" algn="ctr">
                        <a:lnSpc>
                          <a:spcPct val="100000"/>
                        </a:lnSpc>
                        <a:spcBef>
                          <a:spcPts val="1155"/>
                        </a:spcBef>
                      </a:pPr>
                      <a:r>
                        <a:rPr sz="1800" b="1" spc="-10" dirty="0">
                          <a:latin typeface="Times New Roman"/>
                          <a:cs typeface="Times New Roman"/>
                        </a:rPr>
                        <a:t>Name</a:t>
                      </a:r>
                      <a:r>
                        <a:rPr sz="1800" b="1" spc="5" dirty="0">
                          <a:latin typeface="Times New Roman"/>
                          <a:cs typeface="Times New Roman"/>
                        </a:rPr>
                        <a:t> </a:t>
                      </a:r>
                      <a:r>
                        <a:rPr sz="1800" b="1" spc="-5" dirty="0">
                          <a:latin typeface="Times New Roman"/>
                          <a:cs typeface="Times New Roman"/>
                        </a:rPr>
                        <a:t>of</a:t>
                      </a:r>
                      <a:r>
                        <a:rPr sz="1800" b="1" spc="-25" dirty="0">
                          <a:latin typeface="Times New Roman"/>
                          <a:cs typeface="Times New Roman"/>
                        </a:rPr>
                        <a:t> </a:t>
                      </a:r>
                      <a:r>
                        <a:rPr sz="1800" b="1" spc="-5" dirty="0">
                          <a:latin typeface="Times New Roman"/>
                          <a:cs typeface="Times New Roman"/>
                        </a:rPr>
                        <a:t>the</a:t>
                      </a:r>
                      <a:r>
                        <a:rPr sz="1800" b="1" dirty="0">
                          <a:latin typeface="Times New Roman"/>
                          <a:cs typeface="Times New Roman"/>
                        </a:rPr>
                        <a:t> </a:t>
                      </a:r>
                      <a:r>
                        <a:rPr sz="1800" b="1" spc="-5" dirty="0">
                          <a:latin typeface="Times New Roman"/>
                          <a:cs typeface="Times New Roman"/>
                        </a:rPr>
                        <a:t>Principal </a:t>
                      </a:r>
                      <a:r>
                        <a:rPr sz="1800" b="1" spc="-385" dirty="0">
                          <a:latin typeface="Times New Roman"/>
                          <a:cs typeface="Times New Roman"/>
                        </a:rPr>
                        <a:t> </a:t>
                      </a:r>
                      <a:r>
                        <a:rPr sz="1800" b="1" spc="-5" dirty="0">
                          <a:latin typeface="Times New Roman"/>
                          <a:cs typeface="Times New Roman"/>
                        </a:rPr>
                        <a:t>Investigator/</a:t>
                      </a:r>
                      <a:r>
                        <a:rPr sz="1800" b="1" spc="15" dirty="0">
                          <a:latin typeface="Times New Roman"/>
                          <a:cs typeface="Times New Roman"/>
                        </a:rPr>
                        <a:t> </a:t>
                      </a:r>
                      <a:r>
                        <a:rPr sz="1800" b="1" spc="-5" dirty="0">
                          <a:latin typeface="Times New Roman"/>
                          <a:cs typeface="Times New Roman"/>
                        </a:rPr>
                        <a:t>Co </a:t>
                      </a:r>
                      <a:r>
                        <a:rPr sz="1800" b="1" dirty="0">
                          <a:latin typeface="Times New Roman"/>
                          <a:cs typeface="Times New Roman"/>
                        </a:rPr>
                        <a:t> </a:t>
                      </a:r>
                      <a:r>
                        <a:rPr sz="1800" b="1" spc="-5" dirty="0">
                          <a:latin typeface="Times New Roman"/>
                          <a:cs typeface="Times New Roman"/>
                        </a:rPr>
                        <a:t>Investigator (if </a:t>
                      </a:r>
                      <a:r>
                        <a:rPr sz="1800" b="1" dirty="0">
                          <a:latin typeface="Times New Roman"/>
                          <a:cs typeface="Times New Roman"/>
                        </a:rPr>
                        <a:t> </a:t>
                      </a:r>
                      <a:r>
                        <a:rPr sz="1800" b="1" spc="-5" dirty="0">
                          <a:latin typeface="Times New Roman"/>
                          <a:cs typeface="Times New Roman"/>
                        </a:rPr>
                        <a:t>applicable)</a:t>
                      </a:r>
                      <a:endParaRPr sz="1800" dirty="0">
                        <a:latin typeface="Times New Roman"/>
                        <a:cs typeface="Times New Roman"/>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17475" marR="72390" indent="-36830" algn="ctr">
                        <a:lnSpc>
                          <a:spcPct val="100000"/>
                        </a:lnSpc>
                        <a:spcBef>
                          <a:spcPts val="1120"/>
                        </a:spcBef>
                      </a:pPr>
                      <a:r>
                        <a:rPr lang="en-IN" sz="1800" b="1" spc="-5" dirty="0">
                          <a:latin typeface="Times New Roman"/>
                          <a:cs typeface="Times New Roman"/>
                        </a:rPr>
                        <a:t>Name</a:t>
                      </a:r>
                      <a:r>
                        <a:rPr lang="en-IN" sz="1800" b="1" spc="-60" dirty="0">
                          <a:latin typeface="Times New Roman"/>
                          <a:cs typeface="Times New Roman"/>
                        </a:rPr>
                        <a:t> </a:t>
                      </a:r>
                      <a:r>
                        <a:rPr lang="en-IN" sz="1800" b="1" spc="-5" dirty="0">
                          <a:latin typeface="Times New Roman"/>
                          <a:cs typeface="Times New Roman"/>
                        </a:rPr>
                        <a:t>of </a:t>
                      </a:r>
                      <a:r>
                        <a:rPr lang="en-IN" sz="1800" b="1" spc="-385" dirty="0">
                          <a:latin typeface="Times New Roman"/>
                          <a:cs typeface="Times New Roman"/>
                        </a:rPr>
                        <a:t> </a:t>
                      </a:r>
                      <a:r>
                        <a:rPr lang="en-IN" sz="1800" b="1" spc="-5" dirty="0">
                          <a:latin typeface="Times New Roman"/>
                          <a:cs typeface="Times New Roman"/>
                        </a:rPr>
                        <a:t>the</a:t>
                      </a:r>
                      <a:r>
                        <a:rPr lang="en-IN" sz="1800" b="1" spc="-35" dirty="0">
                          <a:latin typeface="Times New Roman"/>
                          <a:cs typeface="Times New Roman"/>
                        </a:rPr>
                        <a:t> </a:t>
                      </a:r>
                      <a:r>
                        <a:rPr lang="en-IN" sz="1800" b="1" spc="-10" dirty="0">
                          <a:latin typeface="Times New Roman"/>
                          <a:cs typeface="Times New Roman"/>
                        </a:rPr>
                        <a:t>Funding Agency</a:t>
                      </a:r>
                      <a:endParaRPr lang="en-IN"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tc>
                  <a:txBody>
                    <a:bodyPr/>
                    <a:lstStyle/>
                    <a:p>
                      <a:pPr marL="88900" marR="80645" indent="-635" algn="ctr">
                        <a:lnSpc>
                          <a:spcPct val="100000"/>
                        </a:lnSpc>
                        <a:spcBef>
                          <a:spcPts val="1155"/>
                        </a:spcBef>
                      </a:pPr>
                      <a:r>
                        <a:rPr sz="1800" b="1" spc="-35" dirty="0">
                          <a:latin typeface="Times New Roman"/>
                          <a:cs typeface="Times New Roman"/>
                        </a:rPr>
                        <a:t>Type </a:t>
                      </a:r>
                      <a:r>
                        <a:rPr sz="1800" b="1" spc="-30" dirty="0">
                          <a:latin typeface="Times New Roman"/>
                          <a:cs typeface="Times New Roman"/>
                        </a:rPr>
                        <a:t> </a:t>
                      </a:r>
                      <a:r>
                        <a:rPr sz="1800" b="1" dirty="0">
                          <a:latin typeface="Times New Roman"/>
                          <a:cs typeface="Times New Roman"/>
                        </a:rPr>
                        <a:t>(</a:t>
                      </a:r>
                      <a:r>
                        <a:rPr sz="1800" b="1" spc="-10" dirty="0">
                          <a:latin typeface="Times New Roman"/>
                          <a:cs typeface="Times New Roman"/>
                        </a:rPr>
                        <a:t>G</a:t>
                      </a:r>
                      <a:r>
                        <a:rPr sz="1800" b="1" dirty="0">
                          <a:latin typeface="Times New Roman"/>
                          <a:cs typeface="Times New Roman"/>
                        </a:rPr>
                        <a:t>overn</a:t>
                      </a:r>
                      <a:r>
                        <a:rPr sz="1800" b="1" spc="-25" dirty="0">
                          <a:latin typeface="Times New Roman"/>
                          <a:cs typeface="Times New Roman"/>
                        </a:rPr>
                        <a:t>m</a:t>
                      </a:r>
                      <a:r>
                        <a:rPr sz="1800" b="1" dirty="0">
                          <a:latin typeface="Times New Roman"/>
                          <a:cs typeface="Times New Roman"/>
                        </a:rPr>
                        <a:t>e</a:t>
                      </a:r>
                      <a:r>
                        <a:rPr sz="1800" b="1" spc="10" dirty="0">
                          <a:latin typeface="Times New Roman"/>
                          <a:cs typeface="Times New Roman"/>
                        </a:rPr>
                        <a:t>n</a:t>
                      </a:r>
                      <a:r>
                        <a:rPr sz="1800" b="1" dirty="0">
                          <a:latin typeface="Times New Roman"/>
                          <a:cs typeface="Times New Roman"/>
                        </a:rPr>
                        <a:t>t/  </a:t>
                      </a:r>
                      <a:r>
                        <a:rPr sz="1800" b="1" spc="-5" dirty="0">
                          <a:latin typeface="Times New Roman"/>
                          <a:cs typeface="Times New Roman"/>
                        </a:rPr>
                        <a:t>Non- </a:t>
                      </a:r>
                      <a:r>
                        <a:rPr sz="1800" b="1" dirty="0">
                          <a:latin typeface="Times New Roman"/>
                          <a:cs typeface="Times New Roman"/>
                        </a:rPr>
                        <a:t> </a:t>
                      </a:r>
                      <a:r>
                        <a:rPr sz="1800" b="1" spc="-5" dirty="0">
                          <a:latin typeface="Times New Roman"/>
                          <a:cs typeface="Times New Roman"/>
                        </a:rPr>
                        <a:t>Government)</a:t>
                      </a:r>
                      <a:endParaRPr sz="1800">
                        <a:latin typeface="Times New Roman"/>
                        <a:cs typeface="Times New Roman"/>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endParaRPr sz="1800">
                        <a:latin typeface="Times New Roman"/>
                        <a:cs typeface="Times New Roman"/>
                      </a:endParaRPr>
                    </a:p>
                    <a:p>
                      <a:pPr marL="200025" marR="173990" indent="-18415" algn="ctr">
                        <a:lnSpc>
                          <a:spcPct val="100000"/>
                        </a:lnSpc>
                        <a:spcBef>
                          <a:spcPts val="1120"/>
                        </a:spcBef>
                      </a:pPr>
                      <a:r>
                        <a:rPr sz="1800" b="1" spc="-185" dirty="0">
                          <a:latin typeface="Times New Roman"/>
                          <a:cs typeface="Times New Roman"/>
                        </a:rPr>
                        <a:t>Y</a:t>
                      </a:r>
                      <a:r>
                        <a:rPr sz="1800" b="1" dirty="0">
                          <a:latin typeface="Times New Roman"/>
                          <a:cs typeface="Times New Roman"/>
                        </a:rPr>
                        <a:t>ear</a:t>
                      </a:r>
                      <a:r>
                        <a:rPr sz="1800" b="1" spc="-25" dirty="0">
                          <a:latin typeface="Times New Roman"/>
                          <a:cs typeface="Times New Roman"/>
                        </a:rPr>
                        <a:t> </a:t>
                      </a:r>
                      <a:r>
                        <a:rPr sz="1800" b="1" dirty="0">
                          <a:latin typeface="Times New Roman"/>
                          <a:cs typeface="Times New Roman"/>
                        </a:rPr>
                        <a:t>of  </a:t>
                      </a:r>
                      <a:r>
                        <a:rPr sz="1800" b="1" spc="-25" dirty="0">
                          <a:latin typeface="Times New Roman"/>
                          <a:cs typeface="Times New Roman"/>
                        </a:rPr>
                        <a:t>Award</a:t>
                      </a:r>
                      <a:endParaRPr sz="180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45"/>
                        </a:spcBef>
                      </a:pPr>
                      <a:endParaRPr sz="2000">
                        <a:latin typeface="Times New Roman"/>
                        <a:cs typeface="Times New Roman"/>
                      </a:endParaRPr>
                    </a:p>
                    <a:p>
                      <a:pPr marL="133985" marR="124460" indent="-1270" algn="ctr">
                        <a:lnSpc>
                          <a:spcPct val="100000"/>
                        </a:lnSpc>
                      </a:pPr>
                      <a:r>
                        <a:rPr sz="1800" b="1" spc="-5" dirty="0">
                          <a:latin typeface="Times New Roman"/>
                          <a:cs typeface="Times New Roman"/>
                        </a:rPr>
                        <a:t>Funds </a:t>
                      </a:r>
                      <a:r>
                        <a:rPr sz="1800" b="1" dirty="0">
                          <a:latin typeface="Times New Roman"/>
                          <a:cs typeface="Times New Roman"/>
                        </a:rPr>
                        <a:t> </a:t>
                      </a:r>
                      <a:r>
                        <a:rPr sz="1800" b="1" spc="-10" dirty="0">
                          <a:latin typeface="Times New Roman"/>
                          <a:cs typeface="Times New Roman"/>
                        </a:rPr>
                        <a:t>provided</a:t>
                      </a:r>
                      <a:r>
                        <a:rPr sz="1800" b="1" spc="-60" dirty="0">
                          <a:latin typeface="Times New Roman"/>
                          <a:cs typeface="Times New Roman"/>
                        </a:rPr>
                        <a:t> </a:t>
                      </a:r>
                      <a:r>
                        <a:rPr sz="1800" b="1" spc="-5" dirty="0">
                          <a:latin typeface="Times New Roman"/>
                          <a:cs typeface="Times New Roman"/>
                        </a:rPr>
                        <a:t>(In </a:t>
                      </a:r>
                      <a:r>
                        <a:rPr sz="1800" b="1" spc="-385" dirty="0">
                          <a:latin typeface="Times New Roman"/>
                          <a:cs typeface="Times New Roman"/>
                        </a:rPr>
                        <a:t> </a:t>
                      </a:r>
                      <a:r>
                        <a:rPr sz="1800" b="1" spc="-5" dirty="0">
                          <a:latin typeface="Times New Roman"/>
                          <a:cs typeface="Times New Roman"/>
                        </a:rPr>
                        <a:t>Lakhs)</a:t>
                      </a:r>
                      <a:endParaRPr sz="1800">
                        <a:latin typeface="Times New Roman"/>
                        <a:cs typeface="Times New Roman"/>
                      </a:endParaRPr>
                    </a:p>
                  </a:txBody>
                  <a:tcPr marL="0" marR="0" marT="571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pPr>
                      <a:endParaRPr sz="1800" dirty="0">
                        <a:latin typeface="Times New Roman"/>
                        <a:cs typeface="Times New Roman"/>
                      </a:endParaRPr>
                    </a:p>
                    <a:p>
                      <a:pPr marL="117475" marR="72390" indent="-36830" algn="ctr">
                        <a:lnSpc>
                          <a:spcPct val="100000"/>
                        </a:lnSpc>
                        <a:spcBef>
                          <a:spcPts val="1120"/>
                        </a:spcBef>
                      </a:pPr>
                      <a:r>
                        <a:rPr sz="1800" b="1" spc="-5" dirty="0">
                          <a:latin typeface="Times New Roman"/>
                          <a:cs typeface="Times New Roman"/>
                        </a:rPr>
                        <a:t>Duration</a:t>
                      </a:r>
                      <a:r>
                        <a:rPr sz="1800" b="1" spc="-60" dirty="0">
                          <a:latin typeface="Times New Roman"/>
                          <a:cs typeface="Times New Roman"/>
                        </a:rPr>
                        <a:t> </a:t>
                      </a:r>
                      <a:r>
                        <a:rPr sz="1800" b="1" spc="-5" dirty="0">
                          <a:latin typeface="Times New Roman"/>
                          <a:cs typeface="Times New Roman"/>
                        </a:rPr>
                        <a:t>of </a:t>
                      </a:r>
                      <a:r>
                        <a:rPr sz="1800" b="1" spc="-385" dirty="0">
                          <a:latin typeface="Times New Roman"/>
                          <a:cs typeface="Times New Roman"/>
                        </a:rPr>
                        <a:t> </a:t>
                      </a:r>
                      <a:r>
                        <a:rPr sz="1800" b="1" spc="-5" dirty="0">
                          <a:latin typeface="Times New Roman"/>
                          <a:cs typeface="Times New Roman"/>
                        </a:rPr>
                        <a:t>the</a:t>
                      </a:r>
                      <a:r>
                        <a:rPr sz="1800" b="1" spc="-35" dirty="0">
                          <a:latin typeface="Times New Roman"/>
                          <a:cs typeface="Times New Roman"/>
                        </a:rPr>
                        <a:t> </a:t>
                      </a:r>
                      <a:r>
                        <a:rPr sz="1800" b="1" spc="-10" dirty="0">
                          <a:latin typeface="Times New Roman"/>
                          <a:cs typeface="Times New Roman"/>
                        </a:rPr>
                        <a:t>project</a:t>
                      </a:r>
                      <a:endParaRPr sz="18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10000"/>
                  </a:ext>
                </a:extLst>
              </a:tr>
              <a:tr h="1180809">
                <a:tc>
                  <a:txBody>
                    <a:bodyPr/>
                    <a:lstStyle/>
                    <a:p>
                      <a:pPr marL="8890" marR="20320" algn="ctr">
                        <a:lnSpc>
                          <a:spcPct val="100000"/>
                        </a:lnSpc>
                        <a:spcBef>
                          <a:spcPts val="30"/>
                        </a:spcBef>
                      </a:pPr>
                      <a:r>
                        <a:rPr lang="en-IN" sz="2000" b="1" dirty="0">
                          <a:latin typeface="Times New Roman"/>
                          <a:cs typeface="Times New Roman"/>
                        </a:rPr>
                        <a:t>Consultancy</a:t>
                      </a:r>
                      <a:endParaRPr sz="2000" b="1" dirty="0">
                        <a:latin typeface="Times New Roman"/>
                        <a:cs typeface="Times New Roman"/>
                      </a:endParaRPr>
                    </a:p>
                  </a:txBody>
                  <a:tcPr marL="0" marR="0" marT="381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3175" marR="0" lvl="0" indent="0" algn="ctr" defTabSz="914400" eaLnBrk="1" fontAlgn="auto" latinLnBrk="0" hangingPunct="1">
                        <a:lnSpc>
                          <a:spcPct val="100000"/>
                        </a:lnSpc>
                        <a:spcBef>
                          <a:spcPts val="690"/>
                        </a:spcBef>
                        <a:spcAft>
                          <a:spcPts val="0"/>
                        </a:spcAft>
                        <a:buClrTx/>
                        <a:buSzTx/>
                        <a:buFontTx/>
                        <a:buNone/>
                        <a:tabLst/>
                        <a:defRPr/>
                      </a:pPr>
                      <a:r>
                        <a:rPr kumimoji="0" lang="en-IN" sz="2000" b="1" i="0" u="none" strike="noStrike" kern="0" cap="none" spc="-10" normalizeH="0" baseline="0" noProof="0" dirty="0">
                          <a:ln>
                            <a:noFill/>
                          </a:ln>
                          <a:solidFill>
                            <a:prstClr val="black"/>
                          </a:solidFill>
                          <a:effectLst/>
                          <a:uLnTx/>
                          <a:uFillTx/>
                          <a:latin typeface="Times New Roman"/>
                          <a:ea typeface="+mn-ea"/>
                          <a:cs typeface="Times New Roman"/>
                        </a:rPr>
                        <a:t>Prof. S. Bala Prasad</a:t>
                      </a:r>
                      <a:endParaRPr kumimoji="0" lang="en-IN" sz="2000" b="0" i="0" u="none" strike="noStrike" kern="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2DEEE"/>
                    </a:solidFill>
                  </a:tcPr>
                </a:tc>
                <a:tc>
                  <a:txBody>
                    <a:bodyPr/>
                    <a:lstStyle/>
                    <a:p>
                      <a:pPr marL="3175" algn="ctr">
                        <a:lnSpc>
                          <a:spcPct val="100000"/>
                        </a:lnSpc>
                        <a:spcBef>
                          <a:spcPts val="85"/>
                        </a:spcBef>
                      </a:pPr>
                      <a:r>
                        <a:rPr lang="en-US" sz="2000" b="1" spc="-15" dirty="0">
                          <a:solidFill>
                            <a:schemeClr val="tx1"/>
                          </a:solidFill>
                          <a:latin typeface="Times New Roman"/>
                          <a:ea typeface="+mn-ea"/>
                          <a:cs typeface="Times New Roman"/>
                        </a:rPr>
                        <a:t>SEEEC Consultants Hyderabad.</a:t>
                      </a:r>
                    </a:p>
                    <a:p>
                      <a:pPr marL="3175" algn="ctr">
                        <a:lnSpc>
                          <a:spcPct val="100000"/>
                        </a:lnSpc>
                        <a:spcBef>
                          <a:spcPts val="85"/>
                        </a:spcBef>
                      </a:pPr>
                      <a:r>
                        <a:rPr lang="en-US" sz="2000" b="1" spc="-15" dirty="0">
                          <a:solidFill>
                            <a:schemeClr val="tx1"/>
                          </a:solidFill>
                          <a:latin typeface="Times New Roman"/>
                          <a:ea typeface="+mn-ea"/>
                          <a:cs typeface="Times New Roman"/>
                        </a:rPr>
                        <a:t>(for Gangavaram Port Private Ltd)</a:t>
                      </a:r>
                    </a:p>
                  </a:txBody>
                  <a:tcPr marL="0" marR="0" marT="1079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2000" b="1" dirty="0">
                          <a:latin typeface="Times New Roman"/>
                          <a:cs typeface="Times New Roman"/>
                        </a:rPr>
                        <a:t>Non-Government</a:t>
                      </a:r>
                      <a:endParaRPr lang="en-IN" sz="2000" dirty="0">
                        <a:latin typeface="Times New Roman"/>
                        <a:cs typeface="Times New Roman"/>
                      </a:endParaRPr>
                    </a:p>
                    <a:p>
                      <a:pPr algn="ctr">
                        <a:lnSpc>
                          <a:spcPct val="100000"/>
                        </a:lnSpc>
                      </a:pPr>
                      <a:endParaRPr sz="2000"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lang="en-IN" sz="2000" dirty="0">
                          <a:latin typeface="Times New Roman"/>
                          <a:cs typeface="Times New Roman"/>
                        </a:rPr>
                        <a:t>2022</a:t>
                      </a:r>
                      <a:endParaRPr sz="20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lang="en-IN" sz="2000" dirty="0">
                          <a:latin typeface="Times New Roman"/>
                          <a:cs typeface="Times New Roman"/>
                        </a:rPr>
                        <a:t>8.24</a:t>
                      </a:r>
                      <a:endParaRPr sz="2000" dirty="0">
                        <a:latin typeface="Times New Roman"/>
                        <a:cs typeface="Times New Roman"/>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2DEEE"/>
                    </a:solidFill>
                  </a:tcPr>
                </a:tc>
                <a:tc>
                  <a:txBody>
                    <a:bodyPr/>
                    <a:lstStyle/>
                    <a:p>
                      <a:pPr marL="173355" marR="0" lvl="0" indent="0" algn="l" defTabSz="914400" eaLnBrk="1" fontAlgn="auto" latinLnBrk="0" hangingPunct="1">
                        <a:lnSpc>
                          <a:spcPct val="100000"/>
                        </a:lnSpc>
                        <a:spcBef>
                          <a:spcPts val="690"/>
                        </a:spcBef>
                        <a:spcAft>
                          <a:spcPts val="0"/>
                        </a:spcAft>
                        <a:buClrTx/>
                        <a:buSzTx/>
                        <a:buFontTx/>
                        <a:buNone/>
                        <a:tabLst/>
                        <a:defRPr/>
                      </a:pPr>
                      <a:r>
                        <a:rPr lang="en-IN" sz="2000" b="1" dirty="0">
                          <a:solidFill>
                            <a:schemeClr val="tx1"/>
                          </a:solidFill>
                          <a:latin typeface="Times New Roman"/>
                          <a:ea typeface="+mn-ea"/>
                          <a:cs typeface="Times New Roman"/>
                        </a:rPr>
                        <a:t>2022-23</a:t>
                      </a:r>
                      <a:endParaRPr sz="2000" b="1" dirty="0">
                        <a:solidFill>
                          <a:schemeClr val="tx1"/>
                        </a:solidFill>
                        <a:latin typeface="Times New Roman"/>
                        <a:ea typeface="+mn-ea"/>
                        <a:cs typeface="Times New Roman"/>
                      </a:endParaRPr>
                    </a:p>
                  </a:txBody>
                  <a:tcPr marL="0" marR="0" marT="1587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1241147">
                <a:tc>
                  <a:txBody>
                    <a:bodyPr/>
                    <a:lstStyle/>
                    <a:p>
                      <a:pPr marL="7620" algn="ctr">
                        <a:lnSpc>
                          <a:spcPct val="100000"/>
                        </a:lnSpc>
                        <a:spcBef>
                          <a:spcPts val="1120"/>
                        </a:spcBef>
                      </a:pPr>
                      <a:r>
                        <a:rPr lang="en-IN" sz="2000" b="1" dirty="0">
                          <a:latin typeface="Times New Roman"/>
                          <a:cs typeface="Times New Roman"/>
                        </a:rPr>
                        <a:t>Government of Andhra Pradesh</a:t>
                      </a:r>
                      <a:endParaRPr sz="2000" b="1" dirty="0">
                        <a:latin typeface="Times New Roman"/>
                        <a:cs typeface="Times New Roman"/>
                      </a:endParaRPr>
                    </a:p>
                  </a:txBody>
                  <a:tcPr marL="0" marR="0" marT="1422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marR="0" lvl="0" indent="0" algn="ctr" defTabSz="914400" eaLnBrk="1" fontAlgn="auto" latinLnBrk="0" hangingPunct="1">
                        <a:lnSpc>
                          <a:spcPct val="100000"/>
                        </a:lnSpc>
                        <a:spcBef>
                          <a:spcPts val="690"/>
                        </a:spcBef>
                        <a:spcAft>
                          <a:spcPts val="0"/>
                        </a:spcAft>
                        <a:buClrTx/>
                        <a:buSzTx/>
                        <a:buFontTx/>
                        <a:buNone/>
                        <a:tabLst/>
                        <a:defRPr/>
                      </a:pPr>
                      <a:r>
                        <a:rPr kumimoji="0" lang="en-IN" sz="2000" b="1" i="0" u="none" strike="noStrike" kern="0" cap="none" spc="-10" normalizeH="0" baseline="0" noProof="0" dirty="0">
                          <a:ln>
                            <a:noFill/>
                          </a:ln>
                          <a:solidFill>
                            <a:prstClr val="black"/>
                          </a:solidFill>
                          <a:effectLst/>
                          <a:uLnTx/>
                          <a:uFillTx/>
                          <a:latin typeface="Times New Roman"/>
                          <a:ea typeface="+mn-ea"/>
                          <a:cs typeface="Times New Roman"/>
                        </a:rPr>
                        <a:t>Prof. S. Bala Prasad</a:t>
                      </a:r>
                      <a:endParaRPr kumimoji="0" lang="en-IN" sz="2000" b="0" i="0" u="none" strike="noStrike" kern="0" cap="none" spc="0" normalizeH="0" baseline="0" noProof="0" dirty="0">
                        <a:ln>
                          <a:noFill/>
                        </a:ln>
                        <a:solidFill>
                          <a:prstClr val="black"/>
                        </a:solidFill>
                        <a:effectLst/>
                        <a:uLnTx/>
                        <a:uFillTx/>
                        <a:latin typeface="Times New Roman"/>
                        <a:ea typeface="+mn-ea"/>
                        <a:cs typeface="Times New Roman"/>
                      </a:endParaRPr>
                    </a:p>
                  </a:txBody>
                  <a:tcPr marL="0" marR="0" marT="508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spcBef>
                          <a:spcPts val="600"/>
                        </a:spcBef>
                      </a:pPr>
                      <a:r>
                        <a:rPr lang="en-IN" sz="2000" b="1" dirty="0">
                          <a:latin typeface="Times New Roman"/>
                          <a:cs typeface="Times New Roman"/>
                        </a:rPr>
                        <a:t>Mott MacDonald Private Limited (UK)</a:t>
                      </a:r>
                    </a:p>
                    <a:p>
                      <a:pPr algn="ctr">
                        <a:lnSpc>
                          <a:spcPct val="100000"/>
                        </a:lnSpc>
                        <a:spcBef>
                          <a:spcPts val="600"/>
                        </a:spcBef>
                      </a:pPr>
                      <a:r>
                        <a:rPr lang="en-IN" sz="2000" b="1" dirty="0">
                          <a:latin typeface="Times New Roman"/>
                          <a:cs typeface="Times New Roman"/>
                        </a:rPr>
                        <a:t>VCICDP-PMSC</a:t>
                      </a:r>
                    </a:p>
                  </a:txBody>
                  <a:tcPr marL="0" marR="0" marT="107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80010" algn="ctr">
                        <a:lnSpc>
                          <a:spcPct val="100000"/>
                        </a:lnSpc>
                        <a:spcBef>
                          <a:spcPts val="40"/>
                        </a:spcBef>
                      </a:pPr>
                      <a:r>
                        <a:rPr lang="en-IN" sz="2000" b="1" dirty="0">
                          <a:latin typeface="Times New Roman"/>
                          <a:cs typeface="Times New Roman"/>
                        </a:rPr>
                        <a:t>Government</a:t>
                      </a:r>
                      <a:endParaRPr sz="2000" dirty="0">
                        <a:latin typeface="Times New Roman"/>
                        <a:cs typeface="Times New Roman"/>
                      </a:endParaRPr>
                    </a:p>
                  </a:txBody>
                  <a:tcPr marL="0" marR="0" marT="508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270" algn="ctr">
                        <a:lnSpc>
                          <a:spcPct val="100000"/>
                        </a:lnSpc>
                        <a:spcBef>
                          <a:spcPts val="1120"/>
                        </a:spcBef>
                      </a:pPr>
                      <a:r>
                        <a:rPr lang="en-IN" sz="2000" dirty="0">
                          <a:latin typeface="Times New Roman"/>
                          <a:cs typeface="Times New Roman"/>
                        </a:rPr>
                        <a:t>2023</a:t>
                      </a:r>
                      <a:endParaRPr sz="2000" dirty="0">
                        <a:latin typeface="Times New Roman"/>
                        <a:cs typeface="Times New Roman"/>
                      </a:endParaRPr>
                    </a:p>
                  </a:txBody>
                  <a:tcPr marL="0" marR="0" marT="1422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1905" algn="ctr">
                        <a:lnSpc>
                          <a:spcPct val="100000"/>
                        </a:lnSpc>
                        <a:spcBef>
                          <a:spcPts val="1120"/>
                        </a:spcBef>
                      </a:pPr>
                      <a:r>
                        <a:rPr lang="en-IN" sz="2000" dirty="0">
                          <a:latin typeface="Times New Roman"/>
                          <a:cs typeface="Times New Roman"/>
                        </a:rPr>
                        <a:t>13.45</a:t>
                      </a:r>
                      <a:endParaRPr sz="2000" dirty="0">
                        <a:latin typeface="Times New Roman"/>
                        <a:cs typeface="Times New Roman"/>
                      </a:endParaRPr>
                    </a:p>
                  </a:txBody>
                  <a:tcPr marL="0" marR="0" marT="14224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173355" marR="0" lvl="0" indent="0" algn="l" defTabSz="914400" eaLnBrk="1" fontAlgn="auto" latinLnBrk="0" hangingPunct="1">
                        <a:lnSpc>
                          <a:spcPct val="100000"/>
                        </a:lnSpc>
                        <a:spcBef>
                          <a:spcPts val="690"/>
                        </a:spcBef>
                        <a:spcAft>
                          <a:spcPts val="0"/>
                        </a:spcAft>
                        <a:buClrTx/>
                        <a:buSzTx/>
                        <a:buFontTx/>
                        <a:buNone/>
                        <a:tabLst/>
                        <a:defRPr/>
                      </a:pPr>
                      <a:r>
                        <a:rPr lang="en-IN" sz="2000" b="1" dirty="0">
                          <a:solidFill>
                            <a:schemeClr val="tx1"/>
                          </a:solidFill>
                          <a:latin typeface="Times New Roman"/>
                          <a:ea typeface="+mn-ea"/>
                          <a:cs typeface="Times New Roman"/>
                        </a:rPr>
                        <a:t>2023-24</a:t>
                      </a:r>
                      <a:endParaRPr sz="2000" b="1" dirty="0">
                        <a:solidFill>
                          <a:schemeClr val="tx1"/>
                        </a:solidFill>
                        <a:latin typeface="Times New Roman"/>
                        <a:ea typeface="+mn-ea"/>
                        <a:cs typeface="Times New Roman"/>
                      </a:endParaRPr>
                    </a:p>
                  </a:txBody>
                  <a:tcPr marL="0" marR="0" marT="1587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579242">
                <a:tc>
                  <a:txBody>
                    <a:bodyPr/>
                    <a:lstStyle/>
                    <a:p>
                      <a:pPr marL="8890" algn="ctr">
                        <a:lnSpc>
                          <a:spcPct val="100000"/>
                        </a:lnSpc>
                        <a:spcBef>
                          <a:spcPts val="1130"/>
                        </a:spcBef>
                      </a:pPr>
                      <a:r>
                        <a:rPr lang="en-IN" sz="2000" b="1" dirty="0">
                          <a:latin typeface="Times New Roman"/>
                          <a:cs typeface="Times New Roman"/>
                        </a:rPr>
                        <a:t>NCAP</a:t>
                      </a:r>
                      <a:endParaRPr sz="2000" b="1"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marL="3175" marR="0" lvl="0" indent="0" algn="ctr" defTabSz="914400" eaLnBrk="1" fontAlgn="auto" latinLnBrk="0" hangingPunct="1">
                        <a:lnSpc>
                          <a:spcPct val="100000"/>
                        </a:lnSpc>
                        <a:spcBef>
                          <a:spcPts val="690"/>
                        </a:spcBef>
                        <a:spcAft>
                          <a:spcPts val="0"/>
                        </a:spcAft>
                        <a:buClrTx/>
                        <a:buSzTx/>
                        <a:buFontTx/>
                        <a:buNone/>
                        <a:tabLst/>
                        <a:defRPr/>
                      </a:pPr>
                      <a:r>
                        <a:rPr kumimoji="0" lang="en-IN" sz="2000" b="1" i="0" u="none" strike="noStrike" kern="0" cap="none" spc="-10" normalizeH="0" baseline="0" noProof="0" dirty="0">
                          <a:ln>
                            <a:noFill/>
                          </a:ln>
                          <a:solidFill>
                            <a:prstClr val="black"/>
                          </a:solidFill>
                          <a:effectLst/>
                          <a:uLnTx/>
                          <a:uFillTx/>
                          <a:latin typeface="Times New Roman"/>
                          <a:ea typeface="+mn-ea"/>
                          <a:cs typeface="Times New Roman"/>
                        </a:rPr>
                        <a:t>Prof. S. Bala Prasad</a:t>
                      </a:r>
                      <a:endParaRPr kumimoji="0" lang="en-IN" sz="2000" b="0" i="0" u="none" strike="noStrike" kern="0" cap="none" spc="0" normalizeH="0" baseline="0" noProof="0" dirty="0">
                        <a:ln>
                          <a:noFill/>
                        </a:ln>
                        <a:solidFill>
                          <a:prstClr val="black"/>
                        </a:solidFill>
                        <a:effectLst/>
                        <a:uLnTx/>
                        <a:uFillTx/>
                        <a:latin typeface="Times New Roman"/>
                        <a:ea typeface="+mn-ea"/>
                        <a:cs typeface="Times New Roman"/>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IN" sz="2000" b="1" spc="-15" dirty="0">
                          <a:solidFill>
                            <a:schemeClr val="tx1"/>
                          </a:solidFill>
                          <a:latin typeface="Times New Roman"/>
                          <a:ea typeface="+mn-ea"/>
                          <a:cs typeface="Times New Roman"/>
                        </a:rPr>
                        <a:t>NCAP/APPCB / CPCB</a:t>
                      </a:r>
                    </a:p>
                  </a:txBody>
                  <a:tcPr marL="0" marR="0" marT="1079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marL="79375" algn="ctr">
                        <a:lnSpc>
                          <a:spcPct val="100000"/>
                        </a:lnSpc>
                        <a:spcBef>
                          <a:spcPts val="1130"/>
                        </a:spcBef>
                      </a:pPr>
                      <a:r>
                        <a:rPr lang="en-IN" sz="2000" b="1" dirty="0">
                          <a:latin typeface="Times New Roman"/>
                          <a:cs typeface="Times New Roman"/>
                        </a:rPr>
                        <a:t>Government</a:t>
                      </a:r>
                      <a:endParaRPr sz="2000" dirty="0">
                        <a:latin typeface="Times New Roman"/>
                        <a:cs typeface="Times New Roman"/>
                      </a:endParaRPr>
                    </a:p>
                  </a:txBody>
                  <a:tcPr marL="0" marR="0" marT="14351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algn="ctr">
                        <a:lnSpc>
                          <a:spcPct val="100000"/>
                        </a:lnSpc>
                        <a:spcBef>
                          <a:spcPts val="1130"/>
                        </a:spcBef>
                      </a:pPr>
                      <a:r>
                        <a:rPr lang="en-IN" sz="2000" dirty="0">
                          <a:latin typeface="Times New Roman"/>
                          <a:cs typeface="Times New Roman"/>
                        </a:rPr>
                        <a:t>2023</a:t>
                      </a:r>
                      <a:endParaRPr sz="2000" dirty="0">
                        <a:latin typeface="Times New Roman"/>
                        <a:cs typeface="Times New Roman"/>
                      </a:endParaRPr>
                    </a:p>
                  </a:txBody>
                  <a:tcPr marL="0" marR="0" marT="14351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marL="1905" algn="ctr">
                        <a:lnSpc>
                          <a:spcPct val="100000"/>
                        </a:lnSpc>
                        <a:spcBef>
                          <a:spcPts val="1130"/>
                        </a:spcBef>
                      </a:pPr>
                      <a:r>
                        <a:rPr lang="en-IN" sz="2000" dirty="0">
                          <a:latin typeface="Times New Roman"/>
                          <a:cs typeface="Times New Roman"/>
                        </a:rPr>
                        <a:t>141</a:t>
                      </a:r>
                      <a:endParaRPr sz="2000" dirty="0">
                        <a:latin typeface="Times New Roman"/>
                        <a:cs typeface="Times New Roman"/>
                      </a:endParaRPr>
                    </a:p>
                  </a:txBody>
                  <a:tcPr marL="0" marR="0" marT="14351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marL="173355" marR="0" lvl="0" indent="0" algn="l" defTabSz="914400" eaLnBrk="1" fontAlgn="auto" latinLnBrk="0" hangingPunct="1">
                        <a:lnSpc>
                          <a:spcPct val="100000"/>
                        </a:lnSpc>
                        <a:spcBef>
                          <a:spcPts val="755"/>
                        </a:spcBef>
                        <a:spcAft>
                          <a:spcPts val="0"/>
                        </a:spcAft>
                        <a:buClrTx/>
                        <a:buSzTx/>
                        <a:buFontTx/>
                        <a:buNone/>
                        <a:tabLst/>
                        <a:defRPr/>
                      </a:pPr>
                      <a:r>
                        <a:rPr lang="en-IN" sz="2000" b="1" dirty="0">
                          <a:solidFill>
                            <a:schemeClr val="tx1"/>
                          </a:solidFill>
                          <a:latin typeface="Times New Roman"/>
                          <a:ea typeface="+mn-ea"/>
                          <a:cs typeface="Times New Roman"/>
                        </a:rPr>
                        <a:t>2023-24</a:t>
                      </a:r>
                    </a:p>
                  </a:txBody>
                  <a:tcPr marL="0" marR="0" marT="9588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extLst>
                  <a:ext uri="{0D108BD9-81ED-4DB2-BD59-A6C34878D82A}">
                    <a16:rowId xmlns:a16="http://schemas.microsoft.com/office/drawing/2014/main" val="10003"/>
                  </a:ext>
                </a:extLst>
              </a:tr>
              <a:tr h="1005226">
                <a:tc>
                  <a:txBody>
                    <a:bodyPr/>
                    <a:lstStyle/>
                    <a:p>
                      <a:pPr marL="8890" algn="ctr">
                        <a:lnSpc>
                          <a:spcPct val="100000"/>
                        </a:lnSpc>
                        <a:spcBef>
                          <a:spcPts val="1130"/>
                        </a:spcBef>
                      </a:pPr>
                      <a:r>
                        <a:rPr lang="en-IN" sz="2000" b="1" dirty="0">
                          <a:latin typeface="Times New Roman"/>
                          <a:cs typeface="Times New Roman"/>
                        </a:rPr>
                        <a:t>Department of Science and Technology, New Delhi</a:t>
                      </a:r>
                      <a:endParaRPr sz="2000" b="1" dirty="0">
                        <a:latin typeface="Times New Roman"/>
                        <a:cs typeface="Times New Roman"/>
                      </a:endParaRPr>
                    </a:p>
                  </a:txBody>
                  <a:tcPr marL="0" marR="0" marT="14351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3175" marR="0" lvl="0" indent="0" algn="ctr" defTabSz="914400" eaLnBrk="1" fontAlgn="auto" latinLnBrk="0" hangingPunct="1">
                        <a:lnSpc>
                          <a:spcPct val="100000"/>
                        </a:lnSpc>
                        <a:spcBef>
                          <a:spcPts val="690"/>
                        </a:spcBef>
                        <a:spcAft>
                          <a:spcPts val="0"/>
                        </a:spcAft>
                        <a:buClrTx/>
                        <a:buSzTx/>
                        <a:buFontTx/>
                        <a:buNone/>
                        <a:tabLst/>
                        <a:defRPr/>
                      </a:pPr>
                      <a:r>
                        <a:rPr kumimoji="0" lang="en-IN" sz="2000" b="1" i="0" u="none" strike="noStrike" kern="0" cap="none" spc="0" normalizeH="0" baseline="0" noProof="0" dirty="0">
                          <a:ln>
                            <a:noFill/>
                          </a:ln>
                          <a:solidFill>
                            <a:prstClr val="black"/>
                          </a:solidFill>
                          <a:effectLst/>
                          <a:uLnTx/>
                          <a:uFillTx/>
                          <a:latin typeface="Times New Roman"/>
                          <a:ea typeface="+mn-ea"/>
                          <a:cs typeface="Times New Roman"/>
                        </a:rPr>
                        <a:t>Prof. Y. Abbulu</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3175" marR="0" lvl="0" indent="0" algn="ctr" defTabSz="914400" eaLnBrk="1" fontAlgn="auto" latinLnBrk="0" hangingPunct="1">
                        <a:lnSpc>
                          <a:spcPct val="100000"/>
                        </a:lnSpc>
                        <a:spcBef>
                          <a:spcPts val="85"/>
                        </a:spcBef>
                        <a:spcAft>
                          <a:spcPts val="0"/>
                        </a:spcAft>
                        <a:buClrTx/>
                        <a:buSzTx/>
                        <a:buFontTx/>
                        <a:buNone/>
                        <a:tabLst/>
                        <a:defRPr/>
                      </a:pPr>
                      <a:r>
                        <a:rPr lang="en-IN" sz="2000" b="1" dirty="0">
                          <a:latin typeface="Times New Roman"/>
                          <a:cs typeface="Times New Roman"/>
                        </a:rPr>
                        <a:t>DST</a:t>
                      </a:r>
                    </a:p>
                  </a:txBody>
                  <a:tcPr marL="0" marR="0" marT="107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79375" marR="0" lvl="0" indent="0" algn="ctr" defTabSz="914400" eaLnBrk="1" fontAlgn="auto" latinLnBrk="0" hangingPunct="1">
                        <a:lnSpc>
                          <a:spcPct val="100000"/>
                        </a:lnSpc>
                        <a:spcBef>
                          <a:spcPts val="1130"/>
                        </a:spcBef>
                        <a:spcAft>
                          <a:spcPts val="0"/>
                        </a:spcAft>
                        <a:buClrTx/>
                        <a:buSzTx/>
                        <a:buFontTx/>
                        <a:buNone/>
                        <a:tabLst/>
                        <a:defRPr/>
                      </a:pPr>
                      <a:r>
                        <a:rPr lang="en-IN" sz="2000" b="1" dirty="0">
                          <a:latin typeface="Times New Roman"/>
                          <a:cs typeface="Times New Roman"/>
                        </a:rPr>
                        <a:t>Government</a:t>
                      </a:r>
                      <a:endParaRPr lang="en-IN" sz="2000" dirty="0">
                        <a:latin typeface="Times New Roman"/>
                        <a:cs typeface="Times New Roman"/>
                      </a:endParaRPr>
                    </a:p>
                  </a:txBody>
                  <a:tcPr marL="0" marR="0" marT="1435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1130"/>
                        </a:spcBef>
                      </a:pPr>
                      <a:r>
                        <a:rPr lang="en-IN" sz="2000" dirty="0">
                          <a:latin typeface="Times New Roman"/>
                          <a:cs typeface="Times New Roman"/>
                        </a:rPr>
                        <a:t>2016</a:t>
                      </a:r>
                      <a:endParaRPr sz="2000" dirty="0">
                        <a:latin typeface="Times New Roman"/>
                        <a:cs typeface="Times New Roman"/>
                      </a:endParaRPr>
                    </a:p>
                  </a:txBody>
                  <a:tcPr marL="0" marR="0" marT="1435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1905" algn="ctr">
                        <a:lnSpc>
                          <a:spcPct val="100000"/>
                        </a:lnSpc>
                        <a:spcBef>
                          <a:spcPts val="1130"/>
                        </a:spcBef>
                      </a:pPr>
                      <a:r>
                        <a:rPr lang="en-IN" sz="2000" dirty="0">
                          <a:latin typeface="Times New Roman"/>
                          <a:cs typeface="Times New Roman"/>
                        </a:rPr>
                        <a:t>120</a:t>
                      </a:r>
                      <a:endParaRPr sz="2000" dirty="0">
                        <a:latin typeface="Times New Roman"/>
                        <a:cs typeface="Times New Roman"/>
                      </a:endParaRPr>
                    </a:p>
                  </a:txBody>
                  <a:tcPr marL="0" marR="0" marT="1435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173355" marR="0" lvl="0" indent="0" algn="l" defTabSz="914400" eaLnBrk="1" fontAlgn="auto" latinLnBrk="0" hangingPunct="1">
                        <a:lnSpc>
                          <a:spcPct val="100000"/>
                        </a:lnSpc>
                        <a:spcBef>
                          <a:spcPts val="755"/>
                        </a:spcBef>
                        <a:spcAft>
                          <a:spcPts val="0"/>
                        </a:spcAft>
                        <a:buClrTx/>
                        <a:buSzTx/>
                        <a:buFontTx/>
                        <a:buNone/>
                        <a:tabLst/>
                        <a:defRPr/>
                      </a:pPr>
                      <a:r>
                        <a:rPr lang="en-IN" sz="2000" b="1" dirty="0">
                          <a:solidFill>
                            <a:schemeClr val="tx1"/>
                          </a:solidFill>
                          <a:latin typeface="Times New Roman"/>
                          <a:ea typeface="+mn-ea"/>
                          <a:cs typeface="Times New Roman"/>
                        </a:rPr>
                        <a:t>2016-19</a:t>
                      </a:r>
                    </a:p>
                  </a:txBody>
                  <a:tcPr marL="0" marR="0" marT="9588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801642333"/>
                  </a:ext>
                </a:extLst>
              </a:tr>
            </a:tbl>
          </a:graphicData>
        </a:graphic>
      </p:graphicFrame>
      <p:sp>
        <p:nvSpPr>
          <p:cNvPr id="5" name="object 5"/>
          <p:cNvSpPr txBox="1">
            <a:spLocks noGrp="1"/>
          </p:cNvSpPr>
          <p:nvPr>
            <p:ph type="title"/>
          </p:nvPr>
        </p:nvSpPr>
        <p:spPr>
          <a:xfrm>
            <a:off x="190601" y="20523"/>
            <a:ext cx="8705850" cy="452120"/>
          </a:xfrm>
          <a:prstGeom prst="rect">
            <a:avLst/>
          </a:prstGeom>
        </p:spPr>
        <p:txBody>
          <a:bodyPr vert="horz" wrap="square" lIns="0" tIns="12065" rIns="0" bIns="0" rtlCol="0">
            <a:spAutoFit/>
          </a:bodyPr>
          <a:lstStyle/>
          <a:p>
            <a:pPr marL="12700">
              <a:lnSpc>
                <a:spcPct val="100000"/>
              </a:lnSpc>
              <a:spcBef>
                <a:spcPts val="95"/>
              </a:spcBef>
              <a:tabLst>
                <a:tab pos="2930525" algn="l"/>
              </a:tabLst>
            </a:pPr>
            <a:r>
              <a:rPr sz="4200" spc="-7" baseline="1984" dirty="0">
                <a:solidFill>
                  <a:srgbClr val="CF30B5"/>
                </a:solidFill>
              </a:rPr>
              <a:t>Criterion</a:t>
            </a:r>
            <a:r>
              <a:rPr sz="4200" spc="22" baseline="1984" dirty="0">
                <a:solidFill>
                  <a:srgbClr val="CF30B5"/>
                </a:solidFill>
              </a:rPr>
              <a:t> </a:t>
            </a:r>
            <a:r>
              <a:rPr sz="4200" spc="-7" baseline="1984" dirty="0">
                <a:solidFill>
                  <a:srgbClr val="CF30B5"/>
                </a:solidFill>
              </a:rPr>
              <a:t>3	</a:t>
            </a:r>
            <a:r>
              <a:rPr sz="2800" spc="-10" dirty="0"/>
              <a:t>Research, </a:t>
            </a:r>
            <a:r>
              <a:rPr sz="2800" dirty="0"/>
              <a:t>Innovations</a:t>
            </a:r>
            <a:r>
              <a:rPr sz="2800" spc="-10" dirty="0"/>
              <a:t> </a:t>
            </a:r>
            <a:r>
              <a:rPr sz="2800" spc="-5" dirty="0"/>
              <a:t>and</a:t>
            </a:r>
            <a:r>
              <a:rPr sz="2800" spc="-10" dirty="0"/>
              <a:t> </a:t>
            </a:r>
            <a:r>
              <a:rPr sz="2800" spc="-5" dirty="0"/>
              <a:t>Extensions</a:t>
            </a:r>
            <a:endParaRPr sz="2800"/>
          </a:p>
        </p:txBody>
      </p:sp>
    </p:spTree>
    <p:extLst>
      <p:ext uri="{BB962C8B-B14F-4D97-AF65-F5344CB8AC3E}">
        <p14:creationId xmlns:p14="http://schemas.microsoft.com/office/powerpoint/2010/main" val="2240770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218164" y="210311"/>
            <a:ext cx="633983" cy="626364"/>
          </a:xfrm>
          <a:prstGeom prst="rect">
            <a:avLst/>
          </a:prstGeom>
        </p:spPr>
      </p:pic>
      <p:sp>
        <p:nvSpPr>
          <p:cNvPr id="3" name="object 3"/>
          <p:cNvSpPr txBox="1"/>
          <p:nvPr/>
        </p:nvSpPr>
        <p:spPr>
          <a:xfrm>
            <a:off x="2708148" y="493776"/>
            <a:ext cx="6155690" cy="454659"/>
          </a:xfrm>
          <a:prstGeom prst="rect">
            <a:avLst/>
          </a:prstGeom>
          <a:solidFill>
            <a:srgbClr val="EC7C30"/>
          </a:solidFill>
          <a:ln w="12700">
            <a:solidFill>
              <a:srgbClr val="AD5A20"/>
            </a:solidFill>
          </a:ln>
        </p:spPr>
        <p:txBody>
          <a:bodyPr vert="horz" wrap="square" lIns="0" tIns="82550" rIns="0" bIns="0" rtlCol="0">
            <a:spAutoFit/>
          </a:bodyPr>
          <a:lstStyle/>
          <a:p>
            <a:pPr marL="1905" algn="ctr">
              <a:lnSpc>
                <a:spcPct val="100000"/>
              </a:lnSpc>
              <a:spcBef>
                <a:spcPts val="650"/>
              </a:spcBef>
            </a:pPr>
            <a:r>
              <a:rPr sz="1800" b="1" spc="-5" dirty="0">
                <a:solidFill>
                  <a:srgbClr val="FFFFFF"/>
                </a:solidFill>
                <a:latin typeface="Times New Roman"/>
                <a:cs typeface="Times New Roman"/>
              </a:rPr>
              <a:t>ACHIEVEMENTS</a:t>
            </a:r>
            <a:endParaRPr sz="1800">
              <a:latin typeface="Times New Roman"/>
              <a:cs typeface="Times New Roman"/>
            </a:endParaRPr>
          </a:p>
        </p:txBody>
      </p:sp>
      <p:graphicFrame>
        <p:nvGraphicFramePr>
          <p:cNvPr id="4" name="object 4"/>
          <p:cNvGraphicFramePr>
            <a:graphicFrameLocks noGrp="1"/>
          </p:cNvGraphicFramePr>
          <p:nvPr/>
        </p:nvGraphicFramePr>
        <p:xfrm>
          <a:off x="1559496" y="1052736"/>
          <a:ext cx="8172884" cy="5491101"/>
        </p:xfrm>
        <a:graphic>
          <a:graphicData uri="http://schemas.openxmlformats.org/drawingml/2006/table">
            <a:tbl>
              <a:tblPr firstRow="1" bandRow="1">
                <a:tableStyleId>{2D5ABB26-0587-4C30-8999-92F81FD0307C}</a:tableStyleId>
              </a:tblPr>
              <a:tblGrid>
                <a:gridCol w="1149423">
                  <a:extLst>
                    <a:ext uri="{9D8B030D-6E8A-4147-A177-3AD203B41FA5}">
                      <a16:colId xmlns:a16="http://schemas.microsoft.com/office/drawing/2014/main" val="20000"/>
                    </a:ext>
                  </a:extLst>
                </a:gridCol>
                <a:gridCol w="3395449">
                  <a:extLst>
                    <a:ext uri="{9D8B030D-6E8A-4147-A177-3AD203B41FA5}">
                      <a16:colId xmlns:a16="http://schemas.microsoft.com/office/drawing/2014/main" val="20001"/>
                    </a:ext>
                  </a:extLst>
                </a:gridCol>
                <a:gridCol w="1814006">
                  <a:extLst>
                    <a:ext uri="{9D8B030D-6E8A-4147-A177-3AD203B41FA5}">
                      <a16:colId xmlns:a16="http://schemas.microsoft.com/office/drawing/2014/main" val="20005"/>
                    </a:ext>
                  </a:extLst>
                </a:gridCol>
                <a:gridCol w="1814006">
                  <a:extLst>
                    <a:ext uri="{9D8B030D-6E8A-4147-A177-3AD203B41FA5}">
                      <a16:colId xmlns:a16="http://schemas.microsoft.com/office/drawing/2014/main" val="20006"/>
                    </a:ext>
                  </a:extLst>
                </a:gridCol>
              </a:tblGrid>
              <a:tr h="815547">
                <a:tc>
                  <a:txBody>
                    <a:bodyPr/>
                    <a:lstStyle/>
                    <a:p>
                      <a:pPr algn="ctr">
                        <a:lnSpc>
                          <a:spcPct val="100000"/>
                        </a:lnSpc>
                        <a:spcBef>
                          <a:spcPts val="1215"/>
                        </a:spcBef>
                      </a:pPr>
                      <a:r>
                        <a:rPr sz="2400" b="1" spc="-5" dirty="0">
                          <a:solidFill>
                            <a:srgbClr val="FFFFFF"/>
                          </a:solidFill>
                          <a:latin typeface="Times New Roman" pitchFamily="18" charset="0"/>
                          <a:cs typeface="Times New Roman" pitchFamily="18" charset="0"/>
                        </a:rPr>
                        <a:t>S.No.</a:t>
                      </a:r>
                      <a:endParaRPr sz="2400">
                        <a:latin typeface="Times New Roman" pitchFamily="18" charset="0"/>
                        <a:cs typeface="Times New Roman" pitchFamily="18" charset="0"/>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91440" algn="ctr">
                        <a:lnSpc>
                          <a:spcPct val="100000"/>
                        </a:lnSpc>
                        <a:spcBef>
                          <a:spcPts val="1215"/>
                        </a:spcBef>
                      </a:pPr>
                      <a:r>
                        <a:rPr sz="2400" b="1" dirty="0">
                          <a:solidFill>
                            <a:srgbClr val="FFFFFF"/>
                          </a:solidFill>
                          <a:latin typeface="Times New Roman" pitchFamily="18" charset="0"/>
                          <a:cs typeface="Times New Roman" pitchFamily="18" charset="0"/>
                        </a:rPr>
                        <a:t>Category</a:t>
                      </a:r>
                      <a:endParaRPr sz="2400">
                        <a:latin typeface="Times New Roman" pitchFamily="18" charset="0"/>
                        <a:cs typeface="Times New Roman" pitchFamily="18" charset="0"/>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1215"/>
                        </a:spcBef>
                      </a:pPr>
                      <a:r>
                        <a:rPr sz="2400" b="1" dirty="0">
                          <a:solidFill>
                            <a:srgbClr val="FFFFFF"/>
                          </a:solidFill>
                          <a:latin typeface="Times New Roman" pitchFamily="18" charset="0"/>
                          <a:cs typeface="Times New Roman" pitchFamily="18" charset="0"/>
                        </a:rPr>
                        <a:t>202</a:t>
                      </a:r>
                      <a:r>
                        <a:rPr lang="en-IN" sz="2400" b="1" dirty="0">
                          <a:solidFill>
                            <a:srgbClr val="FFFFFF"/>
                          </a:solidFill>
                          <a:latin typeface="Times New Roman" pitchFamily="18" charset="0"/>
                          <a:cs typeface="Times New Roman" pitchFamily="18" charset="0"/>
                        </a:rPr>
                        <a:t>1</a:t>
                      </a:r>
                      <a:r>
                        <a:rPr sz="2400" b="1" dirty="0">
                          <a:solidFill>
                            <a:srgbClr val="FFFFFF"/>
                          </a:solidFill>
                          <a:latin typeface="Times New Roman" pitchFamily="18" charset="0"/>
                          <a:cs typeface="Times New Roman" pitchFamily="18" charset="0"/>
                        </a:rPr>
                        <a:t>-2</a:t>
                      </a:r>
                      <a:r>
                        <a:rPr lang="en-IN" sz="2400" b="1" dirty="0">
                          <a:solidFill>
                            <a:srgbClr val="FFFFFF"/>
                          </a:solidFill>
                          <a:latin typeface="Times New Roman" pitchFamily="18" charset="0"/>
                          <a:cs typeface="Times New Roman" pitchFamily="18" charset="0"/>
                        </a:rPr>
                        <a:t>2</a:t>
                      </a:r>
                      <a:endParaRPr sz="2400" dirty="0">
                        <a:latin typeface="Times New Roman" pitchFamily="18" charset="0"/>
                        <a:cs typeface="Times New Roman" pitchFamily="18" charset="0"/>
                      </a:endParaRPr>
                    </a:p>
                  </a:txBody>
                  <a:tcPr marL="0" marR="0" marT="15430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tc>
                  <a:txBody>
                    <a:bodyPr/>
                    <a:lstStyle/>
                    <a:p>
                      <a:pPr marL="1270" algn="ctr">
                        <a:lnSpc>
                          <a:spcPct val="100000"/>
                        </a:lnSpc>
                        <a:spcBef>
                          <a:spcPts val="1215"/>
                        </a:spcBef>
                      </a:pPr>
                      <a:r>
                        <a:rPr lang="en-IN" sz="2400" b="1" dirty="0">
                          <a:solidFill>
                            <a:srgbClr val="FFFFFF"/>
                          </a:solidFill>
                          <a:latin typeface="Times New Roman" pitchFamily="18" charset="0"/>
                          <a:cs typeface="Times New Roman" pitchFamily="18" charset="0"/>
                        </a:rPr>
                        <a:t>2022-23</a:t>
                      </a:r>
                      <a:endParaRPr sz="2400" dirty="0">
                        <a:latin typeface="Times New Roman" pitchFamily="18" charset="0"/>
                        <a:cs typeface="Times New Roman" pitchFamily="18" charset="0"/>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1245819">
                <a:tc>
                  <a:txBody>
                    <a:bodyPr/>
                    <a:lstStyle/>
                    <a:p>
                      <a:pPr algn="ctr">
                        <a:lnSpc>
                          <a:spcPct val="100000"/>
                        </a:lnSpc>
                        <a:spcBef>
                          <a:spcPts val="50"/>
                        </a:spcBef>
                      </a:pPr>
                      <a:endParaRPr sz="2800" dirty="0">
                        <a:latin typeface="Times New Roman" pitchFamily="18" charset="0"/>
                        <a:cs typeface="Times New Roman" pitchFamily="18" charset="0"/>
                      </a:endParaRPr>
                    </a:p>
                    <a:p>
                      <a:pPr algn="ctr">
                        <a:lnSpc>
                          <a:spcPct val="100000"/>
                        </a:lnSpc>
                      </a:pPr>
                      <a:r>
                        <a:rPr lang="en-IN" sz="2400" dirty="0">
                          <a:latin typeface="Times New Roman" pitchFamily="18" charset="0"/>
                          <a:cs typeface="Times New Roman" pitchFamily="18" charset="0"/>
                        </a:rPr>
                        <a:t>1</a:t>
                      </a:r>
                      <a:endParaRPr sz="2400" dirty="0">
                        <a:latin typeface="Times New Roman" pitchFamily="18" charset="0"/>
                        <a:cs typeface="Times New Roman" pitchFamily="18" charset="0"/>
                      </a:endParaRPr>
                    </a:p>
                  </a:txBody>
                  <a:tcPr marL="0" marR="0" marT="635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91440" marR="121285" algn="ctr">
                        <a:lnSpc>
                          <a:spcPct val="100000"/>
                        </a:lnSpc>
                        <a:spcBef>
                          <a:spcPts val="1385"/>
                        </a:spcBef>
                      </a:pPr>
                      <a:r>
                        <a:rPr sz="2400" b="1" spc="-25" dirty="0">
                          <a:latin typeface="Times New Roman" pitchFamily="18" charset="0"/>
                          <a:cs typeface="Times New Roman" pitchFamily="18" charset="0"/>
                        </a:rPr>
                        <a:t>Awards</a:t>
                      </a:r>
                      <a:r>
                        <a:rPr sz="2400" b="1" spc="-55" dirty="0">
                          <a:latin typeface="Times New Roman" pitchFamily="18" charset="0"/>
                          <a:cs typeface="Times New Roman" pitchFamily="18" charset="0"/>
                        </a:rPr>
                        <a:t> </a:t>
                      </a:r>
                      <a:r>
                        <a:rPr sz="2400" b="1" spc="-10" dirty="0">
                          <a:latin typeface="Times New Roman" pitchFamily="18" charset="0"/>
                          <a:cs typeface="Times New Roman" pitchFamily="18" charset="0"/>
                        </a:rPr>
                        <a:t>from</a:t>
                      </a:r>
                      <a:r>
                        <a:rPr sz="2400" b="1" spc="-25" dirty="0">
                          <a:latin typeface="Times New Roman" pitchFamily="18" charset="0"/>
                          <a:cs typeface="Times New Roman" pitchFamily="18" charset="0"/>
                        </a:rPr>
                        <a:t> </a:t>
                      </a:r>
                      <a:r>
                        <a:rPr sz="2400" b="1" spc="-5" dirty="0">
                          <a:latin typeface="Times New Roman" pitchFamily="18" charset="0"/>
                          <a:cs typeface="Times New Roman" pitchFamily="18" charset="0"/>
                        </a:rPr>
                        <a:t>professional </a:t>
                      </a:r>
                      <a:r>
                        <a:rPr sz="2400" b="1" spc="-434" dirty="0">
                          <a:latin typeface="Times New Roman" pitchFamily="18" charset="0"/>
                          <a:cs typeface="Times New Roman" pitchFamily="18" charset="0"/>
                        </a:rPr>
                        <a:t> </a:t>
                      </a:r>
                      <a:r>
                        <a:rPr sz="2400" b="1" spc="-5" dirty="0">
                          <a:latin typeface="Times New Roman" pitchFamily="18" charset="0"/>
                          <a:cs typeface="Times New Roman" pitchFamily="18" charset="0"/>
                        </a:rPr>
                        <a:t>societies/bodies</a:t>
                      </a:r>
                      <a:endParaRPr sz="2400" dirty="0">
                        <a:latin typeface="Times New Roman" pitchFamily="18" charset="0"/>
                        <a:cs typeface="Times New Roman" pitchFamily="18" charset="0"/>
                      </a:endParaRPr>
                    </a:p>
                  </a:txBody>
                  <a:tcPr marL="0" marR="0" marT="17589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algn="ctr">
                        <a:lnSpc>
                          <a:spcPct val="100000"/>
                        </a:lnSpc>
                        <a:spcBef>
                          <a:spcPts val="50"/>
                        </a:spcBef>
                      </a:pPr>
                      <a:r>
                        <a:rPr lang="en-IN" sz="2400" dirty="0">
                          <a:latin typeface="Times New Roman" pitchFamily="18" charset="0"/>
                          <a:cs typeface="Times New Roman" pitchFamily="18" charset="0"/>
                        </a:rPr>
                        <a:t>1</a:t>
                      </a:r>
                      <a:endParaRPr sz="2400" dirty="0">
                        <a:latin typeface="Times New Roman" pitchFamily="18" charset="0"/>
                        <a:cs typeface="Times New Roman" pitchFamily="18" charset="0"/>
                      </a:endParaRPr>
                    </a:p>
                  </a:txBody>
                  <a:tcPr marL="0" marR="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algn="ctr">
                        <a:lnSpc>
                          <a:spcPct val="100000"/>
                        </a:lnSpc>
                        <a:spcBef>
                          <a:spcPts val="50"/>
                        </a:spcBef>
                      </a:pPr>
                      <a:r>
                        <a:rPr lang="en-IN" sz="2400" dirty="0">
                          <a:latin typeface="Times New Roman" pitchFamily="18" charset="0"/>
                          <a:cs typeface="Times New Roman" pitchFamily="18" charset="0"/>
                        </a:rPr>
                        <a:t>0</a:t>
                      </a:r>
                      <a:endParaRPr sz="2400" dirty="0">
                        <a:latin typeface="Times New Roman" pitchFamily="18" charset="0"/>
                        <a:cs typeface="Times New Roman" pitchFamily="18" charset="0"/>
                      </a:endParaRPr>
                    </a:p>
                  </a:txBody>
                  <a:tcPr marL="0" marR="0" marT="6350" marB="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extLst>
                  <a:ext uri="{0D108BD9-81ED-4DB2-BD59-A6C34878D82A}">
                    <a16:rowId xmlns:a16="http://schemas.microsoft.com/office/drawing/2014/main" val="10004"/>
                  </a:ext>
                </a:extLst>
              </a:tr>
              <a:tr h="552640">
                <a:tc>
                  <a:txBody>
                    <a:bodyPr/>
                    <a:lstStyle/>
                    <a:p>
                      <a:pPr algn="ctr">
                        <a:lnSpc>
                          <a:spcPct val="100000"/>
                        </a:lnSpc>
                        <a:spcBef>
                          <a:spcPts val="459"/>
                        </a:spcBef>
                      </a:pPr>
                      <a:r>
                        <a:rPr lang="en-IN" sz="2400" dirty="0">
                          <a:latin typeface="Times New Roman" pitchFamily="18" charset="0"/>
                          <a:cs typeface="Times New Roman" pitchFamily="18" charset="0"/>
                        </a:rPr>
                        <a:t>2</a:t>
                      </a:r>
                      <a:endParaRPr sz="2400" dirty="0">
                        <a:latin typeface="Times New Roman" pitchFamily="18" charset="0"/>
                        <a:cs typeface="Times New Roman" pitchFamily="18" charset="0"/>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459"/>
                        </a:spcBef>
                      </a:pPr>
                      <a:r>
                        <a:rPr sz="2400" b="1" spc="-5" dirty="0">
                          <a:latin typeface="Times New Roman" pitchFamily="18" charset="0"/>
                          <a:cs typeface="Times New Roman" pitchFamily="18" charset="0"/>
                        </a:rPr>
                        <a:t>FDPs</a:t>
                      </a:r>
                      <a:r>
                        <a:rPr sz="2400" b="1" spc="-25" dirty="0">
                          <a:latin typeface="Times New Roman" pitchFamily="18" charset="0"/>
                          <a:cs typeface="Times New Roman" pitchFamily="18" charset="0"/>
                        </a:rPr>
                        <a:t> </a:t>
                      </a:r>
                      <a:r>
                        <a:rPr sz="2400" b="1" spc="-5" dirty="0">
                          <a:latin typeface="Times New Roman" pitchFamily="18" charset="0"/>
                          <a:cs typeface="Times New Roman" pitchFamily="18" charset="0"/>
                        </a:rPr>
                        <a:t>attended</a:t>
                      </a:r>
                      <a:endParaRPr sz="2400" dirty="0">
                        <a:latin typeface="Times New Roman" pitchFamily="18" charset="0"/>
                        <a:cs typeface="Times New Roman" pitchFamily="18" charset="0"/>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540" algn="ctr">
                        <a:lnSpc>
                          <a:spcPct val="100000"/>
                        </a:lnSpc>
                        <a:spcBef>
                          <a:spcPts val="459"/>
                        </a:spcBef>
                      </a:pPr>
                      <a:r>
                        <a:rPr lang="en-IN" sz="2400" dirty="0">
                          <a:latin typeface="Times New Roman" pitchFamily="18" charset="0"/>
                          <a:cs typeface="Times New Roman" pitchFamily="18" charset="0"/>
                        </a:rPr>
                        <a:t>1</a:t>
                      </a:r>
                      <a:endParaRPr sz="2400" dirty="0">
                        <a:latin typeface="Times New Roman" pitchFamily="18" charset="0"/>
                        <a:cs typeface="Times New Roman" pitchFamily="18" charset="0"/>
                      </a:endParaRPr>
                    </a:p>
                  </a:txBody>
                  <a:tcPr marL="0" marR="0" marT="58419"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E"/>
                    </a:solidFill>
                  </a:tcPr>
                </a:tc>
                <a:tc>
                  <a:txBody>
                    <a:bodyPr/>
                    <a:lstStyle/>
                    <a:p>
                      <a:pPr marL="3175" algn="ctr">
                        <a:lnSpc>
                          <a:spcPct val="100000"/>
                        </a:lnSpc>
                        <a:spcBef>
                          <a:spcPts val="459"/>
                        </a:spcBef>
                      </a:pPr>
                      <a:r>
                        <a:rPr lang="en-IN" sz="2400" dirty="0">
                          <a:latin typeface="Times New Roman" pitchFamily="18" charset="0"/>
                          <a:cs typeface="Times New Roman" pitchFamily="18" charset="0"/>
                        </a:rPr>
                        <a:t>2</a:t>
                      </a:r>
                      <a:endParaRPr sz="2400" dirty="0">
                        <a:latin typeface="Times New Roman" pitchFamily="18" charset="0"/>
                        <a:cs typeface="Times New Roman" pitchFamily="18" charset="0"/>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872317">
                <a:tc>
                  <a:txBody>
                    <a:bodyPr/>
                    <a:lstStyle/>
                    <a:p>
                      <a:pPr algn="ctr">
                        <a:lnSpc>
                          <a:spcPct val="100000"/>
                        </a:lnSpc>
                        <a:spcBef>
                          <a:spcPts val="1385"/>
                        </a:spcBef>
                      </a:pPr>
                      <a:r>
                        <a:rPr lang="en-IN" sz="2400" dirty="0">
                          <a:latin typeface="Times New Roman" pitchFamily="18" charset="0"/>
                          <a:cs typeface="Times New Roman" pitchFamily="18" charset="0"/>
                        </a:rPr>
                        <a:t>3</a:t>
                      </a:r>
                      <a:endParaRPr sz="2400" dirty="0">
                        <a:latin typeface="Times New Roman" pitchFamily="18" charset="0"/>
                        <a:cs typeface="Times New Roman" pitchFamily="18" charset="0"/>
                      </a:endParaRPr>
                    </a:p>
                  </a:txBody>
                  <a:tcPr marL="0" marR="0" marT="1758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305"/>
                        </a:spcBef>
                      </a:pPr>
                      <a:r>
                        <a:rPr sz="2400" b="1" spc="-10" dirty="0">
                          <a:latin typeface="Times New Roman" pitchFamily="18" charset="0"/>
                          <a:cs typeface="Times New Roman" pitchFamily="18" charset="0"/>
                        </a:rPr>
                        <a:t>Conferences/Workshops</a:t>
                      </a:r>
                      <a:endParaRPr sz="2400">
                        <a:latin typeface="Times New Roman" pitchFamily="18" charset="0"/>
                        <a:cs typeface="Times New Roman" pitchFamily="18" charset="0"/>
                      </a:endParaRPr>
                    </a:p>
                    <a:p>
                      <a:pPr marL="91440" algn="ctr">
                        <a:lnSpc>
                          <a:spcPct val="100000"/>
                        </a:lnSpc>
                      </a:pPr>
                      <a:r>
                        <a:rPr sz="2400" b="1" spc="-5" dirty="0">
                          <a:latin typeface="Times New Roman" pitchFamily="18" charset="0"/>
                          <a:cs typeface="Times New Roman" pitchFamily="18" charset="0"/>
                        </a:rPr>
                        <a:t>attended</a:t>
                      </a:r>
                      <a:endParaRPr sz="2400">
                        <a:latin typeface="Times New Roman" pitchFamily="18" charset="0"/>
                        <a:cs typeface="Times New Roman" pitchFamily="18" charset="0"/>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540" algn="ctr">
                        <a:lnSpc>
                          <a:spcPct val="100000"/>
                        </a:lnSpc>
                        <a:spcBef>
                          <a:spcPts val="1385"/>
                        </a:spcBef>
                      </a:pPr>
                      <a:r>
                        <a:rPr lang="en-IN" sz="2400" dirty="0">
                          <a:latin typeface="Times New Roman" pitchFamily="18" charset="0"/>
                          <a:cs typeface="Times New Roman" pitchFamily="18" charset="0"/>
                        </a:rPr>
                        <a:t>3</a:t>
                      </a:r>
                      <a:endParaRPr sz="2400" dirty="0">
                        <a:latin typeface="Times New Roman" pitchFamily="18" charset="0"/>
                        <a:cs typeface="Times New Roman" pitchFamily="18" charset="0"/>
                      </a:endParaRPr>
                    </a:p>
                  </a:txBody>
                  <a:tcPr marL="0" marR="0" marT="17589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3175" algn="ctr">
                        <a:lnSpc>
                          <a:spcPct val="100000"/>
                        </a:lnSpc>
                        <a:spcBef>
                          <a:spcPts val="1385"/>
                        </a:spcBef>
                      </a:pPr>
                      <a:r>
                        <a:rPr lang="en-IN" sz="2400" dirty="0">
                          <a:latin typeface="Times New Roman" pitchFamily="18" charset="0"/>
                          <a:cs typeface="Times New Roman" pitchFamily="18" charset="0"/>
                        </a:rPr>
                        <a:t>2</a:t>
                      </a:r>
                      <a:endParaRPr sz="2400" dirty="0">
                        <a:latin typeface="Times New Roman" pitchFamily="18" charset="0"/>
                        <a:cs typeface="Times New Roman" pitchFamily="18" charset="0"/>
                      </a:endParaRPr>
                    </a:p>
                  </a:txBody>
                  <a:tcPr marL="0" marR="0" marT="1758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552466">
                <a:tc>
                  <a:txBody>
                    <a:bodyPr/>
                    <a:lstStyle/>
                    <a:p>
                      <a:pPr algn="ctr">
                        <a:lnSpc>
                          <a:spcPct val="100000"/>
                        </a:lnSpc>
                        <a:spcBef>
                          <a:spcPts val="464"/>
                        </a:spcBef>
                      </a:pPr>
                      <a:r>
                        <a:rPr lang="en-IN" sz="2400" dirty="0">
                          <a:latin typeface="Times New Roman" pitchFamily="18" charset="0"/>
                          <a:cs typeface="Times New Roman" pitchFamily="18" charset="0"/>
                        </a:rPr>
                        <a:t>4</a:t>
                      </a:r>
                      <a:endParaRPr sz="2400" dirty="0">
                        <a:latin typeface="Times New Roman" pitchFamily="18" charset="0"/>
                        <a:cs typeface="Times New Roman" pitchFamily="18" charset="0"/>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gn="ctr">
                        <a:lnSpc>
                          <a:spcPct val="100000"/>
                        </a:lnSpc>
                        <a:spcBef>
                          <a:spcPts val="464"/>
                        </a:spcBef>
                      </a:pPr>
                      <a:r>
                        <a:rPr sz="2400" b="1" spc="-5" dirty="0">
                          <a:latin typeface="Times New Roman" pitchFamily="18" charset="0"/>
                          <a:cs typeface="Times New Roman" pitchFamily="18" charset="0"/>
                        </a:rPr>
                        <a:t>Ph.Ds</a:t>
                      </a:r>
                      <a:r>
                        <a:rPr sz="2400" b="1" spc="-25" dirty="0">
                          <a:latin typeface="Times New Roman" pitchFamily="18" charset="0"/>
                          <a:cs typeface="Times New Roman" pitchFamily="18" charset="0"/>
                        </a:rPr>
                        <a:t> </a:t>
                      </a:r>
                      <a:r>
                        <a:rPr sz="2400" b="1" spc="-5" dirty="0">
                          <a:latin typeface="Times New Roman" pitchFamily="18" charset="0"/>
                          <a:cs typeface="Times New Roman" pitchFamily="18" charset="0"/>
                        </a:rPr>
                        <a:t>pursuing</a:t>
                      </a:r>
                      <a:r>
                        <a:rPr sz="2400" b="1" spc="-15" dirty="0">
                          <a:latin typeface="Times New Roman" pitchFamily="18" charset="0"/>
                          <a:cs typeface="Times New Roman" pitchFamily="18" charset="0"/>
                        </a:rPr>
                        <a:t> </a:t>
                      </a:r>
                      <a:r>
                        <a:rPr sz="2400" b="1" dirty="0">
                          <a:latin typeface="Times New Roman" pitchFamily="18" charset="0"/>
                          <a:cs typeface="Times New Roman" pitchFamily="18" charset="0"/>
                        </a:rPr>
                        <a:t>(FT)</a:t>
                      </a:r>
                      <a:endParaRPr sz="2400">
                        <a:latin typeface="Times New Roman" pitchFamily="18" charset="0"/>
                        <a:cs typeface="Times New Roman" pitchFamily="18" charset="0"/>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spcBef>
                          <a:spcPts val="464"/>
                        </a:spcBef>
                      </a:pPr>
                      <a:r>
                        <a:rPr lang="en-IN" sz="2400" dirty="0">
                          <a:latin typeface="Times New Roman" pitchFamily="18" charset="0"/>
                          <a:cs typeface="Times New Roman" pitchFamily="18" charset="0"/>
                        </a:rPr>
                        <a:t>1</a:t>
                      </a:r>
                      <a:endParaRPr sz="2400" dirty="0">
                        <a:latin typeface="Times New Roman" pitchFamily="18" charset="0"/>
                        <a:cs typeface="Times New Roman" pitchFamily="18" charset="0"/>
                      </a:endParaRPr>
                    </a:p>
                  </a:txBody>
                  <a:tcPr marL="0" marR="0" marT="5905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E"/>
                    </a:solidFill>
                  </a:tcPr>
                </a:tc>
                <a:tc>
                  <a:txBody>
                    <a:bodyPr/>
                    <a:lstStyle/>
                    <a:p>
                      <a:pPr marL="1270" algn="ctr">
                        <a:lnSpc>
                          <a:spcPct val="100000"/>
                        </a:lnSpc>
                        <a:spcBef>
                          <a:spcPts val="464"/>
                        </a:spcBef>
                      </a:pPr>
                      <a:r>
                        <a:rPr lang="en-IN" sz="2400" dirty="0">
                          <a:latin typeface="Times New Roman" pitchFamily="18" charset="0"/>
                          <a:cs typeface="Times New Roman" pitchFamily="18" charset="0"/>
                        </a:rPr>
                        <a:t>-</a:t>
                      </a:r>
                      <a:endParaRPr sz="2400" dirty="0">
                        <a:latin typeface="Times New Roman" pitchFamily="18" charset="0"/>
                        <a:cs typeface="Times New Roman" pitchFamily="18" charset="0"/>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7"/>
                  </a:ext>
                </a:extLst>
              </a:tr>
              <a:tr h="552657">
                <a:tc>
                  <a:txBody>
                    <a:bodyPr/>
                    <a:lstStyle/>
                    <a:p>
                      <a:pPr algn="ctr">
                        <a:lnSpc>
                          <a:spcPct val="100000"/>
                        </a:lnSpc>
                        <a:spcBef>
                          <a:spcPts val="464"/>
                        </a:spcBef>
                      </a:pPr>
                      <a:r>
                        <a:rPr lang="en-IN" sz="2400" dirty="0">
                          <a:latin typeface="Times New Roman" pitchFamily="18" charset="0"/>
                          <a:cs typeface="Times New Roman" pitchFamily="18" charset="0"/>
                        </a:rPr>
                        <a:t>5</a:t>
                      </a:r>
                      <a:endParaRPr sz="2400" dirty="0">
                        <a:latin typeface="Times New Roman" pitchFamily="18" charset="0"/>
                        <a:cs typeface="Times New Roman" pitchFamily="18" charset="0"/>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gn="ctr">
                        <a:lnSpc>
                          <a:spcPct val="100000"/>
                        </a:lnSpc>
                        <a:spcBef>
                          <a:spcPts val="464"/>
                        </a:spcBef>
                      </a:pPr>
                      <a:r>
                        <a:rPr sz="2400" b="1" spc="-5" dirty="0">
                          <a:latin typeface="Times New Roman" pitchFamily="18" charset="0"/>
                          <a:cs typeface="Times New Roman" pitchFamily="18" charset="0"/>
                        </a:rPr>
                        <a:t>JRF/SRFs</a:t>
                      </a:r>
                      <a:endParaRPr sz="2400">
                        <a:latin typeface="Times New Roman" pitchFamily="18" charset="0"/>
                        <a:cs typeface="Times New Roman" pitchFamily="18" charset="0"/>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540" algn="ctr">
                        <a:lnSpc>
                          <a:spcPct val="100000"/>
                        </a:lnSpc>
                        <a:spcBef>
                          <a:spcPts val="464"/>
                        </a:spcBef>
                      </a:pPr>
                      <a:r>
                        <a:rPr lang="en-IN" sz="2400" dirty="0">
                          <a:latin typeface="Times New Roman" pitchFamily="18" charset="0"/>
                          <a:cs typeface="Times New Roman" pitchFamily="18" charset="0"/>
                        </a:rPr>
                        <a:t>-</a:t>
                      </a:r>
                      <a:endParaRPr sz="2400" dirty="0">
                        <a:latin typeface="Times New Roman" pitchFamily="18" charset="0"/>
                        <a:cs typeface="Times New Roman" pitchFamily="18" charset="0"/>
                      </a:endParaRPr>
                    </a:p>
                  </a:txBody>
                  <a:tcPr marL="0" marR="0" marT="59054"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a:txBody>
                    <a:bodyPr/>
                    <a:lstStyle/>
                    <a:p>
                      <a:pPr marL="3175" algn="ctr">
                        <a:lnSpc>
                          <a:spcPct val="100000"/>
                        </a:lnSpc>
                        <a:spcBef>
                          <a:spcPts val="464"/>
                        </a:spcBef>
                      </a:pPr>
                      <a:r>
                        <a:rPr lang="en-IN" sz="2400" dirty="0">
                          <a:latin typeface="Times New Roman" pitchFamily="18" charset="0"/>
                          <a:cs typeface="Times New Roman" pitchFamily="18" charset="0"/>
                        </a:rPr>
                        <a:t>2</a:t>
                      </a:r>
                      <a:endParaRPr sz="2400" dirty="0">
                        <a:latin typeface="Times New Roman" pitchFamily="18" charset="0"/>
                        <a:cs typeface="Times New Roman" pitchFamily="18" charset="0"/>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8"/>
                  </a:ext>
                </a:extLst>
              </a:tr>
              <a:tr h="872299">
                <a:tc>
                  <a:txBody>
                    <a:bodyPr/>
                    <a:lstStyle/>
                    <a:p>
                      <a:pPr algn="ctr">
                        <a:lnSpc>
                          <a:spcPct val="100000"/>
                        </a:lnSpc>
                        <a:spcBef>
                          <a:spcPts val="1390"/>
                        </a:spcBef>
                      </a:pPr>
                      <a:r>
                        <a:rPr lang="en-IN" sz="2400" dirty="0">
                          <a:latin typeface="Times New Roman" pitchFamily="18" charset="0"/>
                          <a:cs typeface="Times New Roman" pitchFamily="18" charset="0"/>
                        </a:rPr>
                        <a:t>6</a:t>
                      </a:r>
                      <a:endParaRPr sz="2400" dirty="0">
                        <a:latin typeface="Times New Roman" pitchFamily="18" charset="0"/>
                        <a:cs typeface="Times New Roman" pitchFamily="18" charset="0"/>
                      </a:endParaRPr>
                    </a:p>
                  </a:txBody>
                  <a:tcPr marL="0" marR="0" marT="176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marR="939165" algn="r">
                        <a:lnSpc>
                          <a:spcPct val="100000"/>
                        </a:lnSpc>
                        <a:spcBef>
                          <a:spcPts val="310"/>
                        </a:spcBef>
                      </a:pPr>
                      <a:r>
                        <a:rPr lang="en-IN" sz="2400" b="1" spc="-5" dirty="0">
                          <a:latin typeface="Times New Roman" pitchFamily="18" charset="0"/>
                          <a:cs typeface="Times New Roman" pitchFamily="18" charset="0"/>
                        </a:rPr>
                        <a:t> </a:t>
                      </a:r>
                      <a:r>
                        <a:rPr sz="2400" b="1" spc="-5" dirty="0" err="1">
                          <a:latin typeface="Times New Roman" pitchFamily="18" charset="0"/>
                          <a:cs typeface="Times New Roman" pitchFamily="18" charset="0"/>
                        </a:rPr>
                        <a:t>Jagananna</a:t>
                      </a:r>
                      <a:r>
                        <a:rPr sz="2400" b="1" spc="-65" dirty="0">
                          <a:latin typeface="Times New Roman" pitchFamily="18" charset="0"/>
                          <a:cs typeface="Times New Roman" pitchFamily="18" charset="0"/>
                        </a:rPr>
                        <a:t> </a:t>
                      </a:r>
                      <a:r>
                        <a:rPr sz="2400" b="1" spc="-20" dirty="0">
                          <a:latin typeface="Times New Roman" pitchFamily="18" charset="0"/>
                          <a:cs typeface="Times New Roman" pitchFamily="18" charset="0"/>
                        </a:rPr>
                        <a:t>Vidya </a:t>
                      </a:r>
                      <a:r>
                        <a:rPr sz="2400" b="1" spc="-434" dirty="0">
                          <a:latin typeface="Times New Roman" pitchFamily="18" charset="0"/>
                          <a:cs typeface="Times New Roman" pitchFamily="18" charset="0"/>
                        </a:rPr>
                        <a:t> </a:t>
                      </a:r>
                      <a:r>
                        <a:rPr sz="2400" b="1" spc="-5" dirty="0">
                          <a:latin typeface="Times New Roman" pitchFamily="18" charset="0"/>
                          <a:cs typeface="Times New Roman" pitchFamily="18" charset="0"/>
                        </a:rPr>
                        <a:t>Deevena</a:t>
                      </a:r>
                      <a:r>
                        <a:rPr sz="2400" b="1" spc="-40" dirty="0">
                          <a:latin typeface="Times New Roman" pitchFamily="18" charset="0"/>
                          <a:cs typeface="Times New Roman" pitchFamily="18" charset="0"/>
                        </a:rPr>
                        <a:t> </a:t>
                      </a:r>
                      <a:r>
                        <a:rPr sz="2400" b="1" spc="-5" dirty="0">
                          <a:latin typeface="Times New Roman" pitchFamily="18" charset="0"/>
                          <a:cs typeface="Times New Roman" pitchFamily="18" charset="0"/>
                        </a:rPr>
                        <a:t>students</a:t>
                      </a:r>
                      <a:endParaRPr sz="2400" dirty="0">
                        <a:latin typeface="Times New Roman" pitchFamily="18" charset="0"/>
                        <a:cs typeface="Times New Roman" pitchFamily="18" charset="0"/>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spcBef>
                          <a:spcPts val="1390"/>
                        </a:spcBef>
                      </a:pPr>
                      <a:r>
                        <a:rPr lang="en-IN" sz="2400" dirty="0">
                          <a:latin typeface="Times New Roman" pitchFamily="18" charset="0"/>
                          <a:cs typeface="Times New Roman" pitchFamily="18" charset="0"/>
                        </a:rPr>
                        <a:t>17</a:t>
                      </a:r>
                      <a:endParaRPr sz="2400" dirty="0">
                        <a:latin typeface="Times New Roman" pitchFamily="18" charset="0"/>
                        <a:cs typeface="Times New Roman" pitchFamily="18" charset="0"/>
                      </a:endParaRPr>
                    </a:p>
                  </a:txBody>
                  <a:tcPr marL="0" marR="0" marT="17653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E"/>
                    </a:solidFill>
                  </a:tcPr>
                </a:tc>
                <a:tc>
                  <a:txBody>
                    <a:bodyPr/>
                    <a:lstStyle/>
                    <a:p>
                      <a:pPr marL="3175" algn="ctr">
                        <a:lnSpc>
                          <a:spcPct val="100000"/>
                        </a:lnSpc>
                        <a:spcBef>
                          <a:spcPts val="1390"/>
                        </a:spcBef>
                      </a:pPr>
                      <a:r>
                        <a:rPr lang="en-IN" sz="2400" dirty="0">
                          <a:latin typeface="Times New Roman" pitchFamily="18" charset="0"/>
                          <a:cs typeface="Times New Roman" pitchFamily="18" charset="0"/>
                        </a:rPr>
                        <a:t>9</a:t>
                      </a:r>
                      <a:endParaRPr sz="2400" dirty="0">
                        <a:latin typeface="Times New Roman" pitchFamily="18" charset="0"/>
                        <a:cs typeface="Times New Roman" pitchFamily="18" charset="0"/>
                      </a:endParaRPr>
                    </a:p>
                  </a:txBody>
                  <a:tcPr marL="0" marR="0" marT="176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9"/>
                  </a:ext>
                </a:extLst>
              </a:tr>
            </a:tbl>
          </a:graphicData>
        </a:graphic>
      </p:graphicFrame>
      <p:sp>
        <p:nvSpPr>
          <p:cNvPr id="5" name="object 5"/>
          <p:cNvSpPr txBox="1"/>
          <p:nvPr/>
        </p:nvSpPr>
        <p:spPr>
          <a:xfrm>
            <a:off x="2826766" y="20523"/>
            <a:ext cx="578802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0000"/>
                </a:solidFill>
                <a:latin typeface="Times New Roman"/>
                <a:cs typeface="Times New Roman"/>
              </a:rPr>
              <a:t>Research, </a:t>
            </a:r>
            <a:r>
              <a:rPr sz="2800" b="1" dirty="0">
                <a:solidFill>
                  <a:srgbClr val="FF0000"/>
                </a:solidFill>
                <a:latin typeface="Times New Roman"/>
                <a:cs typeface="Times New Roman"/>
              </a:rPr>
              <a:t>Innovations</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and</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Extensions</a:t>
            </a:r>
            <a:endParaRPr sz="2800">
              <a:latin typeface="Times New Roman"/>
              <a:cs typeface="Times New Roman"/>
            </a:endParaRPr>
          </a:p>
        </p:txBody>
      </p:sp>
      <p:sp>
        <p:nvSpPr>
          <p:cNvPr id="6" name="object 6"/>
          <p:cNvSpPr txBox="1">
            <a:spLocks noGrp="1"/>
          </p:cNvSpPr>
          <p:nvPr>
            <p:ph type="title"/>
          </p:nvPr>
        </p:nvSpPr>
        <p:spPr>
          <a:xfrm>
            <a:off x="190601" y="8890"/>
            <a:ext cx="17125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CF30B5"/>
                </a:solidFill>
              </a:rPr>
              <a:t>Criterion</a:t>
            </a:r>
            <a:r>
              <a:rPr spc="-60" dirty="0">
                <a:solidFill>
                  <a:srgbClr val="CF30B5"/>
                </a:solidFill>
              </a:rPr>
              <a:t> </a:t>
            </a:r>
            <a:r>
              <a:rPr spc="-5" dirty="0">
                <a:solidFill>
                  <a:srgbClr val="CF30B5"/>
                </a:solidFill>
              </a:rPr>
              <a:t>3</a:t>
            </a:r>
          </a:p>
        </p:txBody>
      </p:sp>
      <p:sp>
        <p:nvSpPr>
          <p:cNvPr id="7" name="object 7"/>
          <p:cNvSpPr txBox="1"/>
          <p:nvPr/>
        </p:nvSpPr>
        <p:spPr>
          <a:xfrm>
            <a:off x="3791744" y="6639987"/>
            <a:ext cx="4996382"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128247" y="210311"/>
            <a:ext cx="723900" cy="714756"/>
          </a:xfrm>
          <a:prstGeom prst="rect">
            <a:avLst/>
          </a:prstGeom>
        </p:spPr>
      </p:pic>
      <p:sp>
        <p:nvSpPr>
          <p:cNvPr id="3" name="object 3"/>
          <p:cNvSpPr txBox="1"/>
          <p:nvPr/>
        </p:nvSpPr>
        <p:spPr>
          <a:xfrm>
            <a:off x="2855640" y="692696"/>
            <a:ext cx="6154420" cy="822020"/>
          </a:xfrm>
          <a:prstGeom prst="rect">
            <a:avLst/>
          </a:prstGeom>
          <a:solidFill>
            <a:srgbClr val="EC7C30"/>
          </a:solidFill>
          <a:ln w="12700">
            <a:solidFill>
              <a:srgbClr val="AD5A20"/>
            </a:solidFill>
          </a:ln>
        </p:spPr>
        <p:txBody>
          <a:bodyPr vert="horz" wrap="square" lIns="0" tIns="82550" rIns="0" bIns="0" rtlCol="0">
            <a:spAutoFit/>
          </a:bodyPr>
          <a:lstStyle/>
          <a:p>
            <a:pPr marL="635" algn="ctr">
              <a:lnSpc>
                <a:spcPct val="100000"/>
              </a:lnSpc>
              <a:spcBef>
                <a:spcPts val="650"/>
              </a:spcBef>
            </a:pPr>
            <a:r>
              <a:rPr sz="4800" b="1" dirty="0">
                <a:solidFill>
                  <a:srgbClr val="FFFFFF"/>
                </a:solidFill>
                <a:latin typeface="Times New Roman"/>
                <a:cs typeface="Times New Roman"/>
              </a:rPr>
              <a:t>Patents</a:t>
            </a:r>
            <a:r>
              <a:rPr sz="4800" b="1" spc="-90" dirty="0">
                <a:solidFill>
                  <a:srgbClr val="FFFFFF"/>
                </a:solidFill>
                <a:latin typeface="Times New Roman"/>
                <a:cs typeface="Times New Roman"/>
              </a:rPr>
              <a:t> </a:t>
            </a:r>
            <a:r>
              <a:rPr sz="4800" b="1" spc="-5" dirty="0">
                <a:solidFill>
                  <a:srgbClr val="FFFFFF"/>
                </a:solidFill>
                <a:latin typeface="Times New Roman"/>
                <a:cs typeface="Times New Roman"/>
              </a:rPr>
              <a:t>published</a:t>
            </a:r>
            <a:endParaRPr sz="4800" dirty="0">
              <a:latin typeface="Times New Roman"/>
              <a:cs typeface="Times New Roman"/>
            </a:endParaRPr>
          </a:p>
        </p:txBody>
      </p:sp>
      <p:sp>
        <p:nvSpPr>
          <p:cNvPr id="4" name="object 4"/>
          <p:cNvSpPr txBox="1"/>
          <p:nvPr/>
        </p:nvSpPr>
        <p:spPr>
          <a:xfrm>
            <a:off x="2900298" y="20523"/>
            <a:ext cx="578802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0000"/>
                </a:solidFill>
                <a:latin typeface="Times New Roman"/>
                <a:cs typeface="Times New Roman"/>
              </a:rPr>
              <a:t>Research, </a:t>
            </a:r>
            <a:r>
              <a:rPr sz="2800" b="1" dirty="0">
                <a:solidFill>
                  <a:srgbClr val="FF0000"/>
                </a:solidFill>
                <a:latin typeface="Times New Roman"/>
                <a:cs typeface="Times New Roman"/>
              </a:rPr>
              <a:t>Innovations</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and</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Extensions</a:t>
            </a:r>
            <a:endParaRPr sz="2800">
              <a:latin typeface="Times New Roman"/>
              <a:cs typeface="Times New Roman"/>
            </a:endParaRPr>
          </a:p>
        </p:txBody>
      </p:sp>
      <p:sp>
        <p:nvSpPr>
          <p:cNvPr id="5" name="object 5"/>
          <p:cNvSpPr txBox="1">
            <a:spLocks noGrp="1"/>
          </p:cNvSpPr>
          <p:nvPr>
            <p:ph type="title"/>
          </p:nvPr>
        </p:nvSpPr>
        <p:spPr>
          <a:xfrm>
            <a:off x="272592" y="20523"/>
            <a:ext cx="1713230"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CF30B5"/>
                </a:solidFill>
              </a:rPr>
              <a:t>Criterion</a:t>
            </a:r>
            <a:r>
              <a:rPr spc="-60" dirty="0">
                <a:solidFill>
                  <a:srgbClr val="CF30B5"/>
                </a:solidFill>
              </a:rPr>
              <a:t> </a:t>
            </a:r>
            <a:r>
              <a:rPr spc="-5" dirty="0">
                <a:solidFill>
                  <a:srgbClr val="CF30B5"/>
                </a:solidFill>
              </a:rPr>
              <a:t>3</a:t>
            </a:r>
          </a:p>
        </p:txBody>
      </p:sp>
      <p:graphicFrame>
        <p:nvGraphicFramePr>
          <p:cNvPr id="6" name="object 6"/>
          <p:cNvGraphicFramePr>
            <a:graphicFrameLocks noGrp="1"/>
          </p:cNvGraphicFramePr>
          <p:nvPr>
            <p:extLst>
              <p:ext uri="{D42A27DB-BD31-4B8C-83A1-F6EECF244321}">
                <p14:modId xmlns:p14="http://schemas.microsoft.com/office/powerpoint/2010/main" val="4022321186"/>
              </p:ext>
            </p:extLst>
          </p:nvPr>
        </p:nvGraphicFramePr>
        <p:xfrm>
          <a:off x="695400" y="2060848"/>
          <a:ext cx="10968989" cy="4396105"/>
        </p:xfrm>
        <a:graphic>
          <a:graphicData uri="http://schemas.openxmlformats.org/drawingml/2006/table">
            <a:tbl>
              <a:tblPr firstRow="1" bandRow="1">
                <a:tableStyleId>{2D5ABB26-0587-4C30-8999-92F81FD0307C}</a:tableStyleId>
              </a:tblPr>
              <a:tblGrid>
                <a:gridCol w="834390">
                  <a:extLst>
                    <a:ext uri="{9D8B030D-6E8A-4147-A177-3AD203B41FA5}">
                      <a16:colId xmlns:a16="http://schemas.microsoft.com/office/drawing/2014/main" val="20000"/>
                    </a:ext>
                  </a:extLst>
                </a:gridCol>
                <a:gridCol w="3053080">
                  <a:extLst>
                    <a:ext uri="{9D8B030D-6E8A-4147-A177-3AD203B41FA5}">
                      <a16:colId xmlns:a16="http://schemas.microsoft.com/office/drawing/2014/main" val="20001"/>
                    </a:ext>
                  </a:extLst>
                </a:gridCol>
                <a:gridCol w="1730375">
                  <a:extLst>
                    <a:ext uri="{9D8B030D-6E8A-4147-A177-3AD203B41FA5}">
                      <a16:colId xmlns:a16="http://schemas.microsoft.com/office/drawing/2014/main" val="20002"/>
                    </a:ext>
                  </a:extLst>
                </a:gridCol>
                <a:gridCol w="3743195">
                  <a:extLst>
                    <a:ext uri="{9D8B030D-6E8A-4147-A177-3AD203B41FA5}">
                      <a16:colId xmlns:a16="http://schemas.microsoft.com/office/drawing/2014/main" val="20003"/>
                    </a:ext>
                  </a:extLst>
                </a:gridCol>
                <a:gridCol w="1607949">
                  <a:extLst>
                    <a:ext uri="{9D8B030D-6E8A-4147-A177-3AD203B41FA5}">
                      <a16:colId xmlns:a16="http://schemas.microsoft.com/office/drawing/2014/main" val="20004"/>
                    </a:ext>
                  </a:extLst>
                </a:gridCol>
              </a:tblGrid>
              <a:tr h="1512168">
                <a:tc>
                  <a:txBody>
                    <a:bodyPr/>
                    <a:lstStyle/>
                    <a:p>
                      <a:pPr algn="ctr">
                        <a:lnSpc>
                          <a:spcPct val="100000"/>
                        </a:lnSpc>
                        <a:spcBef>
                          <a:spcPts val="1010"/>
                        </a:spcBef>
                      </a:pPr>
                      <a:r>
                        <a:rPr sz="2800" b="1" spc="-5" dirty="0">
                          <a:latin typeface="Times New Roman" panose="02020603050405020304" pitchFamily="18" charset="0"/>
                          <a:cs typeface="Times New Roman" panose="02020603050405020304" pitchFamily="18" charset="0"/>
                        </a:rPr>
                        <a:t>S.No.</a:t>
                      </a:r>
                      <a:endParaRPr sz="2800" b="1" dirty="0">
                        <a:latin typeface="Times New Roman" panose="02020603050405020304" pitchFamily="18" charset="0"/>
                        <a:cs typeface="Times New Roman" panose="02020603050405020304" pitchFamily="18" charset="0"/>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876300">
                        <a:lnSpc>
                          <a:spcPct val="100000"/>
                        </a:lnSpc>
                        <a:spcBef>
                          <a:spcPts val="1010"/>
                        </a:spcBef>
                      </a:pPr>
                      <a:r>
                        <a:rPr sz="2800" b="1" spc="-5" dirty="0">
                          <a:latin typeface="Times New Roman" panose="02020603050405020304" pitchFamily="18" charset="0"/>
                          <a:cs typeface="Times New Roman" panose="02020603050405020304" pitchFamily="18" charset="0"/>
                        </a:rPr>
                        <a:t>Na</a:t>
                      </a:r>
                      <a:r>
                        <a:rPr sz="2800" b="1" spc="-25" dirty="0">
                          <a:latin typeface="Times New Roman" panose="02020603050405020304" pitchFamily="18" charset="0"/>
                          <a:cs typeface="Times New Roman" panose="02020603050405020304" pitchFamily="18" charset="0"/>
                        </a:rPr>
                        <a:t>m</a:t>
                      </a:r>
                      <a:r>
                        <a:rPr sz="2800" b="1" dirty="0">
                          <a:latin typeface="Times New Roman" panose="02020603050405020304" pitchFamily="18" charset="0"/>
                          <a:cs typeface="Times New Roman" panose="02020603050405020304" pitchFamily="18" charset="0"/>
                        </a:rPr>
                        <a:t>e</a:t>
                      </a:r>
                      <a:r>
                        <a:rPr sz="2800" b="1" spc="-50"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o</a:t>
                      </a:r>
                      <a:r>
                        <a:rPr sz="2800" b="1" dirty="0">
                          <a:latin typeface="Times New Roman" panose="02020603050405020304" pitchFamily="18" charset="0"/>
                          <a:cs typeface="Times New Roman" panose="02020603050405020304" pitchFamily="18" charset="0"/>
                        </a:rPr>
                        <a:t>f</a:t>
                      </a:r>
                      <a:r>
                        <a:rPr sz="2800" b="1" spc="-45" dirty="0">
                          <a:latin typeface="Times New Roman" panose="02020603050405020304" pitchFamily="18" charset="0"/>
                          <a:cs typeface="Times New Roman" panose="02020603050405020304" pitchFamily="18" charset="0"/>
                        </a:rPr>
                        <a:t> </a:t>
                      </a:r>
                      <a:r>
                        <a:rPr sz="2800" b="1" spc="10" dirty="0">
                          <a:latin typeface="Times New Roman" panose="02020603050405020304" pitchFamily="18" charset="0"/>
                          <a:cs typeface="Times New Roman" panose="02020603050405020304" pitchFamily="18" charset="0"/>
                        </a:rPr>
                        <a:t>t</a:t>
                      </a:r>
                      <a:r>
                        <a:rPr sz="2800" b="1" dirty="0">
                          <a:latin typeface="Times New Roman" panose="02020603050405020304" pitchFamily="18" charset="0"/>
                          <a:cs typeface="Times New Roman" panose="02020603050405020304" pitchFamily="18" charset="0"/>
                        </a:rPr>
                        <a:t>he</a:t>
                      </a:r>
                      <a:r>
                        <a:rPr sz="2800" b="1" spc="-50" dirty="0">
                          <a:latin typeface="Times New Roman" panose="02020603050405020304" pitchFamily="18" charset="0"/>
                          <a:cs typeface="Times New Roman" panose="02020603050405020304" pitchFamily="18" charset="0"/>
                        </a:rPr>
                        <a:t> </a:t>
                      </a:r>
                      <a:r>
                        <a:rPr sz="2800" b="1" spc="-25" dirty="0">
                          <a:latin typeface="Times New Roman" panose="02020603050405020304" pitchFamily="18" charset="0"/>
                          <a:cs typeface="Times New Roman" panose="02020603050405020304" pitchFamily="18" charset="0"/>
                        </a:rPr>
                        <a:t>P</a:t>
                      </a:r>
                      <a:r>
                        <a:rPr sz="2800" b="1" spc="-15" dirty="0">
                          <a:latin typeface="Times New Roman" panose="02020603050405020304" pitchFamily="18" charset="0"/>
                          <a:cs typeface="Times New Roman" panose="02020603050405020304" pitchFamily="18" charset="0"/>
                        </a:rPr>
                        <a:t>at</a:t>
                      </a:r>
                      <a:r>
                        <a:rPr sz="2800" b="1" spc="-5" dirty="0">
                          <a:latin typeface="Times New Roman" panose="02020603050405020304" pitchFamily="18" charset="0"/>
                          <a:cs typeface="Times New Roman" panose="02020603050405020304" pitchFamily="18" charset="0"/>
                        </a:rPr>
                        <a:t>e</a:t>
                      </a:r>
                      <a:r>
                        <a:rPr sz="2800" b="1" spc="-25" dirty="0">
                          <a:latin typeface="Times New Roman" panose="02020603050405020304" pitchFamily="18" charset="0"/>
                          <a:cs typeface="Times New Roman" panose="02020603050405020304" pitchFamily="18" charset="0"/>
                        </a:rPr>
                        <a:t>n</a:t>
                      </a:r>
                      <a:r>
                        <a:rPr sz="2800" b="1" spc="-15" dirty="0">
                          <a:latin typeface="Times New Roman" panose="02020603050405020304" pitchFamily="18" charset="0"/>
                          <a:cs typeface="Times New Roman" panose="02020603050405020304" pitchFamily="18" charset="0"/>
                        </a:rPr>
                        <a:t>t</a:t>
                      </a:r>
                      <a:r>
                        <a:rPr sz="2800" b="1" spc="-5" dirty="0">
                          <a:latin typeface="Times New Roman" panose="02020603050405020304" pitchFamily="18" charset="0"/>
                          <a:cs typeface="Times New Roman" panose="02020603050405020304" pitchFamily="18" charset="0"/>
                        </a:rPr>
                        <a:t>e</a:t>
                      </a:r>
                      <a:r>
                        <a:rPr sz="2800" b="1" dirty="0">
                          <a:latin typeface="Times New Roman" panose="02020603050405020304" pitchFamily="18" charset="0"/>
                          <a:cs typeface="Times New Roman" panose="02020603050405020304" pitchFamily="18" charset="0"/>
                        </a:rPr>
                        <a:t>r</a:t>
                      </a: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905" algn="ctr">
                        <a:lnSpc>
                          <a:spcPct val="100000"/>
                        </a:lnSpc>
                        <a:spcBef>
                          <a:spcPts val="1010"/>
                        </a:spcBef>
                      </a:pPr>
                      <a:r>
                        <a:rPr sz="2800" b="1" spc="-25" dirty="0">
                          <a:latin typeface="Times New Roman" panose="02020603050405020304" pitchFamily="18" charset="0"/>
                          <a:cs typeface="Times New Roman" panose="02020603050405020304" pitchFamily="18" charset="0"/>
                        </a:rPr>
                        <a:t>P</a:t>
                      </a:r>
                      <a:r>
                        <a:rPr sz="2800" b="1" spc="-15" dirty="0">
                          <a:latin typeface="Times New Roman" panose="02020603050405020304" pitchFamily="18" charset="0"/>
                          <a:cs typeface="Times New Roman" panose="02020603050405020304" pitchFamily="18" charset="0"/>
                        </a:rPr>
                        <a:t>at</a:t>
                      </a:r>
                      <a:r>
                        <a:rPr sz="2800" b="1" spc="-5" dirty="0">
                          <a:latin typeface="Times New Roman" panose="02020603050405020304" pitchFamily="18" charset="0"/>
                          <a:cs typeface="Times New Roman" panose="02020603050405020304" pitchFamily="18" charset="0"/>
                        </a:rPr>
                        <a:t>e</a:t>
                      </a:r>
                      <a:r>
                        <a:rPr sz="2800" b="1" spc="-25" dirty="0">
                          <a:latin typeface="Times New Roman" panose="02020603050405020304" pitchFamily="18" charset="0"/>
                          <a:cs typeface="Times New Roman" panose="02020603050405020304" pitchFamily="18" charset="0"/>
                        </a:rPr>
                        <a:t>n</a:t>
                      </a:r>
                      <a:r>
                        <a:rPr sz="2800" b="1" dirty="0">
                          <a:latin typeface="Times New Roman" panose="02020603050405020304" pitchFamily="18" charset="0"/>
                          <a:cs typeface="Times New Roman" panose="02020603050405020304" pitchFamily="18" charset="0"/>
                        </a:rPr>
                        <a:t>t</a:t>
                      </a:r>
                      <a:r>
                        <a:rPr sz="2800" b="1" spc="-55"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Nu</a:t>
                      </a:r>
                      <a:r>
                        <a:rPr sz="2800" b="1" spc="-15" dirty="0">
                          <a:latin typeface="Times New Roman" panose="02020603050405020304" pitchFamily="18" charset="0"/>
                          <a:cs typeface="Times New Roman" panose="02020603050405020304" pitchFamily="18" charset="0"/>
                        </a:rPr>
                        <a:t>mb</a:t>
                      </a:r>
                      <a:r>
                        <a:rPr sz="2800" b="1" spc="-5" dirty="0">
                          <a:latin typeface="Times New Roman" panose="02020603050405020304" pitchFamily="18" charset="0"/>
                          <a:cs typeface="Times New Roman" panose="02020603050405020304" pitchFamily="18" charset="0"/>
                        </a:rPr>
                        <a:t>e</a:t>
                      </a:r>
                      <a:r>
                        <a:rPr sz="2800" b="1" dirty="0">
                          <a:latin typeface="Times New Roman" panose="02020603050405020304" pitchFamily="18" charset="0"/>
                          <a:cs typeface="Times New Roman" panose="02020603050405020304" pitchFamily="18" charset="0"/>
                        </a:rPr>
                        <a:t>r</a:t>
                      </a: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010"/>
                        </a:spcBef>
                      </a:pPr>
                      <a:r>
                        <a:rPr sz="2800" b="1" dirty="0">
                          <a:latin typeface="Times New Roman" panose="02020603050405020304" pitchFamily="18" charset="0"/>
                          <a:cs typeface="Times New Roman" panose="02020603050405020304" pitchFamily="18" charset="0"/>
                        </a:rPr>
                        <a:t>Title</a:t>
                      </a:r>
                      <a:r>
                        <a:rPr sz="2800" b="1" spc="-6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of</a:t>
                      </a:r>
                      <a:r>
                        <a:rPr sz="2800" b="1" spc="-6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the</a:t>
                      </a:r>
                      <a:r>
                        <a:rPr sz="2800" b="1" spc="-65" dirty="0">
                          <a:latin typeface="Times New Roman" panose="02020603050405020304" pitchFamily="18" charset="0"/>
                          <a:cs typeface="Times New Roman" panose="02020603050405020304" pitchFamily="18" charset="0"/>
                        </a:rPr>
                        <a:t> </a:t>
                      </a:r>
                      <a:r>
                        <a:rPr sz="2800" b="1" spc="-10" dirty="0">
                          <a:latin typeface="Times New Roman" panose="02020603050405020304" pitchFamily="18" charset="0"/>
                          <a:cs typeface="Times New Roman" panose="02020603050405020304" pitchFamily="18" charset="0"/>
                        </a:rPr>
                        <a:t>patent</a:t>
                      </a:r>
                      <a:endParaRPr sz="2800" b="1" dirty="0">
                        <a:latin typeface="Times New Roman" panose="02020603050405020304" pitchFamily="18" charset="0"/>
                        <a:cs typeface="Times New Roman" panose="02020603050405020304" pitchFamily="18" charset="0"/>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290"/>
                        </a:spcBef>
                      </a:pPr>
                      <a:r>
                        <a:rPr sz="2800" b="1" spc="-85" dirty="0">
                          <a:latin typeface="Times New Roman" panose="02020603050405020304" pitchFamily="18" charset="0"/>
                          <a:cs typeface="Times New Roman" panose="02020603050405020304" pitchFamily="18" charset="0"/>
                        </a:rPr>
                        <a:t>Y</a:t>
                      </a:r>
                      <a:r>
                        <a:rPr sz="2800" b="1" spc="5" dirty="0">
                          <a:latin typeface="Times New Roman" panose="02020603050405020304" pitchFamily="18" charset="0"/>
                          <a:cs typeface="Times New Roman" panose="02020603050405020304" pitchFamily="18" charset="0"/>
                        </a:rPr>
                        <a:t>e</a:t>
                      </a:r>
                      <a:r>
                        <a:rPr sz="2800" b="1" dirty="0">
                          <a:latin typeface="Times New Roman" panose="02020603050405020304" pitchFamily="18" charset="0"/>
                          <a:cs typeface="Times New Roman" panose="02020603050405020304" pitchFamily="18" charset="0"/>
                        </a:rPr>
                        <a:t>ar</a:t>
                      </a:r>
                      <a:r>
                        <a:rPr sz="2800" b="1" spc="-65"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o</a:t>
                      </a:r>
                      <a:r>
                        <a:rPr sz="2800" b="1" dirty="0">
                          <a:latin typeface="Times New Roman" panose="02020603050405020304" pitchFamily="18" charset="0"/>
                          <a:cs typeface="Times New Roman" panose="02020603050405020304" pitchFamily="18" charset="0"/>
                        </a:rPr>
                        <a:t>f</a:t>
                      </a:r>
                      <a:r>
                        <a:rPr sz="2800" b="1" spc="-45"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A</a:t>
                      </a:r>
                      <a:r>
                        <a:rPr sz="2800" b="1" spc="-25" dirty="0">
                          <a:latin typeface="Times New Roman" panose="02020603050405020304" pitchFamily="18" charset="0"/>
                          <a:cs typeface="Times New Roman" panose="02020603050405020304" pitchFamily="18" charset="0"/>
                        </a:rPr>
                        <a:t>w</a:t>
                      </a:r>
                      <a:r>
                        <a:rPr sz="2800" b="1" dirty="0">
                          <a:latin typeface="Times New Roman" panose="02020603050405020304" pitchFamily="18" charset="0"/>
                          <a:cs typeface="Times New Roman" panose="02020603050405020304" pitchFamily="18" charset="0"/>
                        </a:rPr>
                        <a:t>a</a:t>
                      </a:r>
                      <a:r>
                        <a:rPr sz="2800" b="1" spc="-35" dirty="0">
                          <a:latin typeface="Times New Roman" panose="02020603050405020304" pitchFamily="18" charset="0"/>
                          <a:cs typeface="Times New Roman" panose="02020603050405020304" pitchFamily="18" charset="0"/>
                        </a:rPr>
                        <a:t>r</a:t>
                      </a:r>
                      <a:r>
                        <a:rPr sz="2800" b="1" dirty="0">
                          <a:latin typeface="Times New Roman" panose="02020603050405020304" pitchFamily="18" charset="0"/>
                          <a:cs typeface="Times New Roman" panose="02020603050405020304" pitchFamily="18" charset="0"/>
                        </a:rPr>
                        <a:t>d</a:t>
                      </a:r>
                      <a:r>
                        <a:rPr sz="2800" b="1" spc="-5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a:t>
                      </a:r>
                    </a:p>
                    <a:p>
                      <a:pPr marL="2540" algn="ctr">
                        <a:lnSpc>
                          <a:spcPct val="100000"/>
                        </a:lnSpc>
                      </a:pPr>
                      <a:r>
                        <a:rPr sz="2800" b="1" dirty="0">
                          <a:latin typeface="Times New Roman" panose="02020603050405020304" pitchFamily="18" charset="0"/>
                          <a:cs typeface="Times New Roman" panose="02020603050405020304" pitchFamily="18" charset="0"/>
                        </a:rPr>
                        <a:t>pu</a:t>
                      </a:r>
                      <a:r>
                        <a:rPr sz="2800" b="1" spc="-5" dirty="0">
                          <a:latin typeface="Times New Roman" panose="02020603050405020304" pitchFamily="18" charset="0"/>
                          <a:cs typeface="Times New Roman" panose="02020603050405020304" pitchFamily="18" charset="0"/>
                        </a:rPr>
                        <a:t>b</a:t>
                      </a:r>
                      <a:r>
                        <a:rPr sz="2800" b="1" dirty="0">
                          <a:latin typeface="Times New Roman" panose="02020603050405020304" pitchFamily="18" charset="0"/>
                          <a:cs typeface="Times New Roman" panose="02020603050405020304" pitchFamily="18" charset="0"/>
                        </a:rPr>
                        <a:t>li</a:t>
                      </a:r>
                      <a:r>
                        <a:rPr sz="2800" b="1" spc="-25" dirty="0">
                          <a:latin typeface="Times New Roman" panose="02020603050405020304" pitchFamily="18" charset="0"/>
                          <a:cs typeface="Times New Roman" panose="02020603050405020304" pitchFamily="18" charset="0"/>
                        </a:rPr>
                        <a:t>s</a:t>
                      </a:r>
                      <a:r>
                        <a:rPr sz="2800" b="1" spc="-15" dirty="0">
                          <a:latin typeface="Times New Roman" panose="02020603050405020304" pitchFamily="18" charset="0"/>
                          <a:cs typeface="Times New Roman" panose="02020603050405020304" pitchFamily="18" charset="0"/>
                        </a:rPr>
                        <a:t>h</a:t>
                      </a:r>
                      <a:r>
                        <a:rPr sz="2800" b="1" spc="-10" dirty="0">
                          <a:latin typeface="Times New Roman" panose="02020603050405020304" pitchFamily="18" charset="0"/>
                          <a:cs typeface="Times New Roman" panose="02020603050405020304" pitchFamily="18" charset="0"/>
                        </a:rPr>
                        <a:t>e</a:t>
                      </a:r>
                      <a:r>
                        <a:rPr sz="2800" b="1" dirty="0">
                          <a:latin typeface="Times New Roman" panose="02020603050405020304" pitchFamily="18" charset="0"/>
                          <a:cs typeface="Times New Roman" panose="02020603050405020304" pitchFamily="18" charset="0"/>
                        </a:rPr>
                        <a:t>d</a:t>
                      </a:r>
                      <a:r>
                        <a:rPr sz="2800" b="1" spc="-60" dirty="0">
                          <a:latin typeface="Times New Roman" panose="02020603050405020304" pitchFamily="18" charset="0"/>
                          <a:cs typeface="Times New Roman" panose="02020603050405020304" pitchFamily="18" charset="0"/>
                        </a:rPr>
                        <a:t> </a:t>
                      </a:r>
                      <a:r>
                        <a:rPr sz="2800" b="1" spc="5" dirty="0">
                          <a:latin typeface="Times New Roman" panose="02020603050405020304" pitchFamily="18" charset="0"/>
                          <a:cs typeface="Times New Roman" panose="02020603050405020304" pitchFamily="18" charset="0"/>
                        </a:rPr>
                        <a:t>o</a:t>
                      </a:r>
                      <a:r>
                        <a:rPr sz="2800" b="1" dirty="0">
                          <a:latin typeface="Times New Roman" panose="02020603050405020304" pitchFamily="18" charset="0"/>
                          <a:cs typeface="Times New Roman" panose="02020603050405020304" pitchFamily="18" charset="0"/>
                        </a:rPr>
                        <a:t>f</a:t>
                      </a:r>
                      <a:r>
                        <a:rPr sz="2800" b="1" spc="-45"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pa</a:t>
                      </a:r>
                      <a:r>
                        <a:rPr sz="2800" b="1" spc="-20" dirty="0">
                          <a:latin typeface="Times New Roman" panose="02020603050405020304" pitchFamily="18" charset="0"/>
                          <a:cs typeface="Times New Roman" panose="02020603050405020304" pitchFamily="18" charset="0"/>
                        </a:rPr>
                        <a:t>t</a:t>
                      </a:r>
                      <a:r>
                        <a:rPr sz="2800" b="1" spc="-10" dirty="0">
                          <a:latin typeface="Times New Roman" panose="02020603050405020304" pitchFamily="18" charset="0"/>
                          <a:cs typeface="Times New Roman" panose="02020603050405020304" pitchFamily="18" charset="0"/>
                        </a:rPr>
                        <a:t>e</a:t>
                      </a:r>
                      <a:r>
                        <a:rPr sz="2800" b="1" spc="-25" dirty="0">
                          <a:latin typeface="Times New Roman" panose="02020603050405020304" pitchFamily="18" charset="0"/>
                          <a:cs typeface="Times New Roman" panose="02020603050405020304" pitchFamily="18" charset="0"/>
                        </a:rPr>
                        <a:t>n</a:t>
                      </a:r>
                      <a:r>
                        <a:rPr sz="2800" b="1" dirty="0">
                          <a:latin typeface="Times New Roman" panose="02020603050405020304" pitchFamily="18" charset="0"/>
                          <a:cs typeface="Times New Roman" panose="02020603050405020304" pitchFamily="18" charset="0"/>
                        </a:rPr>
                        <a:t>t</a:t>
                      </a: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739139">
                <a:tc>
                  <a:txBody>
                    <a:bodyPr/>
                    <a:lstStyle/>
                    <a:p>
                      <a:pPr>
                        <a:lnSpc>
                          <a:spcPct val="100000"/>
                        </a:lnSpc>
                        <a:spcBef>
                          <a:spcPts val="35"/>
                        </a:spcBef>
                      </a:pPr>
                      <a:endParaRPr sz="3600" dirty="0">
                        <a:latin typeface="Times New Roman" panose="02020603050405020304" pitchFamily="18" charset="0"/>
                        <a:cs typeface="Times New Roman" panose="02020603050405020304" pitchFamily="18" charset="0"/>
                      </a:endParaRPr>
                    </a:p>
                    <a:p>
                      <a:pPr algn="ctr">
                        <a:lnSpc>
                          <a:spcPct val="100000"/>
                        </a:lnSpc>
                      </a:pPr>
                      <a:r>
                        <a:rPr sz="2400" b="1" dirty="0">
                          <a:latin typeface="Times New Roman" panose="02020603050405020304" pitchFamily="18" charset="0"/>
                          <a:cs typeface="Times New Roman" panose="02020603050405020304" pitchFamily="18" charset="0"/>
                        </a:rPr>
                        <a:t>1</a:t>
                      </a:r>
                      <a:endParaRPr sz="2400" dirty="0">
                        <a:latin typeface="Times New Roman" panose="02020603050405020304" pitchFamily="18" charset="0"/>
                        <a:cs typeface="Times New Roman" panose="02020603050405020304" pitchFamily="18" charset="0"/>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7620" marR="635" indent="358140" algn="ctr">
                        <a:lnSpc>
                          <a:spcPct val="100000"/>
                        </a:lnSpc>
                        <a:spcBef>
                          <a:spcPts val="725"/>
                        </a:spcBef>
                      </a:pPr>
                      <a:r>
                        <a:rPr lang="en-IN" sz="2400" b="1" spc="65" dirty="0" err="1">
                          <a:latin typeface="Times New Roman" panose="02020603050405020304" pitchFamily="18" charset="0"/>
                          <a:cs typeface="Times New Roman" panose="02020603050405020304" pitchFamily="18" charset="0"/>
                        </a:rPr>
                        <a:t>R.S.V.Vasudeva</a:t>
                      </a:r>
                      <a:r>
                        <a:rPr lang="en-IN" sz="2400" b="1" spc="65" dirty="0">
                          <a:latin typeface="Times New Roman" panose="02020603050405020304" pitchFamily="18" charset="0"/>
                          <a:cs typeface="Times New Roman" panose="02020603050405020304" pitchFamily="18" charset="0"/>
                        </a:rPr>
                        <a:t>, </a:t>
                      </a:r>
                      <a:r>
                        <a:rPr lang="en-IN" sz="2400" b="1" spc="65" dirty="0" err="1">
                          <a:latin typeface="Times New Roman" panose="02020603050405020304" pitchFamily="18" charset="0"/>
                          <a:cs typeface="Times New Roman" panose="02020603050405020304" pitchFamily="18" charset="0"/>
                        </a:rPr>
                        <a:t>Dr.Yerramsetty</a:t>
                      </a:r>
                      <a:r>
                        <a:rPr lang="en-IN" sz="2400" b="1" spc="65" dirty="0">
                          <a:latin typeface="Times New Roman" panose="02020603050405020304" pitchFamily="18" charset="0"/>
                          <a:cs typeface="Times New Roman" panose="02020603050405020304" pitchFamily="18" charset="0"/>
                        </a:rPr>
                        <a:t> Abbulu, </a:t>
                      </a:r>
                      <a:r>
                        <a:rPr lang="en-IN" sz="2400" b="1" spc="65" dirty="0" err="1">
                          <a:latin typeface="Times New Roman" panose="02020603050405020304" pitchFamily="18" charset="0"/>
                          <a:cs typeface="Times New Roman" panose="02020603050405020304" pitchFamily="18" charset="0"/>
                        </a:rPr>
                        <a:t>Dr.P</a:t>
                      </a:r>
                      <a:r>
                        <a:rPr lang="en-IN" sz="2400" b="1" spc="65" dirty="0">
                          <a:latin typeface="Times New Roman" panose="02020603050405020304" pitchFamily="18" charset="0"/>
                          <a:cs typeface="Times New Roman" panose="02020603050405020304" pitchFamily="18" charset="0"/>
                        </a:rPr>
                        <a:t>. Chandan Kumar,  Dr. B. Santhosh Kumar, </a:t>
                      </a:r>
                      <a:r>
                        <a:rPr lang="en-IN" sz="2400" b="1" spc="65" dirty="0" err="1">
                          <a:latin typeface="Times New Roman" panose="02020603050405020304" pitchFamily="18" charset="0"/>
                          <a:cs typeface="Times New Roman" panose="02020603050405020304" pitchFamily="18" charset="0"/>
                        </a:rPr>
                        <a:t>B.L.N.Sai</a:t>
                      </a:r>
                      <a:r>
                        <a:rPr lang="en-IN" sz="2400" b="1" spc="65" dirty="0">
                          <a:latin typeface="Times New Roman" panose="02020603050405020304" pitchFamily="18" charset="0"/>
                          <a:cs typeface="Times New Roman" panose="02020603050405020304" pitchFamily="18" charset="0"/>
                        </a:rPr>
                        <a:t> Srinath</a:t>
                      </a:r>
                      <a:endParaRPr sz="2400" dirty="0">
                        <a:latin typeface="Times New Roman" panose="02020603050405020304" pitchFamily="18" charset="0"/>
                        <a:cs typeface="Times New Roman" panose="02020603050405020304" pitchFamily="18" charset="0"/>
                      </a:endParaRPr>
                    </a:p>
                  </a:txBody>
                  <a:tcPr marL="0" marR="0" marT="9207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35"/>
                        </a:spcBef>
                      </a:pPr>
                      <a:endParaRPr sz="3600" dirty="0">
                        <a:latin typeface="Times New Roman" panose="02020603050405020304" pitchFamily="18" charset="0"/>
                        <a:cs typeface="Times New Roman" panose="02020603050405020304" pitchFamily="18" charset="0"/>
                      </a:endParaRPr>
                    </a:p>
                    <a:p>
                      <a:pPr algn="ctr">
                        <a:lnSpc>
                          <a:spcPct val="100000"/>
                        </a:lnSpc>
                      </a:pPr>
                      <a:r>
                        <a:rPr lang="en-IN" sz="2400" b="1" spc="75" dirty="0">
                          <a:latin typeface="Times New Roman" panose="02020603050405020304" pitchFamily="18" charset="0"/>
                          <a:cs typeface="Times New Roman" panose="02020603050405020304" pitchFamily="18" charset="0"/>
                        </a:rPr>
                        <a:t>202241052365 A</a:t>
                      </a:r>
                      <a:endParaRPr sz="2400" dirty="0">
                        <a:latin typeface="Times New Roman" panose="02020603050405020304" pitchFamily="18" charset="0"/>
                        <a:cs typeface="Times New Roman" panose="02020603050405020304" pitchFamily="18" charset="0"/>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8255" marR="635" algn="ctr">
                        <a:lnSpc>
                          <a:spcPct val="100000"/>
                        </a:lnSpc>
                      </a:pPr>
                      <a:r>
                        <a:rPr lang="en-US" sz="2400" b="1" spc="80" dirty="0">
                          <a:latin typeface="Times New Roman" panose="02020603050405020304" pitchFamily="18" charset="0"/>
                          <a:cs typeface="Times New Roman" panose="02020603050405020304" pitchFamily="18" charset="0"/>
                        </a:rPr>
                        <a:t>Optimized Supplementary Cementitious Based Standard Grade Ternary Concrete Composition</a:t>
                      </a:r>
                      <a:endParaRPr sz="2400" dirty="0">
                        <a:latin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35"/>
                        </a:spcBef>
                      </a:pPr>
                      <a:endParaRPr sz="3600" dirty="0">
                        <a:latin typeface="Times New Roman" panose="02020603050405020304" pitchFamily="18" charset="0"/>
                        <a:cs typeface="Times New Roman" panose="02020603050405020304" pitchFamily="18" charset="0"/>
                      </a:endParaRPr>
                    </a:p>
                    <a:p>
                      <a:pPr marR="535940" algn="ctr">
                        <a:lnSpc>
                          <a:spcPct val="100000"/>
                        </a:lnSpc>
                      </a:pPr>
                      <a:r>
                        <a:rPr lang="en-IN" sz="2400" b="1" spc="75" dirty="0">
                          <a:latin typeface="Times New Roman" panose="02020603050405020304" pitchFamily="18" charset="0"/>
                          <a:cs typeface="Times New Roman" panose="02020603050405020304" pitchFamily="18" charset="0"/>
                        </a:rPr>
                        <a:t>   </a:t>
                      </a:r>
                      <a:r>
                        <a:rPr sz="2400" b="1" spc="75" dirty="0">
                          <a:latin typeface="Times New Roman" panose="02020603050405020304" pitchFamily="18" charset="0"/>
                          <a:cs typeface="Times New Roman" panose="02020603050405020304" pitchFamily="18" charset="0"/>
                        </a:rPr>
                        <a:t>2022</a:t>
                      </a:r>
                      <a:endParaRPr sz="2400" dirty="0">
                        <a:latin typeface="Times New Roman" panose="02020603050405020304" pitchFamily="18" charset="0"/>
                        <a:cs typeface="Times New Roman" panose="02020603050405020304" pitchFamily="18" charset="0"/>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382756" y="170687"/>
            <a:ext cx="626364" cy="618743"/>
          </a:xfrm>
          <a:prstGeom prst="rect">
            <a:avLst/>
          </a:prstGeom>
        </p:spPr>
      </p:pic>
      <p:sp>
        <p:nvSpPr>
          <p:cNvPr id="3" name="object 3"/>
          <p:cNvSpPr txBox="1"/>
          <p:nvPr/>
        </p:nvSpPr>
        <p:spPr>
          <a:xfrm>
            <a:off x="2802507" y="452120"/>
            <a:ext cx="6156960" cy="302260"/>
          </a:xfrm>
          <a:prstGeom prst="rect">
            <a:avLst/>
          </a:prstGeom>
          <a:solidFill>
            <a:srgbClr val="EC7C30"/>
          </a:solidFill>
          <a:ln w="12700">
            <a:solidFill>
              <a:srgbClr val="AD5A20"/>
            </a:solidFill>
          </a:ln>
        </p:spPr>
        <p:txBody>
          <a:bodyPr vert="horz" wrap="square" lIns="0" tIns="6350" rIns="0" bIns="0" rtlCol="0">
            <a:spAutoFit/>
          </a:bodyPr>
          <a:lstStyle/>
          <a:p>
            <a:pPr algn="ctr">
              <a:lnSpc>
                <a:spcPct val="100000"/>
              </a:lnSpc>
              <a:spcBef>
                <a:spcPts val="50"/>
              </a:spcBef>
            </a:pPr>
            <a:r>
              <a:rPr sz="1800" b="1" spc="-5" dirty="0">
                <a:solidFill>
                  <a:srgbClr val="FFFFFF"/>
                </a:solidFill>
                <a:latin typeface="Times New Roman"/>
                <a:cs typeface="Times New Roman"/>
              </a:rPr>
              <a:t>Book</a:t>
            </a:r>
            <a:r>
              <a:rPr sz="1800" b="1" spc="-15" dirty="0">
                <a:solidFill>
                  <a:srgbClr val="FFFFFF"/>
                </a:solidFill>
                <a:latin typeface="Times New Roman"/>
                <a:cs typeface="Times New Roman"/>
              </a:rPr>
              <a:t> </a:t>
            </a:r>
            <a:r>
              <a:rPr sz="1800" b="1" spc="-5" dirty="0">
                <a:solidFill>
                  <a:srgbClr val="FFFFFF"/>
                </a:solidFill>
                <a:latin typeface="Times New Roman"/>
                <a:cs typeface="Times New Roman"/>
              </a:rPr>
              <a:t>chapters</a:t>
            </a:r>
            <a:r>
              <a:rPr sz="1800" b="1" spc="-25" dirty="0">
                <a:solidFill>
                  <a:srgbClr val="FFFFFF"/>
                </a:solidFill>
                <a:latin typeface="Times New Roman"/>
                <a:cs typeface="Times New Roman"/>
              </a:rPr>
              <a:t> </a:t>
            </a:r>
            <a:r>
              <a:rPr sz="1800" b="1" spc="-5" dirty="0">
                <a:solidFill>
                  <a:srgbClr val="FFFFFF"/>
                </a:solidFill>
                <a:latin typeface="Times New Roman"/>
                <a:cs typeface="Times New Roman"/>
              </a:rPr>
              <a:t>published</a:t>
            </a:r>
            <a:endParaRPr sz="1800">
              <a:latin typeface="Times New Roman"/>
              <a:cs typeface="Times New Roman"/>
            </a:endParaRPr>
          </a:p>
        </p:txBody>
      </p:sp>
      <p:graphicFrame>
        <p:nvGraphicFramePr>
          <p:cNvPr id="4" name="object 4"/>
          <p:cNvGraphicFramePr>
            <a:graphicFrameLocks noGrp="1"/>
          </p:cNvGraphicFramePr>
          <p:nvPr/>
        </p:nvGraphicFramePr>
        <p:xfrm>
          <a:off x="191344" y="859469"/>
          <a:ext cx="11737304" cy="5664201"/>
        </p:xfrm>
        <a:graphic>
          <a:graphicData uri="http://schemas.openxmlformats.org/drawingml/2006/table">
            <a:tbl>
              <a:tblPr firstRow="1" bandRow="1">
                <a:tableStyleId>{2D5ABB26-0587-4C30-8999-92F81FD0307C}</a:tableStyleId>
              </a:tblPr>
              <a:tblGrid>
                <a:gridCol w="831854">
                  <a:extLst>
                    <a:ext uri="{9D8B030D-6E8A-4147-A177-3AD203B41FA5}">
                      <a16:colId xmlns:a16="http://schemas.microsoft.com/office/drawing/2014/main" val="20000"/>
                    </a:ext>
                  </a:extLst>
                </a:gridCol>
                <a:gridCol w="1723585">
                  <a:extLst>
                    <a:ext uri="{9D8B030D-6E8A-4147-A177-3AD203B41FA5}">
                      <a16:colId xmlns:a16="http://schemas.microsoft.com/office/drawing/2014/main" val="20001"/>
                    </a:ext>
                  </a:extLst>
                </a:gridCol>
                <a:gridCol w="4486495">
                  <a:extLst>
                    <a:ext uri="{9D8B030D-6E8A-4147-A177-3AD203B41FA5}">
                      <a16:colId xmlns:a16="http://schemas.microsoft.com/office/drawing/2014/main" val="20002"/>
                    </a:ext>
                  </a:extLst>
                </a:gridCol>
                <a:gridCol w="1654723">
                  <a:extLst>
                    <a:ext uri="{9D8B030D-6E8A-4147-A177-3AD203B41FA5}">
                      <a16:colId xmlns:a16="http://schemas.microsoft.com/office/drawing/2014/main" val="20003"/>
                    </a:ext>
                  </a:extLst>
                </a:gridCol>
                <a:gridCol w="3040647">
                  <a:extLst>
                    <a:ext uri="{9D8B030D-6E8A-4147-A177-3AD203B41FA5}">
                      <a16:colId xmlns:a16="http://schemas.microsoft.com/office/drawing/2014/main" val="20004"/>
                    </a:ext>
                  </a:extLst>
                </a:gridCol>
              </a:tblGrid>
              <a:tr h="284819">
                <a:tc>
                  <a:txBody>
                    <a:bodyPr/>
                    <a:lstStyle/>
                    <a:p>
                      <a:pPr algn="ctr">
                        <a:lnSpc>
                          <a:spcPct val="100000"/>
                        </a:lnSpc>
                        <a:spcBef>
                          <a:spcPts val="695"/>
                        </a:spcBef>
                      </a:pPr>
                      <a:r>
                        <a:rPr sz="1400" b="1" spc="-5" dirty="0">
                          <a:latin typeface="Times New Roman"/>
                          <a:cs typeface="Times New Roman"/>
                        </a:rPr>
                        <a:t>Sl.</a:t>
                      </a:r>
                      <a:r>
                        <a:rPr sz="1400" b="1" spc="-40" dirty="0">
                          <a:latin typeface="Times New Roman"/>
                          <a:cs typeface="Times New Roman"/>
                        </a:rPr>
                        <a:t> </a:t>
                      </a:r>
                      <a:r>
                        <a:rPr sz="1400" b="1" spc="-5" dirty="0">
                          <a:latin typeface="Times New Roman"/>
                          <a:cs typeface="Times New Roman"/>
                        </a:rPr>
                        <a:t>No.</a:t>
                      </a:r>
                      <a:endParaRPr sz="14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81280" algn="ctr">
                        <a:lnSpc>
                          <a:spcPct val="100000"/>
                        </a:lnSpc>
                        <a:spcBef>
                          <a:spcPts val="695"/>
                        </a:spcBef>
                      </a:pPr>
                      <a:r>
                        <a:rPr sz="1400" b="1" spc="-10" dirty="0">
                          <a:latin typeface="Times New Roman"/>
                          <a:cs typeface="Times New Roman"/>
                        </a:rPr>
                        <a:t>Name</a:t>
                      </a:r>
                      <a:r>
                        <a:rPr sz="1400" b="1" spc="-5" dirty="0">
                          <a:latin typeface="Times New Roman"/>
                          <a:cs typeface="Times New Roman"/>
                        </a:rPr>
                        <a:t> </a:t>
                      </a:r>
                      <a:r>
                        <a:rPr sz="1400" b="1" dirty="0">
                          <a:latin typeface="Times New Roman"/>
                          <a:cs typeface="Times New Roman"/>
                        </a:rPr>
                        <a:t>of</a:t>
                      </a:r>
                      <a:r>
                        <a:rPr sz="1400" b="1" spc="-20" dirty="0">
                          <a:latin typeface="Times New Roman"/>
                          <a:cs typeface="Times New Roman"/>
                        </a:rPr>
                        <a:t> </a:t>
                      </a:r>
                      <a:r>
                        <a:rPr sz="1400" b="1" dirty="0">
                          <a:latin typeface="Times New Roman"/>
                          <a:cs typeface="Times New Roman"/>
                        </a:rPr>
                        <a:t>the</a:t>
                      </a:r>
                      <a:r>
                        <a:rPr sz="1400" b="1" spc="-10" dirty="0">
                          <a:latin typeface="Times New Roman"/>
                          <a:cs typeface="Times New Roman"/>
                        </a:rPr>
                        <a:t> </a:t>
                      </a:r>
                      <a:r>
                        <a:rPr sz="1400" b="1" spc="-5" dirty="0">
                          <a:latin typeface="Times New Roman"/>
                          <a:cs typeface="Times New Roman"/>
                        </a:rPr>
                        <a:t>teacher</a:t>
                      </a:r>
                      <a:endParaRPr sz="140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706120" algn="ctr">
                        <a:lnSpc>
                          <a:spcPct val="100000"/>
                        </a:lnSpc>
                        <a:spcBef>
                          <a:spcPts val="695"/>
                        </a:spcBef>
                      </a:pPr>
                      <a:r>
                        <a:rPr sz="1400" b="1" spc="-5" dirty="0">
                          <a:latin typeface="Times New Roman"/>
                          <a:cs typeface="Times New Roman"/>
                        </a:rPr>
                        <a:t>Title</a:t>
                      </a:r>
                      <a:r>
                        <a:rPr sz="1400" b="1" spc="5" dirty="0">
                          <a:latin typeface="Times New Roman"/>
                          <a:cs typeface="Times New Roman"/>
                        </a:rPr>
                        <a:t> </a:t>
                      </a:r>
                      <a:r>
                        <a:rPr sz="1400" b="1" dirty="0">
                          <a:latin typeface="Times New Roman"/>
                          <a:cs typeface="Times New Roman"/>
                        </a:rPr>
                        <a:t>of</a:t>
                      </a:r>
                      <a:r>
                        <a:rPr sz="1400" b="1" spc="5" dirty="0">
                          <a:latin typeface="Times New Roman"/>
                          <a:cs typeface="Times New Roman"/>
                        </a:rPr>
                        <a:t> </a:t>
                      </a:r>
                      <a:r>
                        <a:rPr sz="1400" b="1" spc="-5" dirty="0">
                          <a:latin typeface="Times New Roman"/>
                          <a:cs typeface="Times New Roman"/>
                        </a:rPr>
                        <a:t>the</a:t>
                      </a:r>
                      <a:r>
                        <a:rPr sz="1400" b="1" dirty="0">
                          <a:latin typeface="Times New Roman"/>
                          <a:cs typeface="Times New Roman"/>
                        </a:rPr>
                        <a:t> </a:t>
                      </a:r>
                      <a:r>
                        <a:rPr sz="1400" b="1" spc="-5" dirty="0">
                          <a:latin typeface="Times New Roman"/>
                          <a:cs typeface="Times New Roman"/>
                        </a:rPr>
                        <a:t>book/chapters  published</a:t>
                      </a:r>
                      <a:endParaRPr sz="140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695"/>
                        </a:spcBef>
                      </a:pPr>
                      <a:r>
                        <a:rPr sz="1400" b="1" spc="-35" dirty="0">
                          <a:latin typeface="Times New Roman"/>
                          <a:cs typeface="Times New Roman"/>
                        </a:rPr>
                        <a:t>Year</a:t>
                      </a:r>
                      <a:r>
                        <a:rPr sz="1400" b="1" spc="-25" dirty="0">
                          <a:latin typeface="Times New Roman"/>
                          <a:cs typeface="Times New Roman"/>
                        </a:rPr>
                        <a:t> </a:t>
                      </a:r>
                      <a:r>
                        <a:rPr sz="1400" b="1" dirty="0">
                          <a:latin typeface="Times New Roman"/>
                          <a:cs typeface="Times New Roman"/>
                        </a:rPr>
                        <a:t>of</a:t>
                      </a:r>
                      <a:r>
                        <a:rPr sz="1400" b="1" spc="-25" dirty="0">
                          <a:latin typeface="Times New Roman"/>
                          <a:cs typeface="Times New Roman"/>
                        </a:rPr>
                        <a:t> </a:t>
                      </a:r>
                      <a:r>
                        <a:rPr sz="1400" b="1" spc="-5" dirty="0">
                          <a:latin typeface="Times New Roman"/>
                          <a:cs typeface="Times New Roman"/>
                        </a:rPr>
                        <a:t>publication</a:t>
                      </a:r>
                      <a:endParaRPr sz="140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695"/>
                        </a:spcBef>
                      </a:pPr>
                      <a:r>
                        <a:rPr sz="1400" b="1" spc="-10" dirty="0">
                          <a:latin typeface="Times New Roman"/>
                          <a:cs typeface="Times New Roman"/>
                        </a:rPr>
                        <a:t>Name</a:t>
                      </a:r>
                      <a:r>
                        <a:rPr sz="1400" b="1" dirty="0">
                          <a:latin typeface="Times New Roman"/>
                          <a:cs typeface="Times New Roman"/>
                        </a:rPr>
                        <a:t> of</a:t>
                      </a:r>
                      <a:r>
                        <a:rPr sz="1400" b="1" spc="-15" dirty="0">
                          <a:latin typeface="Times New Roman"/>
                          <a:cs typeface="Times New Roman"/>
                        </a:rPr>
                        <a:t> </a:t>
                      </a:r>
                      <a:r>
                        <a:rPr sz="1400" b="1" dirty="0">
                          <a:latin typeface="Times New Roman"/>
                          <a:cs typeface="Times New Roman"/>
                        </a:rPr>
                        <a:t>the</a:t>
                      </a:r>
                      <a:r>
                        <a:rPr sz="1400" b="1" spc="-10" dirty="0">
                          <a:latin typeface="Times New Roman"/>
                          <a:cs typeface="Times New Roman"/>
                        </a:rPr>
                        <a:t> </a:t>
                      </a:r>
                      <a:r>
                        <a:rPr sz="1400" b="1" spc="-5" dirty="0">
                          <a:latin typeface="Times New Roman"/>
                          <a:cs typeface="Times New Roman"/>
                        </a:rPr>
                        <a:t>publisher</a:t>
                      </a:r>
                      <a:endParaRPr sz="140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10000"/>
                  </a:ext>
                </a:extLst>
              </a:tr>
              <a:tr h="439829">
                <a:tc>
                  <a:txBody>
                    <a:bodyPr/>
                    <a:lstStyle/>
                    <a:p>
                      <a:pPr algn="ctr">
                        <a:lnSpc>
                          <a:spcPct val="100000"/>
                        </a:lnSpc>
                        <a:spcBef>
                          <a:spcPts val="745"/>
                        </a:spcBef>
                      </a:pPr>
                      <a:r>
                        <a:rPr sz="1400" b="1" dirty="0">
                          <a:latin typeface="Times New Roman"/>
                          <a:cs typeface="Times New Roman"/>
                        </a:rPr>
                        <a:t>1</a:t>
                      </a:r>
                      <a:endParaRPr sz="1400" dirty="0">
                        <a:latin typeface="Times New Roman"/>
                        <a:cs typeface="Times New Roman"/>
                      </a:endParaRPr>
                    </a:p>
                  </a:txBody>
                  <a:tcPr marL="0" marR="0" marT="9461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7620" algn="ctr">
                        <a:lnSpc>
                          <a:spcPct val="100000"/>
                        </a:lnSpc>
                        <a:spcBef>
                          <a:spcPts val="745"/>
                        </a:spcBef>
                      </a:pPr>
                      <a:r>
                        <a:rPr sz="1400" b="1" spc="-45" dirty="0">
                          <a:latin typeface="Times New Roman"/>
                          <a:cs typeface="Times New Roman"/>
                        </a:rPr>
                        <a:t>Dr.</a:t>
                      </a:r>
                      <a:r>
                        <a:rPr sz="1400" b="1" spc="-15" dirty="0">
                          <a:latin typeface="Times New Roman"/>
                          <a:cs typeface="Times New Roman"/>
                        </a:rPr>
                        <a:t> </a:t>
                      </a:r>
                      <a:r>
                        <a:rPr lang="en-IN" sz="1400" b="1" dirty="0">
                          <a:latin typeface="Times New Roman"/>
                          <a:cs typeface="Times New Roman"/>
                        </a:rPr>
                        <a:t>C V </a:t>
                      </a:r>
                      <a:r>
                        <a:rPr lang="en-IN" sz="1400" b="1" dirty="0" err="1">
                          <a:latin typeface="Times New Roman"/>
                          <a:cs typeface="Times New Roman"/>
                        </a:rPr>
                        <a:t>Chalapathi</a:t>
                      </a:r>
                      <a:r>
                        <a:rPr lang="en-IN" sz="1400" b="1" dirty="0">
                          <a:latin typeface="Times New Roman"/>
                          <a:cs typeface="Times New Roman"/>
                        </a:rPr>
                        <a:t> Rao</a:t>
                      </a:r>
                      <a:endParaRPr sz="1400" dirty="0">
                        <a:latin typeface="Times New Roman"/>
                        <a:cs typeface="Times New Roman"/>
                      </a:endParaRPr>
                    </a:p>
                  </a:txBody>
                  <a:tcPr marL="0" marR="0" marT="9461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7620" marR="168910" algn="ctr">
                        <a:lnSpc>
                          <a:spcPct val="100000"/>
                        </a:lnSpc>
                      </a:pPr>
                      <a:r>
                        <a:rPr lang="en-IN" sz="1400" b="1" spc="-5" dirty="0">
                          <a:latin typeface="Times New Roman"/>
                          <a:cs typeface="Times New Roman"/>
                        </a:rPr>
                        <a:t>Environmental Status of India</a:t>
                      </a:r>
                      <a:endParaRPr sz="14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marL="635" algn="ctr">
                        <a:lnSpc>
                          <a:spcPct val="100000"/>
                        </a:lnSpc>
                        <a:spcBef>
                          <a:spcPts val="745"/>
                        </a:spcBef>
                      </a:pPr>
                      <a:r>
                        <a:rPr lang="en-IN" sz="1400" b="1" dirty="0">
                          <a:latin typeface="Times New Roman"/>
                          <a:cs typeface="Times New Roman"/>
                        </a:rPr>
                        <a:t>2008</a:t>
                      </a:r>
                      <a:endParaRPr sz="1400" dirty="0">
                        <a:latin typeface="Times New Roman"/>
                        <a:cs typeface="Times New Roman"/>
                      </a:endParaRPr>
                    </a:p>
                  </a:txBody>
                  <a:tcPr marL="0" marR="0" marT="94615"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2DEEE"/>
                    </a:solidFill>
                  </a:tcPr>
                </a:tc>
                <a:tc>
                  <a:txBody>
                    <a:bodyPr/>
                    <a:lstStyle/>
                    <a:p>
                      <a:pPr marL="50800" algn="ctr">
                        <a:lnSpc>
                          <a:spcPts val="1370"/>
                        </a:lnSpc>
                        <a:spcAft>
                          <a:spcPts val="1000"/>
                        </a:spcAft>
                      </a:pPr>
                      <a:r>
                        <a:rPr lang="en-IN" sz="1400" dirty="0">
                          <a:effectLst/>
                          <a:latin typeface="Times New Roman" panose="02020603050405020304" pitchFamily="18" charset="0"/>
                          <a:ea typeface="Times New Roman" panose="02020603050405020304" pitchFamily="18" charset="0"/>
                          <a:cs typeface="Mangal" panose="02040503050203030202" pitchFamily="18" charset="0"/>
                        </a:rPr>
                        <a:t>Atlantic Publishers &amp; Distributors (P) Ltd</a:t>
                      </a:r>
                      <a:endParaRPr lang="en-IN" sz="1200" dirty="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458697">
                <a:tc>
                  <a:txBody>
                    <a:bodyPr/>
                    <a:lstStyle/>
                    <a:p>
                      <a:pPr algn="ctr">
                        <a:lnSpc>
                          <a:spcPct val="100000"/>
                        </a:lnSpc>
                        <a:spcBef>
                          <a:spcPts val="745"/>
                        </a:spcBef>
                      </a:pPr>
                      <a:r>
                        <a:rPr sz="1400" b="1" dirty="0">
                          <a:latin typeface="Times New Roman"/>
                          <a:cs typeface="Times New Roman"/>
                        </a:rPr>
                        <a:t>2</a:t>
                      </a:r>
                      <a:endParaRPr sz="1400" dirty="0">
                        <a:latin typeface="Times New Roman"/>
                        <a:cs typeface="Times New Roman"/>
                      </a:endParaRPr>
                    </a:p>
                  </a:txBody>
                  <a:tcPr marL="0" marR="0" marT="946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620" algn="ctr">
                        <a:lnSpc>
                          <a:spcPct val="100000"/>
                        </a:lnSpc>
                        <a:spcBef>
                          <a:spcPts val="745"/>
                        </a:spcBef>
                      </a:pPr>
                      <a:r>
                        <a:rPr lang="fr-FR" sz="1400" b="1" spc="-45" dirty="0">
                          <a:latin typeface="Times New Roman"/>
                          <a:cs typeface="Times New Roman"/>
                        </a:rPr>
                        <a:t>Dr.</a:t>
                      </a:r>
                      <a:r>
                        <a:rPr lang="fr-FR" sz="1400" b="1" spc="-15" dirty="0">
                          <a:latin typeface="Times New Roman"/>
                          <a:cs typeface="Times New Roman"/>
                        </a:rPr>
                        <a:t> </a:t>
                      </a:r>
                      <a:r>
                        <a:rPr lang="fr-FR" sz="1400" b="1" dirty="0">
                          <a:latin typeface="Times New Roman"/>
                          <a:cs typeface="Times New Roman"/>
                        </a:rPr>
                        <a:t>C V </a:t>
                      </a:r>
                      <a:r>
                        <a:rPr lang="fr-FR" sz="1400" b="1" dirty="0" err="1">
                          <a:latin typeface="Times New Roman"/>
                          <a:cs typeface="Times New Roman"/>
                        </a:rPr>
                        <a:t>Chalapathi</a:t>
                      </a:r>
                      <a:r>
                        <a:rPr lang="fr-FR" sz="1400" b="1" dirty="0">
                          <a:latin typeface="Times New Roman"/>
                          <a:cs typeface="Times New Roman"/>
                        </a:rPr>
                        <a:t> Rao</a:t>
                      </a:r>
                      <a:endParaRPr lang="fr-FR" sz="1400" dirty="0">
                        <a:latin typeface="Times New Roman"/>
                        <a:cs typeface="Times New Roman"/>
                      </a:endParaRPr>
                    </a:p>
                  </a:txBody>
                  <a:tcPr marL="0" marR="0" marT="9461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7620" marR="168910" lvl="0" indent="0" algn="ctr" defTabSz="914400" eaLnBrk="1" fontAlgn="auto" latinLnBrk="0" hangingPunct="1">
                        <a:lnSpc>
                          <a:spcPct val="100000"/>
                        </a:lnSpc>
                        <a:spcBef>
                          <a:spcPts val="0"/>
                        </a:spcBef>
                        <a:spcAft>
                          <a:spcPts val="1000"/>
                        </a:spcAft>
                        <a:buClrTx/>
                        <a:buSzTx/>
                        <a:buFontTx/>
                        <a:buNone/>
                        <a:tabLst/>
                        <a:defRPr/>
                      </a:pPr>
                      <a:r>
                        <a:rPr lang="en-IN" sz="1400" b="1" spc="-5" dirty="0">
                          <a:solidFill>
                            <a:schemeClr val="tx1"/>
                          </a:solidFill>
                          <a:latin typeface="Times New Roman"/>
                          <a:ea typeface="+mn-ea"/>
                          <a:cs typeface="Times New Roman"/>
                        </a:rPr>
                        <a:t>Urban Air Pollution in India: Status &amp; Challenges</a:t>
                      </a:r>
                    </a:p>
                    <a:p>
                      <a:pPr marL="50800" algn="ctr">
                        <a:lnSpc>
                          <a:spcPts val="1370"/>
                        </a:lnSpc>
                        <a:spcAft>
                          <a:spcPts val="1000"/>
                        </a:spcAft>
                      </a:pPr>
                      <a:endParaRPr lang="en-IN" sz="1200" dirty="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745"/>
                        </a:spcBef>
                      </a:pPr>
                      <a:r>
                        <a:rPr sz="1400" b="1" dirty="0">
                          <a:latin typeface="Times New Roman"/>
                          <a:cs typeface="Times New Roman"/>
                        </a:rPr>
                        <a:t>20</a:t>
                      </a:r>
                      <a:r>
                        <a:rPr lang="en-IN" sz="1400" b="1" dirty="0">
                          <a:latin typeface="Times New Roman"/>
                          <a:cs typeface="Times New Roman"/>
                        </a:rPr>
                        <a:t>07</a:t>
                      </a:r>
                      <a:endParaRPr sz="1400" dirty="0">
                        <a:latin typeface="Times New Roman"/>
                        <a:cs typeface="Times New Roman"/>
                      </a:endParaRPr>
                    </a:p>
                  </a:txBody>
                  <a:tcPr marL="0" marR="0" marT="946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50800" algn="ctr">
                        <a:lnSpc>
                          <a:spcPts val="1370"/>
                        </a:lnSpc>
                        <a:spcAft>
                          <a:spcPts val="1000"/>
                        </a:spcAft>
                      </a:pPr>
                      <a:r>
                        <a:rPr lang="en-IN" sz="1400" dirty="0">
                          <a:solidFill>
                            <a:schemeClr val="tx1"/>
                          </a:solidFill>
                          <a:effectLst/>
                          <a:latin typeface="Times New Roman" panose="02020603050405020304" pitchFamily="18" charset="0"/>
                          <a:ea typeface="+mn-ea"/>
                          <a:cs typeface="Mangal" panose="02040503050203030202" pitchFamily="18" charset="0"/>
                        </a:rPr>
                        <a:t>INSA, New Delhi</a:t>
                      </a:r>
                      <a:endParaRPr lang="en-IN" sz="1400" dirty="0">
                        <a:solidFill>
                          <a:schemeClr val="tx1"/>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0002"/>
                  </a:ext>
                </a:extLst>
              </a:tr>
              <a:tr h="679460">
                <a:tc>
                  <a:txBody>
                    <a:bodyPr/>
                    <a:lstStyle/>
                    <a:p>
                      <a:pPr algn="ctr">
                        <a:lnSpc>
                          <a:spcPct val="100000"/>
                        </a:lnSpc>
                        <a:spcBef>
                          <a:spcPts val="735"/>
                        </a:spcBef>
                      </a:pPr>
                      <a:r>
                        <a:rPr sz="1400" b="1" dirty="0">
                          <a:latin typeface="Times New Roman"/>
                          <a:cs typeface="Times New Roman"/>
                        </a:rPr>
                        <a:t>3</a:t>
                      </a:r>
                      <a:endParaRPr sz="1400" dirty="0">
                        <a:latin typeface="Times New Roman"/>
                        <a:cs typeface="Times New Roman"/>
                      </a:endParaRPr>
                    </a:p>
                  </a:txBody>
                  <a:tcPr marL="0" marR="0" marT="933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7620" algn="ctr">
                        <a:lnSpc>
                          <a:spcPct val="100000"/>
                        </a:lnSpc>
                        <a:spcBef>
                          <a:spcPts val="745"/>
                        </a:spcBef>
                      </a:pPr>
                      <a:r>
                        <a:rPr lang="fr-FR" sz="1400" b="1" spc="-45" dirty="0">
                          <a:latin typeface="Times New Roman"/>
                          <a:cs typeface="Times New Roman"/>
                        </a:rPr>
                        <a:t>Dr.</a:t>
                      </a:r>
                      <a:r>
                        <a:rPr lang="fr-FR" sz="1400" b="1" spc="-15" dirty="0">
                          <a:latin typeface="Times New Roman"/>
                          <a:cs typeface="Times New Roman"/>
                        </a:rPr>
                        <a:t> </a:t>
                      </a:r>
                      <a:r>
                        <a:rPr lang="fr-FR" sz="1400" b="1" dirty="0">
                          <a:latin typeface="Times New Roman"/>
                          <a:cs typeface="Times New Roman"/>
                        </a:rPr>
                        <a:t>C V </a:t>
                      </a:r>
                      <a:r>
                        <a:rPr lang="fr-FR" sz="1400" b="1" dirty="0" err="1">
                          <a:latin typeface="Times New Roman"/>
                          <a:cs typeface="Times New Roman"/>
                        </a:rPr>
                        <a:t>Chalapathi</a:t>
                      </a:r>
                      <a:r>
                        <a:rPr lang="fr-FR" sz="1400" b="1" dirty="0">
                          <a:latin typeface="Times New Roman"/>
                          <a:cs typeface="Times New Roman"/>
                        </a:rPr>
                        <a:t> Rao</a:t>
                      </a:r>
                      <a:endParaRPr lang="fr-FR" sz="1400" dirty="0">
                        <a:latin typeface="Times New Roman"/>
                        <a:cs typeface="Times New Roman"/>
                      </a:endParaRPr>
                    </a:p>
                  </a:txBody>
                  <a:tcPr marL="0" marR="0" marT="9334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50800" marR="0" lvl="0" indent="0" algn="ctr" defTabSz="914400" eaLnBrk="1" fontAlgn="auto" latinLnBrk="0" hangingPunct="1">
                        <a:lnSpc>
                          <a:spcPts val="1365"/>
                        </a:lnSpc>
                        <a:spcBef>
                          <a:spcPts val="0"/>
                        </a:spcBef>
                        <a:spcAft>
                          <a:spcPts val="1000"/>
                        </a:spcAft>
                        <a:buClrTx/>
                        <a:buSzTx/>
                        <a:buFontTx/>
                        <a:buNone/>
                        <a:tabLst/>
                        <a:defRPr/>
                      </a:pPr>
                      <a:r>
                        <a:rPr lang="en-IN" sz="1400" b="1" spc="-5" dirty="0">
                          <a:solidFill>
                            <a:schemeClr val="tx1"/>
                          </a:solidFill>
                          <a:latin typeface="Times New Roman"/>
                          <a:ea typeface="+mn-ea"/>
                          <a:cs typeface="Times New Roman"/>
                        </a:rPr>
                        <a:t>Status of Air Environment – Maharashtra</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2DEEE"/>
                    </a:solidFill>
                  </a:tcPr>
                </a:tc>
                <a:tc>
                  <a:txBody>
                    <a:bodyPr/>
                    <a:lstStyle/>
                    <a:p>
                      <a:pPr marL="635" algn="ctr">
                        <a:lnSpc>
                          <a:spcPct val="100000"/>
                        </a:lnSpc>
                        <a:spcBef>
                          <a:spcPts val="735"/>
                        </a:spcBef>
                      </a:pPr>
                      <a:r>
                        <a:rPr sz="1400" b="1" dirty="0">
                          <a:latin typeface="Times New Roman"/>
                          <a:cs typeface="Times New Roman"/>
                        </a:rPr>
                        <a:t>20</a:t>
                      </a:r>
                      <a:r>
                        <a:rPr lang="en-IN" sz="1400" b="1" dirty="0">
                          <a:latin typeface="Times New Roman"/>
                          <a:cs typeface="Times New Roman"/>
                        </a:rPr>
                        <a:t>06</a:t>
                      </a:r>
                      <a:endParaRPr sz="1400" dirty="0">
                        <a:latin typeface="Times New Roman"/>
                        <a:cs typeface="Times New Roman"/>
                      </a:endParaRPr>
                    </a:p>
                  </a:txBody>
                  <a:tcPr marL="0" marR="0" marT="933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marL="50800" marR="0" lvl="0" indent="0" algn="ctr" defTabSz="914400" eaLnBrk="1" fontAlgn="auto" latinLnBrk="0" hangingPunct="1">
                        <a:lnSpc>
                          <a:spcPts val="1370"/>
                        </a:lnSpc>
                        <a:spcBef>
                          <a:spcPts val="0"/>
                        </a:spcBef>
                        <a:spcAft>
                          <a:spcPts val="1000"/>
                        </a:spcAft>
                        <a:buClrTx/>
                        <a:buSzTx/>
                        <a:buFontTx/>
                        <a:buNone/>
                        <a:tabLst/>
                        <a:defRPr/>
                      </a:pPr>
                      <a:r>
                        <a:rPr lang="en-IN" sz="1400" dirty="0">
                          <a:solidFill>
                            <a:schemeClr val="tx1"/>
                          </a:solidFill>
                          <a:effectLst/>
                          <a:latin typeface="Times New Roman" panose="02020603050405020304" pitchFamily="18" charset="0"/>
                          <a:ea typeface="+mn-ea"/>
                          <a:cs typeface="Mangal" panose="02040503050203030202" pitchFamily="18" charset="0"/>
                        </a:rPr>
                        <a:t>State of Environment Report (</a:t>
                      </a:r>
                      <a:r>
                        <a:rPr lang="en-IN" sz="1400" dirty="0" err="1">
                          <a:solidFill>
                            <a:schemeClr val="tx1"/>
                          </a:solidFill>
                          <a:effectLst/>
                          <a:latin typeface="Times New Roman" panose="02020603050405020304" pitchFamily="18" charset="0"/>
                          <a:ea typeface="+mn-ea"/>
                          <a:cs typeface="Mangal" panose="02040503050203030202" pitchFamily="18" charset="0"/>
                        </a:rPr>
                        <a:t>SoER</a:t>
                      </a:r>
                      <a:r>
                        <a:rPr lang="en-IN" sz="1400" dirty="0">
                          <a:solidFill>
                            <a:schemeClr val="tx1"/>
                          </a:solidFill>
                          <a:effectLst/>
                          <a:latin typeface="Times New Roman" panose="02020603050405020304" pitchFamily="18" charset="0"/>
                          <a:ea typeface="+mn-ea"/>
                          <a:cs typeface="Mangal" panose="02040503050203030202" pitchFamily="18" charset="0"/>
                        </a:rPr>
                        <a:t>) – Maharashtra, MPCB, </a:t>
                      </a:r>
                      <a:r>
                        <a:rPr lang="en-IN" sz="1400" dirty="0" err="1">
                          <a:solidFill>
                            <a:schemeClr val="tx1"/>
                          </a:solidFill>
                          <a:effectLst/>
                          <a:latin typeface="Times New Roman" panose="02020603050405020304" pitchFamily="18" charset="0"/>
                          <a:ea typeface="+mn-ea"/>
                          <a:cs typeface="Mangal" panose="02040503050203030202" pitchFamily="18" charset="0"/>
                        </a:rPr>
                        <a:t>MoEF</a:t>
                      </a:r>
                      <a:r>
                        <a:rPr lang="en-IN" sz="1400" dirty="0">
                          <a:solidFill>
                            <a:schemeClr val="tx1"/>
                          </a:solidFill>
                          <a:effectLst/>
                          <a:latin typeface="Times New Roman" panose="02020603050405020304" pitchFamily="18" charset="0"/>
                          <a:ea typeface="+mn-ea"/>
                          <a:cs typeface="Mangal" panose="02040503050203030202" pitchFamily="18" charset="0"/>
                        </a:rPr>
                        <a:t>, New Delhi and DOE, Govt. of Maharashtra, Mumbai, 2006</a:t>
                      </a:r>
                    </a:p>
                  </a:txBody>
                  <a:tcPr marL="0" marR="0" marT="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E"/>
                    </a:solidFill>
                  </a:tcPr>
                </a:tc>
                <a:extLst>
                  <a:ext uri="{0D108BD9-81ED-4DB2-BD59-A6C34878D82A}">
                    <a16:rowId xmlns:a16="http://schemas.microsoft.com/office/drawing/2014/main" val="10003"/>
                  </a:ext>
                </a:extLst>
              </a:tr>
              <a:tr h="849325">
                <a:tc>
                  <a:txBody>
                    <a:bodyPr/>
                    <a:lstStyle/>
                    <a:p>
                      <a:pPr algn="ctr">
                        <a:lnSpc>
                          <a:spcPct val="100000"/>
                        </a:lnSpc>
                        <a:spcBef>
                          <a:spcPts val="745"/>
                        </a:spcBef>
                      </a:pPr>
                      <a:r>
                        <a:rPr sz="1400" b="1" dirty="0">
                          <a:latin typeface="Times New Roman"/>
                          <a:cs typeface="Times New Roman"/>
                        </a:rPr>
                        <a:t>4</a:t>
                      </a:r>
                      <a:endParaRPr sz="1400">
                        <a:latin typeface="Times New Roman"/>
                        <a:cs typeface="Times New Roman"/>
                      </a:endParaRPr>
                    </a:p>
                  </a:txBody>
                  <a:tcPr marL="0" marR="0" marT="9461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620" algn="ctr">
                        <a:lnSpc>
                          <a:spcPct val="100000"/>
                        </a:lnSpc>
                        <a:spcBef>
                          <a:spcPts val="745"/>
                        </a:spcBef>
                      </a:pPr>
                      <a:r>
                        <a:rPr lang="fr-FR" sz="1400" b="1" spc="-45" dirty="0">
                          <a:latin typeface="Times New Roman"/>
                          <a:cs typeface="Times New Roman"/>
                        </a:rPr>
                        <a:t>Dr.</a:t>
                      </a:r>
                      <a:r>
                        <a:rPr lang="fr-FR" sz="1400" b="1" spc="-15" dirty="0">
                          <a:latin typeface="Times New Roman"/>
                          <a:cs typeface="Times New Roman"/>
                        </a:rPr>
                        <a:t> </a:t>
                      </a:r>
                      <a:r>
                        <a:rPr lang="fr-FR" sz="1400" b="1" dirty="0">
                          <a:latin typeface="Times New Roman"/>
                          <a:cs typeface="Times New Roman"/>
                        </a:rPr>
                        <a:t>C V </a:t>
                      </a:r>
                      <a:r>
                        <a:rPr lang="fr-FR" sz="1400" b="1" dirty="0" err="1">
                          <a:latin typeface="Times New Roman"/>
                          <a:cs typeface="Times New Roman"/>
                        </a:rPr>
                        <a:t>Chalapathi</a:t>
                      </a:r>
                      <a:r>
                        <a:rPr lang="fr-FR" sz="1400" b="1" dirty="0">
                          <a:latin typeface="Times New Roman"/>
                          <a:cs typeface="Times New Roman"/>
                        </a:rPr>
                        <a:t> Rao</a:t>
                      </a:r>
                      <a:endParaRPr lang="fr-FR" sz="1400" dirty="0">
                        <a:latin typeface="Times New Roman"/>
                        <a:cs typeface="Times New Roman"/>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50800" marR="0" lvl="0" indent="0" algn="ctr" defTabSz="914400" eaLnBrk="1" fontAlgn="auto" latinLnBrk="0" hangingPunct="1">
                        <a:lnSpc>
                          <a:spcPts val="1365"/>
                        </a:lnSpc>
                        <a:spcBef>
                          <a:spcPts val="0"/>
                        </a:spcBef>
                        <a:spcAft>
                          <a:spcPts val="1000"/>
                        </a:spcAft>
                        <a:buClrTx/>
                        <a:buSzTx/>
                        <a:buFontTx/>
                        <a:buNone/>
                        <a:tabLst/>
                        <a:defRPr/>
                      </a:pPr>
                      <a:r>
                        <a:rPr lang="en-IN" sz="1400" b="1" spc="-5" dirty="0">
                          <a:solidFill>
                            <a:schemeClr val="tx1"/>
                          </a:solidFill>
                          <a:latin typeface="Times New Roman"/>
                          <a:ea typeface="+mn-ea"/>
                          <a:cs typeface="Times New Roman"/>
                        </a:rPr>
                        <a:t>Environmental Impact Assessment of Wastewater Treatment Facility – A Case Study (Chapter 5)</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spcBef>
                          <a:spcPts val="745"/>
                        </a:spcBef>
                      </a:pPr>
                      <a:r>
                        <a:rPr sz="1400" b="1" dirty="0">
                          <a:latin typeface="Times New Roman"/>
                          <a:cs typeface="Times New Roman"/>
                        </a:rPr>
                        <a:t>20</a:t>
                      </a:r>
                      <a:r>
                        <a:rPr lang="en-IN" sz="1400" b="1" dirty="0">
                          <a:latin typeface="Times New Roman"/>
                          <a:cs typeface="Times New Roman"/>
                        </a:rPr>
                        <a:t>03</a:t>
                      </a:r>
                      <a:endParaRPr sz="1400" dirty="0">
                        <a:latin typeface="Times New Roman"/>
                        <a:cs typeface="Times New Roman"/>
                      </a:endParaRPr>
                    </a:p>
                  </a:txBody>
                  <a:tcPr marL="0" marR="0" marT="946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50800" marR="0" lvl="0" indent="0" algn="ctr" defTabSz="914400" eaLnBrk="1" fontAlgn="auto" latinLnBrk="0" hangingPunct="1">
                        <a:lnSpc>
                          <a:spcPts val="1370"/>
                        </a:lnSpc>
                        <a:spcBef>
                          <a:spcPts val="0"/>
                        </a:spcBef>
                        <a:spcAft>
                          <a:spcPts val="1000"/>
                        </a:spcAft>
                        <a:buClrTx/>
                        <a:buSzTx/>
                        <a:buFontTx/>
                        <a:buNone/>
                        <a:tabLst/>
                        <a:defRPr/>
                      </a:pPr>
                      <a:r>
                        <a:rPr lang="en-IN" sz="1400" dirty="0">
                          <a:solidFill>
                            <a:schemeClr val="tx1"/>
                          </a:solidFill>
                          <a:effectLst/>
                          <a:latin typeface="Times New Roman" panose="02020603050405020304" pitchFamily="18" charset="0"/>
                          <a:ea typeface="+mn-ea"/>
                          <a:cs typeface="Mangal" panose="02040503050203030202" pitchFamily="18" charset="0"/>
                        </a:rPr>
                        <a:t>Text Book on ‘Recent Advances in Wastewater Engineering’ Ed by </a:t>
                      </a:r>
                      <a:r>
                        <a:rPr lang="en-IN" sz="1400" dirty="0" err="1">
                          <a:solidFill>
                            <a:schemeClr val="tx1"/>
                          </a:solidFill>
                          <a:effectLst/>
                          <a:latin typeface="Times New Roman" panose="02020603050405020304" pitchFamily="18" charset="0"/>
                          <a:ea typeface="+mn-ea"/>
                          <a:cs typeface="Mangal" panose="02040503050203030202" pitchFamily="18" charset="0"/>
                        </a:rPr>
                        <a:t>Dr.S.N</a:t>
                      </a:r>
                      <a:r>
                        <a:rPr lang="en-IN" sz="1400" dirty="0">
                          <a:solidFill>
                            <a:schemeClr val="tx1"/>
                          </a:solidFill>
                          <a:effectLst/>
                          <a:latin typeface="Times New Roman" panose="02020603050405020304" pitchFamily="18" charset="0"/>
                          <a:ea typeface="+mn-ea"/>
                          <a:cs typeface="Mangal" panose="02040503050203030202" pitchFamily="18" charset="0"/>
                        </a:rPr>
                        <a:t>. Kaul, Tapas Nandy, L. </a:t>
                      </a:r>
                      <a:r>
                        <a:rPr lang="en-IN" sz="1400" dirty="0" err="1">
                          <a:solidFill>
                            <a:schemeClr val="tx1"/>
                          </a:solidFill>
                          <a:effectLst/>
                          <a:latin typeface="Times New Roman" panose="02020603050405020304" pitchFamily="18" charset="0"/>
                          <a:ea typeface="+mn-ea"/>
                          <a:cs typeface="Mangal" panose="02040503050203030202" pitchFamily="18" charset="0"/>
                        </a:rPr>
                        <a:t>Szpyr</a:t>
                      </a:r>
                      <a:r>
                        <a:rPr lang="en-IN" sz="1400" dirty="0">
                          <a:solidFill>
                            <a:schemeClr val="tx1"/>
                          </a:solidFill>
                          <a:effectLst/>
                          <a:latin typeface="Times New Roman" panose="02020603050405020304" pitchFamily="18" charset="0"/>
                          <a:ea typeface="+mn-ea"/>
                          <a:cs typeface="Mangal" panose="02040503050203030202" pitchFamily="18" charset="0"/>
                        </a:rPr>
                        <a:t> </a:t>
                      </a:r>
                      <a:r>
                        <a:rPr lang="en-IN" sz="1400" dirty="0" err="1">
                          <a:solidFill>
                            <a:schemeClr val="tx1"/>
                          </a:solidFill>
                          <a:effectLst/>
                          <a:latin typeface="Times New Roman" panose="02020603050405020304" pitchFamily="18" charset="0"/>
                          <a:ea typeface="+mn-ea"/>
                          <a:cs typeface="Mangal" panose="02040503050203030202" pitchFamily="18" charset="0"/>
                        </a:rPr>
                        <a:t>Kowicz</a:t>
                      </a:r>
                      <a:r>
                        <a:rPr lang="en-IN" sz="1400" dirty="0">
                          <a:solidFill>
                            <a:schemeClr val="tx1"/>
                          </a:solidFill>
                          <a:effectLst/>
                          <a:latin typeface="Times New Roman" panose="02020603050405020304" pitchFamily="18" charset="0"/>
                          <a:ea typeface="+mn-ea"/>
                          <a:cs typeface="Mangal" panose="02040503050203030202" pitchFamily="18" charset="0"/>
                        </a:rPr>
                        <a:t>, R. K. </a:t>
                      </a:r>
                      <a:r>
                        <a:rPr lang="en-IN" sz="1400" dirty="0" err="1">
                          <a:solidFill>
                            <a:schemeClr val="tx1"/>
                          </a:solidFill>
                          <a:effectLst/>
                          <a:latin typeface="Times New Roman" panose="02020603050405020304" pitchFamily="18" charset="0"/>
                          <a:ea typeface="+mn-ea"/>
                          <a:cs typeface="Mangal" panose="02040503050203030202" pitchFamily="18" charset="0"/>
                        </a:rPr>
                        <a:t>Trivedy</a:t>
                      </a:r>
                      <a:r>
                        <a:rPr lang="en-IN" sz="1400" dirty="0">
                          <a:solidFill>
                            <a:schemeClr val="tx1"/>
                          </a:solidFill>
                          <a:effectLst/>
                          <a:latin typeface="Times New Roman" panose="02020603050405020304" pitchFamily="18" charset="0"/>
                          <a:ea typeface="+mn-ea"/>
                          <a:cs typeface="Mangal" panose="02040503050203030202" pitchFamily="18" charset="0"/>
                        </a:rPr>
                        <a:t>, 2003, Pub Book Enclave, Jaipur, India</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193217">
                <a:tc>
                  <a:txBody>
                    <a:bodyPr/>
                    <a:lstStyle/>
                    <a:p>
                      <a:pPr algn="ctr">
                        <a:lnSpc>
                          <a:spcPct val="100000"/>
                        </a:lnSpc>
                        <a:spcBef>
                          <a:spcPts val="750"/>
                        </a:spcBef>
                      </a:pPr>
                      <a:r>
                        <a:rPr sz="1400" b="1" dirty="0">
                          <a:latin typeface="Times New Roman"/>
                          <a:cs typeface="Times New Roman"/>
                        </a:rPr>
                        <a:t>5</a:t>
                      </a:r>
                      <a:endParaRPr sz="1400">
                        <a:latin typeface="Times New Roman"/>
                        <a:cs typeface="Times New Roman"/>
                      </a:endParaRPr>
                    </a:p>
                  </a:txBody>
                  <a:tcPr marL="0" marR="0" marT="952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7620" algn="ctr">
                        <a:lnSpc>
                          <a:spcPct val="100000"/>
                        </a:lnSpc>
                        <a:spcBef>
                          <a:spcPts val="745"/>
                        </a:spcBef>
                      </a:pPr>
                      <a:r>
                        <a:rPr lang="en-IN" sz="1400" b="1" spc="-45" dirty="0" err="1">
                          <a:solidFill>
                            <a:schemeClr val="tx1"/>
                          </a:solidFill>
                          <a:latin typeface="Times New Roman"/>
                          <a:ea typeface="+mn-ea"/>
                          <a:cs typeface="Times New Roman"/>
                        </a:rPr>
                        <a:t>Dr.</a:t>
                      </a:r>
                      <a:r>
                        <a:rPr lang="en-IN" sz="1400" b="1" spc="-45" dirty="0">
                          <a:solidFill>
                            <a:schemeClr val="tx1"/>
                          </a:solidFill>
                          <a:latin typeface="Times New Roman"/>
                          <a:ea typeface="+mn-ea"/>
                          <a:cs typeface="Times New Roman"/>
                        </a:rPr>
                        <a:t> </a:t>
                      </a:r>
                      <a:r>
                        <a:rPr lang="en-IN" sz="1400" b="1" spc="-45" dirty="0" err="1">
                          <a:solidFill>
                            <a:schemeClr val="tx1"/>
                          </a:solidFill>
                          <a:latin typeface="Times New Roman"/>
                          <a:ea typeface="+mn-ea"/>
                          <a:cs typeface="Times New Roman"/>
                        </a:rPr>
                        <a:t>Prakasam</a:t>
                      </a:r>
                      <a:r>
                        <a:rPr lang="en-IN" sz="1400" b="1" spc="-45" dirty="0">
                          <a:solidFill>
                            <a:schemeClr val="tx1"/>
                          </a:solidFill>
                          <a:latin typeface="Times New Roman"/>
                          <a:ea typeface="+mn-ea"/>
                          <a:cs typeface="Times New Roman"/>
                        </a:rPr>
                        <a:t> Tata</a:t>
                      </a:r>
                      <a:endParaRPr sz="1400" b="1" spc="-45" dirty="0">
                        <a:solidFill>
                          <a:schemeClr val="tx1"/>
                        </a:solidFill>
                        <a:latin typeface="Times New Roman"/>
                        <a:ea typeface="+mn-ea"/>
                        <a:cs typeface="Times New Roman"/>
                      </a:endParaRPr>
                    </a:p>
                  </a:txBody>
                  <a:tcPr marL="0" marR="0" marT="317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algn="ctr"/>
                      <a:endParaRPr lang="en-IN" sz="2000" b="0" i="0" u="none" strike="noStrike" baseline="0" dirty="0">
                        <a:solidFill>
                          <a:schemeClr val="tx1"/>
                        </a:solidFill>
                        <a:latin typeface="+mn-lt"/>
                        <a:ea typeface="+mn-ea"/>
                        <a:cs typeface="+mn-cs"/>
                      </a:endParaRPr>
                    </a:p>
                    <a:p>
                      <a:pPr algn="ctr"/>
                      <a:r>
                        <a:rPr lang="en-US" sz="1400" b="1" spc="-5" dirty="0">
                          <a:solidFill>
                            <a:schemeClr val="tx1"/>
                          </a:solidFill>
                          <a:latin typeface="Times New Roman"/>
                          <a:ea typeface="+mn-ea"/>
                          <a:cs typeface="Times New Roman"/>
                        </a:rPr>
                        <a:t>VOC Emissions from Wastewater Treatment</a:t>
                      </a:r>
                      <a:r>
                        <a:rPr lang="en-US" sz="2000" b="0" i="0" u="none" strike="noStrike" baseline="0" dirty="0">
                          <a:solidFill>
                            <a:schemeClr val="tx1"/>
                          </a:solidFill>
                          <a:latin typeface="+mn-lt"/>
                          <a:ea typeface="+mn-ea"/>
                          <a:cs typeface="+mn-cs"/>
                        </a:rPr>
                        <a:t> </a:t>
                      </a:r>
                      <a:r>
                        <a:rPr lang="en-US" sz="1400" b="1" spc="-5" dirty="0">
                          <a:solidFill>
                            <a:schemeClr val="tx1"/>
                          </a:solidFill>
                          <a:latin typeface="Times New Roman"/>
                          <a:ea typeface="+mn-ea"/>
                          <a:cs typeface="Times New Roman"/>
                        </a:rPr>
                        <a:t>Plants: Characterization, Control, and Compliance </a:t>
                      </a:r>
                    </a:p>
                    <a:p>
                      <a:pPr marL="50800" algn="ctr">
                        <a:lnSpc>
                          <a:spcPts val="1300"/>
                        </a:lnSpc>
                        <a:spcAft>
                          <a:spcPts val="1000"/>
                        </a:spcAft>
                      </a:pPr>
                      <a:endParaRPr lang="en-IN" sz="1200" dirty="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635" algn="ctr">
                        <a:lnSpc>
                          <a:spcPct val="100000"/>
                        </a:lnSpc>
                        <a:spcBef>
                          <a:spcPts val="745"/>
                        </a:spcBef>
                      </a:pPr>
                      <a:r>
                        <a:rPr lang="en-IN" sz="1400" b="1" dirty="0">
                          <a:solidFill>
                            <a:schemeClr val="tx1"/>
                          </a:solidFill>
                          <a:latin typeface="Times New Roman"/>
                          <a:ea typeface="+mn-ea"/>
                          <a:cs typeface="Times New Roman"/>
                        </a:rPr>
                        <a:t>2003</a:t>
                      </a:r>
                      <a:endParaRPr sz="1400" b="1" dirty="0">
                        <a:solidFill>
                          <a:schemeClr val="tx1"/>
                        </a:solidFill>
                        <a:latin typeface="Times New Roman"/>
                        <a:ea typeface="+mn-ea"/>
                        <a:cs typeface="Times New Roman"/>
                      </a:endParaRPr>
                    </a:p>
                  </a:txBody>
                  <a:tcPr marL="0" marR="0" marT="952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algn="ctr"/>
                      <a:endParaRPr lang="en-IN" sz="2000" b="0" i="0" u="none" strike="noStrike" baseline="0" dirty="0">
                        <a:solidFill>
                          <a:schemeClr val="tx1"/>
                        </a:solidFill>
                        <a:latin typeface="+mn-lt"/>
                        <a:ea typeface="+mn-ea"/>
                        <a:cs typeface="+mn-cs"/>
                      </a:endParaRPr>
                    </a:p>
                    <a:p>
                      <a:pPr marL="50800" marR="0" lvl="0" indent="0" algn="ctr" defTabSz="914400" eaLnBrk="1" fontAlgn="auto" latinLnBrk="0" hangingPunct="1">
                        <a:lnSpc>
                          <a:spcPts val="1370"/>
                        </a:lnSpc>
                        <a:spcBef>
                          <a:spcPts val="0"/>
                        </a:spcBef>
                        <a:spcAft>
                          <a:spcPts val="1000"/>
                        </a:spcAft>
                        <a:buClrTx/>
                        <a:buSzTx/>
                        <a:buFontTx/>
                        <a:buNone/>
                        <a:tabLst/>
                        <a:defRPr/>
                      </a:pPr>
                      <a:r>
                        <a:rPr lang="en-US" sz="1400" dirty="0">
                          <a:solidFill>
                            <a:schemeClr val="tx1"/>
                          </a:solidFill>
                          <a:effectLst/>
                          <a:latin typeface="Times New Roman" panose="02020603050405020304" pitchFamily="18" charset="0"/>
                          <a:ea typeface="+mn-ea"/>
                          <a:cs typeface="Mangal" panose="02040503050203030202" pitchFamily="18" charset="0"/>
                        </a:rPr>
                        <a:t>Lewis Publishers, A CRC Company, Boca Raton, FL </a:t>
                      </a:r>
                    </a:p>
                    <a:p>
                      <a:pPr marL="50800" algn="ctr">
                        <a:lnSpc>
                          <a:spcPts val="1300"/>
                        </a:lnSpc>
                        <a:spcAft>
                          <a:spcPts val="1000"/>
                        </a:spcAft>
                      </a:pPr>
                      <a:endParaRPr lang="en-IN" sz="1200" dirty="0">
                        <a:effectLst/>
                        <a:latin typeface="Calibri" panose="020F0502020204030204" pitchFamily="34" charset="0"/>
                        <a:ea typeface="Times New Roman" panose="02020603050405020304" pitchFamily="18" charset="0"/>
                        <a:cs typeface="Mangal" panose="02040503050203030202" pitchFamily="18"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0">
                <a:tc>
                  <a:txBody>
                    <a:bodyPr/>
                    <a:lstStyle/>
                    <a:p>
                      <a:pPr algn="ctr">
                        <a:lnSpc>
                          <a:spcPct val="100000"/>
                        </a:lnSpc>
                        <a:spcBef>
                          <a:spcPts val="750"/>
                        </a:spcBef>
                      </a:pPr>
                      <a:r>
                        <a:rPr sz="1400" b="1" dirty="0">
                          <a:latin typeface="Times New Roman"/>
                          <a:cs typeface="Times New Roman"/>
                        </a:rPr>
                        <a:t>6</a:t>
                      </a:r>
                      <a:endParaRPr sz="1400">
                        <a:latin typeface="Times New Roman"/>
                        <a:cs typeface="Times New Roman"/>
                      </a:endParaRPr>
                    </a:p>
                  </a:txBody>
                  <a:tcPr marL="0" marR="0" marT="952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620" marR="248285" lvl="0" indent="0" algn="ctr" defTabSz="914400" eaLnBrk="1" fontAlgn="auto" latinLnBrk="0" hangingPunct="1">
                        <a:lnSpc>
                          <a:spcPct val="100000"/>
                        </a:lnSpc>
                        <a:spcBef>
                          <a:spcPts val="0"/>
                        </a:spcBef>
                        <a:spcAft>
                          <a:spcPts val="0"/>
                        </a:spcAft>
                        <a:buClrTx/>
                        <a:buSzTx/>
                        <a:buFontTx/>
                        <a:buNone/>
                        <a:tabLst/>
                        <a:defRPr/>
                      </a:pPr>
                      <a:r>
                        <a:rPr lang="en-IN" sz="1400" b="1" spc="-45" dirty="0" err="1">
                          <a:solidFill>
                            <a:schemeClr val="tx1"/>
                          </a:solidFill>
                          <a:latin typeface="Times New Roman"/>
                          <a:ea typeface="+mn-ea"/>
                          <a:cs typeface="Times New Roman"/>
                        </a:rPr>
                        <a:t>Dr.</a:t>
                      </a:r>
                      <a:r>
                        <a:rPr lang="en-IN" sz="1400" b="1" spc="-45" dirty="0">
                          <a:solidFill>
                            <a:schemeClr val="tx1"/>
                          </a:solidFill>
                          <a:latin typeface="Times New Roman"/>
                          <a:ea typeface="+mn-ea"/>
                          <a:cs typeface="Times New Roman"/>
                        </a:rPr>
                        <a:t> </a:t>
                      </a:r>
                      <a:r>
                        <a:rPr lang="en-IN" sz="1400" b="1" spc="-45" dirty="0" err="1">
                          <a:solidFill>
                            <a:schemeClr val="tx1"/>
                          </a:solidFill>
                          <a:latin typeface="Times New Roman"/>
                          <a:ea typeface="+mn-ea"/>
                          <a:cs typeface="Times New Roman"/>
                        </a:rPr>
                        <a:t>Prakasam</a:t>
                      </a:r>
                      <a:r>
                        <a:rPr lang="en-IN" sz="1400" b="1" spc="-45" dirty="0">
                          <a:solidFill>
                            <a:schemeClr val="tx1"/>
                          </a:solidFill>
                          <a:latin typeface="Times New Roman"/>
                          <a:ea typeface="+mn-ea"/>
                          <a:cs typeface="Times New Roman"/>
                        </a:rPr>
                        <a:t> Tata</a:t>
                      </a:r>
                    </a:p>
                    <a:p>
                      <a:pPr marL="7620" marR="248285" algn="ctr">
                        <a:lnSpc>
                          <a:spcPct val="100000"/>
                        </a:lnSpc>
                      </a:pPr>
                      <a:endParaRPr sz="1400" dirty="0">
                        <a:latin typeface="Times New Roman"/>
                        <a:cs typeface="Times New Roman"/>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algn="ctr"/>
                      <a:endParaRPr lang="en-IN" sz="1400" b="1" i="0" u="none" strike="noStrike" baseline="0" dirty="0">
                        <a:solidFill>
                          <a:schemeClr val="tx1"/>
                        </a:solidFill>
                        <a:latin typeface="Times New Roman" panose="02020603050405020304" pitchFamily="18" charset="0"/>
                        <a:ea typeface="+mn-ea"/>
                        <a:cs typeface="Times New Roman" panose="02020603050405020304" pitchFamily="18" charset="0"/>
                      </a:endParaRPr>
                    </a:p>
                    <a:p>
                      <a:pPr algn="ctr"/>
                      <a:r>
                        <a:rPr lang="en-US" sz="1400" b="1" i="0" u="none" strike="noStrike" baseline="0" dirty="0">
                          <a:solidFill>
                            <a:schemeClr val="tx1"/>
                          </a:solidFill>
                          <a:latin typeface="Times New Roman" panose="02020603050405020304" pitchFamily="18" charset="0"/>
                          <a:ea typeface="+mn-ea"/>
                          <a:cs typeface="Times New Roman" panose="02020603050405020304" pitchFamily="18" charset="0"/>
                        </a:rPr>
                        <a:t>HIV in Wastewater: Presence, Survivability, and Risk to Wastewater Treatment Plant Workers </a:t>
                      </a:r>
                    </a:p>
                    <a:p>
                      <a:pPr marL="50800" algn="ctr">
                        <a:lnSpc>
                          <a:spcPct val="115000"/>
                        </a:lnSpc>
                        <a:spcAft>
                          <a:spcPts val="1000"/>
                        </a:spcAft>
                      </a:pPr>
                      <a:endPar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635" algn="ctr">
                        <a:lnSpc>
                          <a:spcPct val="100000"/>
                        </a:lnSpc>
                        <a:spcBef>
                          <a:spcPts val="750"/>
                        </a:spcBef>
                      </a:pPr>
                      <a:r>
                        <a:rPr lang="en-IN" sz="1400" b="1" dirty="0">
                          <a:latin typeface="Times New Roman" panose="02020603050405020304" pitchFamily="18" charset="0"/>
                          <a:cs typeface="Times New Roman" panose="02020603050405020304" pitchFamily="18" charset="0"/>
                        </a:rPr>
                        <a:t>1999</a:t>
                      </a:r>
                      <a:endParaRPr sz="1400" b="1" dirty="0">
                        <a:latin typeface="Times New Roman" panose="02020603050405020304" pitchFamily="18" charset="0"/>
                        <a:cs typeface="Times New Roman" panose="02020603050405020304" pitchFamily="18" charset="0"/>
                      </a:endParaRPr>
                    </a:p>
                  </a:txBody>
                  <a:tcPr marL="0" marR="0" marT="952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algn="ctr"/>
                      <a:endParaRPr lang="en-IN" sz="1400" b="0" i="0" u="none" strike="noStrike" baseline="0" dirty="0">
                        <a:solidFill>
                          <a:schemeClr val="tx1"/>
                        </a:solidFill>
                        <a:latin typeface="Times New Roman" panose="02020603050405020304" pitchFamily="18" charset="0"/>
                        <a:ea typeface="+mn-ea"/>
                        <a:cs typeface="Times New Roman" panose="02020603050405020304" pitchFamily="18" charset="0"/>
                      </a:endParaRPr>
                    </a:p>
                    <a:p>
                      <a:pPr algn="ctr"/>
                      <a:r>
                        <a:rPr lang="en-IN" sz="1400" b="0" i="0" u="none" strike="noStrike" baseline="0" dirty="0">
                          <a:solidFill>
                            <a:schemeClr val="tx1"/>
                          </a:solidFill>
                          <a:latin typeface="Times New Roman" panose="02020603050405020304" pitchFamily="18" charset="0"/>
                          <a:ea typeface="+mn-ea"/>
                          <a:cs typeface="Times New Roman" panose="02020603050405020304" pitchFamily="18" charset="0"/>
                        </a:rPr>
                        <a:t>Water Environment Federation, Arlington, VA </a:t>
                      </a:r>
                    </a:p>
                    <a:p>
                      <a:pPr marL="50800" algn="ctr">
                        <a:lnSpc>
                          <a:spcPct val="115000"/>
                        </a:lnSpc>
                        <a:spcAft>
                          <a:spcPts val="10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r h="0">
                <a:tc>
                  <a:txBody>
                    <a:bodyPr/>
                    <a:lstStyle/>
                    <a:p>
                      <a:pPr algn="ctr">
                        <a:lnSpc>
                          <a:spcPct val="100000"/>
                        </a:lnSpc>
                        <a:spcBef>
                          <a:spcPts val="740"/>
                        </a:spcBef>
                      </a:pPr>
                      <a:r>
                        <a:rPr sz="1400" b="1" dirty="0">
                          <a:latin typeface="Times New Roman"/>
                          <a:cs typeface="Times New Roman"/>
                        </a:rPr>
                        <a:t>7</a:t>
                      </a:r>
                      <a:endParaRPr sz="1400">
                        <a:latin typeface="Times New Roman"/>
                        <a:cs typeface="Times New Roman"/>
                      </a:endParaRPr>
                    </a:p>
                  </a:txBody>
                  <a:tcPr marL="0" marR="0" marT="9398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7620" marR="0" lvl="0" indent="0" algn="ctr" defTabSz="914400" eaLnBrk="1" fontAlgn="auto" latinLnBrk="0" hangingPunct="1">
                        <a:lnSpc>
                          <a:spcPct val="100000"/>
                        </a:lnSpc>
                        <a:spcBef>
                          <a:spcPts val="740"/>
                        </a:spcBef>
                        <a:spcAft>
                          <a:spcPts val="0"/>
                        </a:spcAft>
                        <a:buClrTx/>
                        <a:buSzTx/>
                        <a:buFontTx/>
                        <a:buNone/>
                        <a:tabLst/>
                        <a:defRPr/>
                      </a:pPr>
                      <a:r>
                        <a:rPr lang="en-IN" sz="1400" b="1" spc="-45" dirty="0" err="1">
                          <a:solidFill>
                            <a:schemeClr val="tx1"/>
                          </a:solidFill>
                          <a:latin typeface="Times New Roman"/>
                          <a:ea typeface="+mn-ea"/>
                          <a:cs typeface="Times New Roman"/>
                        </a:rPr>
                        <a:t>Dr.</a:t>
                      </a:r>
                      <a:r>
                        <a:rPr lang="en-IN" sz="1400" b="1" spc="-45" dirty="0">
                          <a:solidFill>
                            <a:schemeClr val="tx1"/>
                          </a:solidFill>
                          <a:latin typeface="Times New Roman"/>
                          <a:ea typeface="+mn-ea"/>
                          <a:cs typeface="Times New Roman"/>
                        </a:rPr>
                        <a:t> </a:t>
                      </a:r>
                      <a:r>
                        <a:rPr lang="en-IN" sz="1400" b="1" spc="-45" dirty="0" err="1">
                          <a:solidFill>
                            <a:schemeClr val="tx1"/>
                          </a:solidFill>
                          <a:latin typeface="Times New Roman"/>
                          <a:ea typeface="+mn-ea"/>
                          <a:cs typeface="Times New Roman"/>
                        </a:rPr>
                        <a:t>Prakasam</a:t>
                      </a:r>
                      <a:r>
                        <a:rPr lang="en-IN" sz="1400" b="1" spc="-45" dirty="0">
                          <a:solidFill>
                            <a:schemeClr val="tx1"/>
                          </a:solidFill>
                          <a:latin typeface="Times New Roman"/>
                          <a:ea typeface="+mn-ea"/>
                          <a:cs typeface="Times New Roman"/>
                        </a:rPr>
                        <a:t> Tata</a:t>
                      </a:r>
                    </a:p>
                    <a:p>
                      <a:pPr marL="7620" algn="ctr">
                        <a:lnSpc>
                          <a:spcPct val="100000"/>
                        </a:lnSpc>
                        <a:spcBef>
                          <a:spcPts val="740"/>
                        </a:spcBef>
                      </a:pPr>
                      <a:endParaRPr sz="1400" dirty="0">
                        <a:latin typeface="Times New Roman"/>
                        <a:cs typeface="Times New Roman"/>
                      </a:endParaRPr>
                    </a:p>
                  </a:txBody>
                  <a:tcPr marL="0" marR="0" marT="9398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algn="ctr"/>
                      <a:endParaRPr lang="en-IN" sz="1400" b="1" i="0" u="none" strike="noStrike" baseline="0" dirty="0">
                        <a:solidFill>
                          <a:schemeClr val="tx1"/>
                        </a:solidFill>
                        <a:latin typeface="Times New Roman" panose="02020603050405020304" pitchFamily="18" charset="0"/>
                        <a:ea typeface="+mn-ea"/>
                        <a:cs typeface="Times New Roman" panose="02020603050405020304" pitchFamily="18" charset="0"/>
                      </a:endParaRPr>
                    </a:p>
                    <a:p>
                      <a:pPr algn="ctr"/>
                      <a:r>
                        <a:rPr lang="en-US" sz="1400" b="1" i="0" u="none" strike="noStrike" baseline="0" dirty="0">
                          <a:solidFill>
                            <a:schemeClr val="tx1"/>
                          </a:solidFill>
                          <a:latin typeface="Times New Roman" panose="02020603050405020304" pitchFamily="18" charset="0"/>
                          <a:ea typeface="+mn-ea"/>
                          <a:cs typeface="Times New Roman" panose="02020603050405020304" pitchFamily="18" charset="0"/>
                        </a:rPr>
                        <a:t>Municipal Sewage Sludge Management: A Reference Text on Processing, Utilization, and Disposal </a:t>
                      </a:r>
                    </a:p>
                    <a:p>
                      <a:pPr marL="50800" algn="ctr">
                        <a:lnSpc>
                          <a:spcPct val="115000"/>
                        </a:lnSpc>
                        <a:spcAft>
                          <a:spcPts val="1000"/>
                        </a:spcAft>
                      </a:pPr>
                      <a:endPar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spcBef>
                          <a:spcPts val="740"/>
                        </a:spcBef>
                      </a:pPr>
                      <a:r>
                        <a:rPr lang="en-IN" sz="1400" b="1" dirty="0">
                          <a:latin typeface="Times New Roman" panose="02020603050405020304" pitchFamily="18" charset="0"/>
                          <a:cs typeface="Times New Roman" panose="02020603050405020304" pitchFamily="18" charset="0"/>
                        </a:rPr>
                        <a:t>1998</a:t>
                      </a:r>
                      <a:endParaRPr sz="1400" b="1" dirty="0">
                        <a:latin typeface="Times New Roman" panose="02020603050405020304" pitchFamily="18" charset="0"/>
                        <a:cs typeface="Times New Roman" panose="02020603050405020304" pitchFamily="18" charset="0"/>
                      </a:endParaRPr>
                    </a:p>
                  </a:txBody>
                  <a:tcPr marL="0" marR="0" marT="939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2DEEE"/>
                    </a:solidFill>
                  </a:tcPr>
                </a:tc>
                <a:tc>
                  <a:txBody>
                    <a:bodyPr/>
                    <a:lstStyle/>
                    <a:p>
                      <a:pPr algn="ctr"/>
                      <a:endParaRPr lang="en-IN" sz="1400" b="0" i="0" u="none" strike="noStrike" baseline="0" dirty="0">
                        <a:solidFill>
                          <a:schemeClr val="tx1"/>
                        </a:solidFill>
                        <a:latin typeface="Times New Roman" panose="02020603050405020304" pitchFamily="18" charset="0"/>
                        <a:ea typeface="+mn-ea"/>
                        <a:cs typeface="Times New Roman" panose="02020603050405020304" pitchFamily="18" charset="0"/>
                      </a:endParaRPr>
                    </a:p>
                    <a:p>
                      <a:pPr algn="ctr"/>
                      <a:r>
                        <a:rPr lang="en-US" sz="1400" b="0" i="0" u="none" strike="noStrike" baseline="0" dirty="0">
                          <a:solidFill>
                            <a:schemeClr val="tx1"/>
                          </a:solidFill>
                          <a:latin typeface="Times New Roman" panose="02020603050405020304" pitchFamily="18" charset="0"/>
                          <a:ea typeface="+mn-ea"/>
                          <a:cs typeface="Times New Roman" panose="02020603050405020304" pitchFamily="18" charset="0"/>
                        </a:rPr>
                        <a:t>Technomic Publishing Company Inc., Lancaster, PA </a:t>
                      </a:r>
                    </a:p>
                    <a:p>
                      <a:pPr marL="50800" algn="ctr">
                        <a:lnSpc>
                          <a:spcPct val="115000"/>
                        </a:lnSpc>
                        <a:spcAft>
                          <a:spcPts val="1000"/>
                        </a:spcAft>
                      </a:pPr>
                      <a:endParaRPr lang="en-I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extLst>
                  <a:ext uri="{0D108BD9-81ED-4DB2-BD59-A6C34878D82A}">
                    <a16:rowId xmlns:a16="http://schemas.microsoft.com/office/drawing/2014/main" val="10007"/>
                  </a:ext>
                </a:extLst>
              </a:tr>
            </a:tbl>
          </a:graphicData>
        </a:graphic>
      </p:graphicFrame>
      <p:sp>
        <p:nvSpPr>
          <p:cNvPr id="5" name="object 5"/>
          <p:cNvSpPr txBox="1">
            <a:spLocks noGrp="1"/>
          </p:cNvSpPr>
          <p:nvPr>
            <p:ph type="title"/>
          </p:nvPr>
        </p:nvSpPr>
        <p:spPr>
          <a:xfrm>
            <a:off x="2983483" y="0"/>
            <a:ext cx="5795010" cy="452120"/>
          </a:xfrm>
          <a:prstGeom prst="rect">
            <a:avLst/>
          </a:prstGeom>
        </p:spPr>
        <p:txBody>
          <a:bodyPr vert="horz" wrap="square" lIns="0" tIns="12065" rIns="0" bIns="0" rtlCol="0">
            <a:spAutoFit/>
          </a:bodyPr>
          <a:lstStyle/>
          <a:p>
            <a:pPr marL="12700">
              <a:lnSpc>
                <a:spcPct val="100000"/>
              </a:lnSpc>
              <a:spcBef>
                <a:spcPts val="95"/>
              </a:spcBef>
            </a:pPr>
            <a:r>
              <a:rPr spc="-10" dirty="0"/>
              <a:t>Research,</a:t>
            </a:r>
            <a:r>
              <a:rPr spc="-5" dirty="0"/>
              <a:t> </a:t>
            </a:r>
            <a:r>
              <a:rPr dirty="0"/>
              <a:t>Innovations</a:t>
            </a:r>
            <a:r>
              <a:rPr spc="-20" dirty="0"/>
              <a:t> </a:t>
            </a:r>
            <a:r>
              <a:rPr spc="-5" dirty="0"/>
              <a:t>and </a:t>
            </a:r>
            <a:r>
              <a:rPr dirty="0"/>
              <a:t>Extensions</a:t>
            </a:r>
          </a:p>
        </p:txBody>
      </p:sp>
      <p:sp>
        <p:nvSpPr>
          <p:cNvPr id="6" name="object 6"/>
          <p:cNvSpPr txBox="1"/>
          <p:nvPr/>
        </p:nvSpPr>
        <p:spPr>
          <a:xfrm>
            <a:off x="190601" y="8890"/>
            <a:ext cx="17125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F30B5"/>
                </a:solidFill>
                <a:latin typeface="Times New Roman"/>
                <a:cs typeface="Times New Roman"/>
              </a:rPr>
              <a:t>Criterion</a:t>
            </a:r>
            <a:r>
              <a:rPr sz="2800" b="1" spc="-60" dirty="0">
                <a:solidFill>
                  <a:srgbClr val="CF30B5"/>
                </a:solidFill>
                <a:latin typeface="Times New Roman"/>
                <a:cs typeface="Times New Roman"/>
              </a:rPr>
              <a:t> </a:t>
            </a:r>
            <a:r>
              <a:rPr sz="2800" b="1" spc="-5" dirty="0">
                <a:solidFill>
                  <a:srgbClr val="CF30B5"/>
                </a:solidFill>
                <a:latin typeface="Times New Roman"/>
                <a:cs typeface="Times New Roman"/>
              </a:rPr>
              <a:t>3</a:t>
            </a:r>
            <a:endParaRPr sz="28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382756" y="170687"/>
            <a:ext cx="626364" cy="618743"/>
          </a:xfrm>
          <a:prstGeom prst="rect">
            <a:avLst/>
          </a:prstGeom>
        </p:spPr>
      </p:pic>
      <p:sp>
        <p:nvSpPr>
          <p:cNvPr id="3" name="object 3"/>
          <p:cNvSpPr txBox="1"/>
          <p:nvPr/>
        </p:nvSpPr>
        <p:spPr>
          <a:xfrm>
            <a:off x="2802506" y="1052736"/>
            <a:ext cx="6156960" cy="437299"/>
          </a:xfrm>
          <a:prstGeom prst="rect">
            <a:avLst/>
          </a:prstGeom>
          <a:solidFill>
            <a:srgbClr val="EC7C30"/>
          </a:solidFill>
          <a:ln w="12700">
            <a:solidFill>
              <a:srgbClr val="AD5A20"/>
            </a:solidFill>
          </a:ln>
        </p:spPr>
        <p:txBody>
          <a:bodyPr vert="horz" wrap="square" lIns="0" tIns="6350" rIns="0" bIns="0" rtlCol="0">
            <a:spAutoFit/>
          </a:bodyPr>
          <a:lstStyle/>
          <a:p>
            <a:pPr algn="ctr">
              <a:lnSpc>
                <a:spcPct val="100000"/>
              </a:lnSpc>
              <a:spcBef>
                <a:spcPts val="50"/>
              </a:spcBef>
            </a:pPr>
            <a:r>
              <a:rPr sz="2800" b="1" spc="-5" dirty="0">
                <a:solidFill>
                  <a:srgbClr val="FFFFFF"/>
                </a:solidFill>
                <a:latin typeface="Times New Roman"/>
                <a:cs typeface="Times New Roman"/>
              </a:rPr>
              <a:t>Book</a:t>
            </a:r>
            <a:r>
              <a:rPr sz="2800" b="1" spc="-15" dirty="0">
                <a:solidFill>
                  <a:srgbClr val="FFFFFF"/>
                </a:solidFill>
                <a:latin typeface="Times New Roman"/>
                <a:cs typeface="Times New Roman"/>
              </a:rPr>
              <a:t> </a:t>
            </a:r>
            <a:r>
              <a:rPr sz="2800" b="1" spc="-5" dirty="0">
                <a:solidFill>
                  <a:srgbClr val="FFFFFF"/>
                </a:solidFill>
                <a:latin typeface="Times New Roman"/>
                <a:cs typeface="Times New Roman"/>
              </a:rPr>
              <a:t>chapters</a:t>
            </a:r>
            <a:r>
              <a:rPr sz="2800" b="1" spc="-25" dirty="0">
                <a:solidFill>
                  <a:srgbClr val="FFFFFF"/>
                </a:solidFill>
                <a:latin typeface="Times New Roman"/>
                <a:cs typeface="Times New Roman"/>
              </a:rPr>
              <a:t> </a:t>
            </a:r>
            <a:r>
              <a:rPr sz="2800" b="1" spc="-5" dirty="0">
                <a:solidFill>
                  <a:srgbClr val="FFFFFF"/>
                </a:solidFill>
                <a:latin typeface="Times New Roman"/>
                <a:cs typeface="Times New Roman"/>
              </a:rPr>
              <a:t>published</a:t>
            </a:r>
            <a:endParaRPr sz="280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537841730"/>
              </p:ext>
            </p:extLst>
          </p:nvPr>
        </p:nvGraphicFramePr>
        <p:xfrm>
          <a:off x="263352" y="1628800"/>
          <a:ext cx="11377264" cy="5055839"/>
        </p:xfrm>
        <a:graphic>
          <a:graphicData uri="http://schemas.openxmlformats.org/drawingml/2006/table">
            <a:tbl>
              <a:tblPr firstRow="1" bandRow="1">
                <a:tableStyleId>{2D5ABB26-0587-4C30-8999-92F81FD0307C}</a:tableStyleId>
              </a:tblPr>
              <a:tblGrid>
                <a:gridCol w="806336">
                  <a:extLst>
                    <a:ext uri="{9D8B030D-6E8A-4147-A177-3AD203B41FA5}">
                      <a16:colId xmlns:a16="http://schemas.microsoft.com/office/drawing/2014/main" val="20000"/>
                    </a:ext>
                  </a:extLst>
                </a:gridCol>
                <a:gridCol w="1670715">
                  <a:extLst>
                    <a:ext uri="{9D8B030D-6E8A-4147-A177-3AD203B41FA5}">
                      <a16:colId xmlns:a16="http://schemas.microsoft.com/office/drawing/2014/main" val="20001"/>
                    </a:ext>
                  </a:extLst>
                </a:gridCol>
                <a:gridCol w="4348873">
                  <a:extLst>
                    <a:ext uri="{9D8B030D-6E8A-4147-A177-3AD203B41FA5}">
                      <a16:colId xmlns:a16="http://schemas.microsoft.com/office/drawing/2014/main" val="20002"/>
                    </a:ext>
                  </a:extLst>
                </a:gridCol>
                <a:gridCol w="1603964">
                  <a:extLst>
                    <a:ext uri="{9D8B030D-6E8A-4147-A177-3AD203B41FA5}">
                      <a16:colId xmlns:a16="http://schemas.microsoft.com/office/drawing/2014/main" val="20003"/>
                    </a:ext>
                  </a:extLst>
                </a:gridCol>
                <a:gridCol w="2947376">
                  <a:extLst>
                    <a:ext uri="{9D8B030D-6E8A-4147-A177-3AD203B41FA5}">
                      <a16:colId xmlns:a16="http://schemas.microsoft.com/office/drawing/2014/main" val="20004"/>
                    </a:ext>
                  </a:extLst>
                </a:gridCol>
              </a:tblGrid>
              <a:tr h="710623">
                <a:tc>
                  <a:txBody>
                    <a:bodyPr/>
                    <a:lstStyle/>
                    <a:p>
                      <a:pPr algn="ctr">
                        <a:lnSpc>
                          <a:spcPct val="100000"/>
                        </a:lnSpc>
                        <a:spcBef>
                          <a:spcPts val="695"/>
                        </a:spcBef>
                      </a:pPr>
                      <a:r>
                        <a:rPr sz="1600" b="1" spc="-5" dirty="0">
                          <a:latin typeface="Times New Roman"/>
                          <a:cs typeface="Times New Roman"/>
                        </a:rPr>
                        <a:t>Sl.</a:t>
                      </a:r>
                      <a:r>
                        <a:rPr sz="1600" b="1" spc="-40" dirty="0">
                          <a:latin typeface="Times New Roman"/>
                          <a:cs typeface="Times New Roman"/>
                        </a:rPr>
                        <a:t> </a:t>
                      </a:r>
                      <a:r>
                        <a:rPr sz="1600" b="1" spc="-5" dirty="0">
                          <a:latin typeface="Times New Roman"/>
                          <a:cs typeface="Times New Roman"/>
                        </a:rPr>
                        <a:t>No.</a:t>
                      </a:r>
                      <a:endParaRPr sz="16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tc>
                  <a:txBody>
                    <a:bodyPr/>
                    <a:lstStyle/>
                    <a:p>
                      <a:pPr marL="81280" algn="ctr">
                        <a:lnSpc>
                          <a:spcPct val="100000"/>
                        </a:lnSpc>
                        <a:spcBef>
                          <a:spcPts val="695"/>
                        </a:spcBef>
                      </a:pPr>
                      <a:r>
                        <a:rPr sz="1600" b="1" spc="-10" dirty="0">
                          <a:latin typeface="Times New Roman"/>
                          <a:cs typeface="Times New Roman"/>
                        </a:rPr>
                        <a:t>Name</a:t>
                      </a:r>
                      <a:r>
                        <a:rPr sz="1600" b="1" spc="-5" dirty="0">
                          <a:latin typeface="Times New Roman"/>
                          <a:cs typeface="Times New Roman"/>
                        </a:rPr>
                        <a:t> </a:t>
                      </a:r>
                      <a:r>
                        <a:rPr sz="1600" b="1" dirty="0">
                          <a:latin typeface="Times New Roman"/>
                          <a:cs typeface="Times New Roman"/>
                        </a:rPr>
                        <a:t>of</a:t>
                      </a:r>
                      <a:r>
                        <a:rPr sz="1600" b="1" spc="-20" dirty="0">
                          <a:latin typeface="Times New Roman"/>
                          <a:cs typeface="Times New Roman"/>
                        </a:rPr>
                        <a:t> </a:t>
                      </a:r>
                      <a:r>
                        <a:rPr sz="1600" b="1" dirty="0">
                          <a:latin typeface="Times New Roman"/>
                          <a:cs typeface="Times New Roman"/>
                        </a:rPr>
                        <a:t>the</a:t>
                      </a:r>
                      <a:r>
                        <a:rPr sz="1600" b="1" spc="-10" dirty="0">
                          <a:latin typeface="Times New Roman"/>
                          <a:cs typeface="Times New Roman"/>
                        </a:rPr>
                        <a:t> </a:t>
                      </a:r>
                      <a:r>
                        <a:rPr sz="1600" b="1" spc="-5" dirty="0">
                          <a:latin typeface="Times New Roman"/>
                          <a:cs typeface="Times New Roman"/>
                        </a:rPr>
                        <a:t>teacher</a:t>
                      </a:r>
                      <a:endParaRPr sz="160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tc>
                  <a:txBody>
                    <a:bodyPr/>
                    <a:lstStyle/>
                    <a:p>
                      <a:pPr marL="706120" algn="ctr">
                        <a:lnSpc>
                          <a:spcPct val="100000"/>
                        </a:lnSpc>
                        <a:spcBef>
                          <a:spcPts val="695"/>
                        </a:spcBef>
                      </a:pPr>
                      <a:r>
                        <a:rPr sz="1600" b="1" spc="-5" dirty="0">
                          <a:latin typeface="Times New Roman"/>
                          <a:cs typeface="Times New Roman"/>
                        </a:rPr>
                        <a:t>Title</a:t>
                      </a:r>
                      <a:r>
                        <a:rPr sz="1600" b="1" spc="5" dirty="0">
                          <a:latin typeface="Times New Roman"/>
                          <a:cs typeface="Times New Roman"/>
                        </a:rPr>
                        <a:t> </a:t>
                      </a:r>
                      <a:r>
                        <a:rPr sz="1600" b="1" dirty="0">
                          <a:latin typeface="Times New Roman"/>
                          <a:cs typeface="Times New Roman"/>
                        </a:rPr>
                        <a:t>of</a:t>
                      </a:r>
                      <a:r>
                        <a:rPr sz="1600" b="1" spc="5" dirty="0">
                          <a:latin typeface="Times New Roman"/>
                          <a:cs typeface="Times New Roman"/>
                        </a:rPr>
                        <a:t> </a:t>
                      </a:r>
                      <a:r>
                        <a:rPr sz="1600" b="1" spc="-5" dirty="0">
                          <a:latin typeface="Times New Roman"/>
                          <a:cs typeface="Times New Roman"/>
                        </a:rPr>
                        <a:t>the</a:t>
                      </a:r>
                      <a:r>
                        <a:rPr sz="1600" b="1" dirty="0">
                          <a:latin typeface="Times New Roman"/>
                          <a:cs typeface="Times New Roman"/>
                        </a:rPr>
                        <a:t> </a:t>
                      </a:r>
                      <a:r>
                        <a:rPr sz="1600" b="1" spc="-5" dirty="0">
                          <a:latin typeface="Times New Roman"/>
                          <a:cs typeface="Times New Roman"/>
                        </a:rPr>
                        <a:t>book/chapters  published</a:t>
                      </a:r>
                      <a:endParaRPr sz="1600" dirty="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tc>
                  <a:txBody>
                    <a:bodyPr/>
                    <a:lstStyle/>
                    <a:p>
                      <a:pPr algn="ctr">
                        <a:lnSpc>
                          <a:spcPct val="100000"/>
                        </a:lnSpc>
                        <a:spcBef>
                          <a:spcPts val="695"/>
                        </a:spcBef>
                      </a:pPr>
                      <a:r>
                        <a:rPr sz="1600" b="1" spc="-35" dirty="0">
                          <a:latin typeface="Times New Roman"/>
                          <a:cs typeface="Times New Roman"/>
                        </a:rPr>
                        <a:t>Year</a:t>
                      </a:r>
                      <a:r>
                        <a:rPr sz="1600" b="1" spc="-25" dirty="0">
                          <a:latin typeface="Times New Roman"/>
                          <a:cs typeface="Times New Roman"/>
                        </a:rPr>
                        <a:t> </a:t>
                      </a:r>
                      <a:r>
                        <a:rPr sz="1600" b="1" dirty="0">
                          <a:latin typeface="Times New Roman"/>
                          <a:cs typeface="Times New Roman"/>
                        </a:rPr>
                        <a:t>of</a:t>
                      </a:r>
                      <a:r>
                        <a:rPr sz="1600" b="1" spc="-25" dirty="0">
                          <a:latin typeface="Times New Roman"/>
                          <a:cs typeface="Times New Roman"/>
                        </a:rPr>
                        <a:t> </a:t>
                      </a:r>
                      <a:r>
                        <a:rPr sz="1600" b="1" spc="-5" dirty="0">
                          <a:latin typeface="Times New Roman"/>
                          <a:cs typeface="Times New Roman"/>
                        </a:rPr>
                        <a:t>publication</a:t>
                      </a:r>
                      <a:endParaRPr sz="160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tc>
                  <a:txBody>
                    <a:bodyPr/>
                    <a:lstStyle/>
                    <a:p>
                      <a:pPr algn="ctr">
                        <a:lnSpc>
                          <a:spcPct val="100000"/>
                        </a:lnSpc>
                        <a:spcBef>
                          <a:spcPts val="695"/>
                        </a:spcBef>
                      </a:pPr>
                      <a:r>
                        <a:rPr sz="1600" b="1" spc="-10" dirty="0">
                          <a:latin typeface="Times New Roman"/>
                          <a:cs typeface="Times New Roman"/>
                        </a:rPr>
                        <a:t>Name</a:t>
                      </a:r>
                      <a:r>
                        <a:rPr sz="1600" b="1" dirty="0">
                          <a:latin typeface="Times New Roman"/>
                          <a:cs typeface="Times New Roman"/>
                        </a:rPr>
                        <a:t> of</a:t>
                      </a:r>
                      <a:r>
                        <a:rPr sz="1600" b="1" spc="-15" dirty="0">
                          <a:latin typeface="Times New Roman"/>
                          <a:cs typeface="Times New Roman"/>
                        </a:rPr>
                        <a:t> </a:t>
                      </a:r>
                      <a:r>
                        <a:rPr sz="1600" b="1" dirty="0">
                          <a:latin typeface="Times New Roman"/>
                          <a:cs typeface="Times New Roman"/>
                        </a:rPr>
                        <a:t>the</a:t>
                      </a:r>
                      <a:r>
                        <a:rPr sz="1600" b="1" spc="-10" dirty="0">
                          <a:latin typeface="Times New Roman"/>
                          <a:cs typeface="Times New Roman"/>
                        </a:rPr>
                        <a:t> </a:t>
                      </a:r>
                      <a:r>
                        <a:rPr sz="1600" b="1" spc="-5" dirty="0">
                          <a:latin typeface="Times New Roman"/>
                          <a:cs typeface="Times New Roman"/>
                        </a:rPr>
                        <a:t>publisher</a:t>
                      </a:r>
                      <a:endParaRPr sz="1600">
                        <a:latin typeface="Times New Roman"/>
                        <a:cs typeface="Times New Roman"/>
                      </a:endParaRPr>
                    </a:p>
                  </a:txBody>
                  <a:tcPr marL="0" marR="0" marT="88265"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10000"/>
                  </a:ext>
                </a:extLst>
              </a:tr>
              <a:tr h="931118">
                <a:tc>
                  <a:txBody>
                    <a:bodyPr/>
                    <a:lstStyle/>
                    <a:p>
                      <a:pPr algn="ctr">
                        <a:lnSpc>
                          <a:spcPct val="100000"/>
                        </a:lnSpc>
                        <a:spcBef>
                          <a:spcPts val="750"/>
                        </a:spcBef>
                      </a:pPr>
                      <a:r>
                        <a:rPr sz="1600" b="1" dirty="0">
                          <a:latin typeface="Times New Roman"/>
                          <a:cs typeface="Times New Roman"/>
                        </a:rPr>
                        <a:t>8</a:t>
                      </a:r>
                      <a:endParaRPr sz="1600" dirty="0">
                        <a:latin typeface="Times New Roman"/>
                        <a:cs typeface="Times New Roman"/>
                      </a:endParaRPr>
                    </a:p>
                  </a:txBody>
                  <a:tcPr marL="0" marR="0" marT="9525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marL="7620" marR="210185" lvl="0" indent="0" algn="ctr" defTabSz="914400" eaLnBrk="1" fontAlgn="auto" latinLnBrk="0" hangingPunct="1">
                        <a:lnSpc>
                          <a:spcPct val="100000"/>
                        </a:lnSpc>
                        <a:spcBef>
                          <a:spcPts val="0"/>
                        </a:spcBef>
                        <a:spcAft>
                          <a:spcPts val="0"/>
                        </a:spcAft>
                        <a:buClrTx/>
                        <a:buSzTx/>
                        <a:buFontTx/>
                        <a:buNone/>
                        <a:tabLst/>
                        <a:defRPr/>
                      </a:pPr>
                      <a:r>
                        <a:rPr lang="en-IN" sz="1600" b="1" spc="-45" dirty="0" err="1">
                          <a:solidFill>
                            <a:schemeClr val="tx1"/>
                          </a:solidFill>
                          <a:latin typeface="Times New Roman"/>
                          <a:ea typeface="+mn-ea"/>
                          <a:cs typeface="Times New Roman"/>
                        </a:rPr>
                        <a:t>Dr.</a:t>
                      </a:r>
                      <a:r>
                        <a:rPr lang="en-IN" sz="1600" b="1" spc="-45" dirty="0">
                          <a:solidFill>
                            <a:schemeClr val="tx1"/>
                          </a:solidFill>
                          <a:latin typeface="Times New Roman"/>
                          <a:ea typeface="+mn-ea"/>
                          <a:cs typeface="Times New Roman"/>
                        </a:rPr>
                        <a:t> </a:t>
                      </a:r>
                      <a:r>
                        <a:rPr lang="en-IN" sz="1600" b="1" spc="-45" dirty="0" err="1">
                          <a:solidFill>
                            <a:schemeClr val="tx1"/>
                          </a:solidFill>
                          <a:latin typeface="Times New Roman"/>
                          <a:ea typeface="+mn-ea"/>
                          <a:cs typeface="Times New Roman"/>
                        </a:rPr>
                        <a:t>Prakasam</a:t>
                      </a:r>
                      <a:r>
                        <a:rPr lang="en-IN" sz="1600" b="1" spc="-45" dirty="0">
                          <a:solidFill>
                            <a:schemeClr val="tx1"/>
                          </a:solidFill>
                          <a:latin typeface="Times New Roman"/>
                          <a:ea typeface="+mn-ea"/>
                          <a:cs typeface="Times New Roman"/>
                        </a:rPr>
                        <a:t> Tata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algn="ctr"/>
                      <a:endParaRPr lang="en-IN" sz="1600" b="1" i="0" u="none" strike="noStrike" baseline="0" dirty="0">
                        <a:solidFill>
                          <a:schemeClr val="tx1"/>
                        </a:solidFill>
                        <a:latin typeface="Times New Roman" panose="02020603050405020304" pitchFamily="18" charset="0"/>
                        <a:ea typeface="+mn-ea"/>
                        <a:cs typeface="Times New Roman" panose="02020603050405020304" pitchFamily="18" charset="0"/>
                      </a:endParaRPr>
                    </a:p>
                    <a:p>
                      <a:pPr algn="ctr"/>
                      <a:r>
                        <a:rPr lang="en-US" sz="1600" b="1" i="0" u="none" strike="noStrike" baseline="0" dirty="0">
                          <a:solidFill>
                            <a:schemeClr val="tx1"/>
                          </a:solidFill>
                          <a:latin typeface="Times New Roman" panose="02020603050405020304" pitchFamily="18" charset="0"/>
                          <a:ea typeface="+mn-ea"/>
                          <a:cs typeface="Times New Roman" panose="02020603050405020304" pitchFamily="18" charset="0"/>
                        </a:rPr>
                        <a:t>Methane Generation from Human, Animal, and Agricultural Wastes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marL="635" algn="ctr">
                        <a:lnSpc>
                          <a:spcPct val="100000"/>
                        </a:lnSpc>
                        <a:spcBef>
                          <a:spcPts val="750"/>
                        </a:spcBef>
                      </a:pPr>
                      <a:r>
                        <a:rPr lang="en-IN" sz="1600" b="1" dirty="0">
                          <a:latin typeface="Times New Roman" panose="02020603050405020304" pitchFamily="18" charset="0"/>
                          <a:cs typeface="Times New Roman" panose="02020603050405020304" pitchFamily="18" charset="0"/>
                        </a:rPr>
                        <a:t>1977</a:t>
                      </a:r>
                      <a:endParaRPr sz="1600" b="1" dirty="0">
                        <a:latin typeface="Times New Roman" panose="02020603050405020304" pitchFamily="18" charset="0"/>
                        <a:cs typeface="Times New Roman" panose="02020603050405020304" pitchFamily="18" charset="0"/>
                      </a:endParaRPr>
                    </a:p>
                  </a:txBody>
                  <a:tcPr marL="0" marR="0" marT="952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algn="ctr"/>
                      <a:endParaRPr lang="en-IN" sz="1600" b="0" i="0" u="none" strike="noStrike" baseline="0" dirty="0">
                        <a:solidFill>
                          <a:schemeClr val="tx1"/>
                        </a:solidFill>
                        <a:latin typeface="Times New Roman" panose="02020603050405020304" pitchFamily="18" charset="0"/>
                        <a:ea typeface="+mn-ea"/>
                        <a:cs typeface="Times New Roman" panose="02020603050405020304" pitchFamily="18" charset="0"/>
                      </a:endParaRPr>
                    </a:p>
                    <a:p>
                      <a:pPr algn="ctr"/>
                      <a:r>
                        <a:rPr lang="en-US" sz="1600" b="0" i="0" u="none" strike="noStrike" baseline="0" dirty="0">
                          <a:solidFill>
                            <a:schemeClr val="tx1"/>
                          </a:solidFill>
                          <a:latin typeface="Times New Roman" panose="02020603050405020304" pitchFamily="18" charset="0"/>
                          <a:ea typeface="+mn-ea"/>
                          <a:cs typeface="Times New Roman" panose="02020603050405020304" pitchFamily="18" charset="0"/>
                        </a:rPr>
                        <a:t>National Academy of Sciences, Washington D.C. </a:t>
                      </a: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extLst>
                  <a:ext uri="{0D108BD9-81ED-4DB2-BD59-A6C34878D82A}">
                    <a16:rowId xmlns:a16="http://schemas.microsoft.com/office/drawing/2014/main" val="10003"/>
                  </a:ext>
                </a:extLst>
              </a:tr>
              <a:tr h="931118">
                <a:tc>
                  <a:txBody>
                    <a:bodyPr/>
                    <a:lstStyle/>
                    <a:p>
                      <a:pPr algn="ctr">
                        <a:lnSpc>
                          <a:spcPct val="100000"/>
                        </a:lnSpc>
                        <a:spcBef>
                          <a:spcPts val="745"/>
                        </a:spcBef>
                      </a:pPr>
                      <a:r>
                        <a:rPr lang="en-IN" sz="1600" b="1" dirty="0">
                          <a:latin typeface="Times New Roman" panose="02020603050405020304" pitchFamily="18" charset="0"/>
                          <a:cs typeface="Times New Roman" panose="02020603050405020304" pitchFamily="18" charset="0"/>
                        </a:rPr>
                        <a:t>9</a:t>
                      </a:r>
                      <a:endParaRPr sz="1600" dirty="0">
                        <a:latin typeface="Times New Roman" panose="02020603050405020304" pitchFamily="18" charset="0"/>
                        <a:cs typeface="Times New Roman" panose="02020603050405020304" pitchFamily="18" charset="0"/>
                      </a:endParaRPr>
                    </a:p>
                  </a:txBody>
                  <a:tcPr marL="0" marR="0" marT="94615" marB="0" anchor="ctr">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7620" algn="ctr">
                        <a:lnSpc>
                          <a:spcPct val="100000"/>
                        </a:lnSpc>
                        <a:spcBef>
                          <a:spcPts val="745"/>
                        </a:spcBef>
                      </a:pPr>
                      <a:r>
                        <a:rPr lang="en-IN" sz="1600" b="1" spc="-45" dirty="0">
                          <a:latin typeface="Times New Roman" panose="02020603050405020304" pitchFamily="18" charset="0"/>
                          <a:cs typeface="Times New Roman" panose="02020603050405020304" pitchFamily="18" charset="0"/>
                        </a:rPr>
                        <a:t>Prof. Y. Abbulu</a:t>
                      </a:r>
                      <a:endParaRPr sz="1600" dirty="0">
                        <a:latin typeface="Times New Roman" panose="02020603050405020304" pitchFamily="18" charset="0"/>
                        <a:cs typeface="Times New Roman" panose="02020603050405020304" pitchFamily="18" charset="0"/>
                      </a:endParaRPr>
                    </a:p>
                  </a:txBody>
                  <a:tcPr marL="0" marR="0" marT="94615" marB="0" anchor="ctr">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7620" marR="168910" lvl="0" indent="0" algn="ctr" defTabSz="914400" eaLnBrk="1" fontAlgn="auto" latinLnBrk="0" hangingPunct="1">
                        <a:lnSpc>
                          <a:spcPct val="100000"/>
                        </a:lnSpc>
                        <a:spcBef>
                          <a:spcPts val="0"/>
                        </a:spcBef>
                        <a:spcAft>
                          <a:spcPts val="1000"/>
                        </a:spcAft>
                        <a:buClrTx/>
                        <a:buSzTx/>
                        <a:buFontTx/>
                        <a:buNone/>
                        <a:tabLst/>
                        <a:defRPr/>
                      </a:pPr>
                      <a:r>
                        <a:rPr lang="en-US" sz="1600" b="1" spc="-5" dirty="0">
                          <a:solidFill>
                            <a:schemeClr val="tx1"/>
                          </a:solidFill>
                          <a:latin typeface="Times New Roman" panose="02020603050405020304" pitchFamily="18" charset="0"/>
                          <a:ea typeface="+mn-ea"/>
                          <a:cs typeface="Times New Roman" panose="02020603050405020304" pitchFamily="18" charset="0"/>
                        </a:rPr>
                        <a:t>Learning/Reading material on “Fluid mechanics” for B.E Civil and B.E Electrical students</a:t>
                      </a:r>
                      <a:endParaRPr sz="1600" b="1" spc="-5"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E"/>
                    </a:solidFill>
                  </a:tcPr>
                </a:tc>
                <a:tc>
                  <a:txBody>
                    <a:bodyPr/>
                    <a:lstStyle/>
                    <a:p>
                      <a:pPr marL="635" algn="ctr">
                        <a:lnSpc>
                          <a:spcPct val="100000"/>
                        </a:lnSpc>
                        <a:spcBef>
                          <a:spcPts val="745"/>
                        </a:spcBef>
                      </a:pPr>
                      <a:r>
                        <a:rPr lang="en-IN" sz="1600" b="1" dirty="0">
                          <a:latin typeface="Times New Roman" panose="02020603050405020304" pitchFamily="18" charset="0"/>
                          <a:cs typeface="Times New Roman" panose="02020603050405020304" pitchFamily="18" charset="0"/>
                        </a:rPr>
                        <a:t>2007</a:t>
                      </a:r>
                      <a:endParaRPr sz="1600" b="1" dirty="0">
                        <a:latin typeface="Times New Roman" panose="02020603050405020304" pitchFamily="18" charset="0"/>
                        <a:cs typeface="Times New Roman" panose="02020603050405020304" pitchFamily="18" charset="0"/>
                      </a:endParaRPr>
                    </a:p>
                  </a:txBody>
                  <a:tcPr marL="0" marR="0" marT="94615" marB="0" anchor="ctr">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tc>
                  <a:txBody>
                    <a:bodyPr/>
                    <a:lstStyle/>
                    <a:p>
                      <a:pPr marL="50800" algn="ctr">
                        <a:lnSpc>
                          <a:spcPts val="1370"/>
                        </a:lnSpc>
                        <a:spcAft>
                          <a:spcPts val="1000"/>
                        </a:spcAft>
                      </a:pPr>
                      <a:r>
                        <a:rPr lang="en-US" sz="1600" dirty="0">
                          <a:solidFill>
                            <a:schemeClr val="tx1"/>
                          </a:solidFill>
                          <a:effectLst/>
                          <a:latin typeface="Times New Roman" panose="02020603050405020304" pitchFamily="18" charset="0"/>
                          <a:ea typeface="+mn-ea"/>
                          <a:cs typeface="Times New Roman" panose="02020603050405020304" pitchFamily="18" charset="0"/>
                        </a:rPr>
                        <a:t>SDE, A.U, VSP</a:t>
                      </a:r>
                      <a:endParaRPr lang="en-IN" sz="16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2DEEE"/>
                    </a:solidFill>
                  </a:tcPr>
                </a:tc>
                <a:extLst>
                  <a:ext uri="{0D108BD9-81ED-4DB2-BD59-A6C34878D82A}">
                    <a16:rowId xmlns:a16="http://schemas.microsoft.com/office/drawing/2014/main" val="10001"/>
                  </a:ext>
                </a:extLst>
              </a:tr>
              <a:tr h="1241490">
                <a:tc>
                  <a:txBody>
                    <a:bodyPr/>
                    <a:lstStyle/>
                    <a:p>
                      <a:pPr algn="ctr">
                        <a:lnSpc>
                          <a:spcPct val="100000"/>
                        </a:lnSpc>
                        <a:spcBef>
                          <a:spcPts val="745"/>
                        </a:spcBef>
                      </a:pPr>
                      <a:r>
                        <a:rPr lang="en-IN" sz="1600" b="1" dirty="0">
                          <a:latin typeface="Times New Roman" panose="02020603050405020304" pitchFamily="18" charset="0"/>
                          <a:cs typeface="Times New Roman" panose="02020603050405020304" pitchFamily="18" charset="0"/>
                        </a:rPr>
                        <a:t>10</a:t>
                      </a:r>
                      <a:endParaRPr sz="1600" dirty="0">
                        <a:latin typeface="Times New Roman" panose="02020603050405020304" pitchFamily="18" charset="0"/>
                        <a:cs typeface="Times New Roman" panose="02020603050405020304" pitchFamily="18" charset="0"/>
                      </a:endParaRPr>
                    </a:p>
                  </a:txBody>
                  <a:tcPr marL="0" marR="0" marT="946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7620" marR="0" lvl="0" indent="0" algn="ctr" defTabSz="914400" eaLnBrk="1" fontAlgn="auto" latinLnBrk="0" hangingPunct="1">
                        <a:lnSpc>
                          <a:spcPct val="100000"/>
                        </a:lnSpc>
                        <a:spcBef>
                          <a:spcPts val="745"/>
                        </a:spcBef>
                        <a:spcAft>
                          <a:spcPts val="0"/>
                        </a:spcAft>
                        <a:buClrTx/>
                        <a:buSzTx/>
                        <a:buFontTx/>
                        <a:buNone/>
                        <a:tabLst/>
                        <a:defRPr/>
                      </a:pPr>
                      <a:r>
                        <a:rPr kumimoji="0" lang="en-IN" sz="1600" b="1" i="0" u="none" strike="noStrike" kern="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 Y. Abbulu</a:t>
                      </a:r>
                      <a:endParaRPr kumimoji="0" lang="en-IN"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0" marR="0" marT="9461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7620" marR="168910" lvl="0" indent="0" algn="ctr" defTabSz="914400" eaLnBrk="1" fontAlgn="auto" latinLnBrk="0" hangingPunct="1">
                        <a:lnSpc>
                          <a:spcPct val="100000"/>
                        </a:lnSpc>
                        <a:spcBef>
                          <a:spcPts val="0"/>
                        </a:spcBef>
                        <a:spcAft>
                          <a:spcPts val="1000"/>
                        </a:spcAft>
                        <a:buClrTx/>
                        <a:buSzTx/>
                        <a:buFontTx/>
                        <a:buNone/>
                        <a:tabLst/>
                        <a:defRPr/>
                      </a:pPr>
                      <a:r>
                        <a:rPr lang="en-US" sz="1600" b="1" dirty="0">
                          <a:solidFill>
                            <a:schemeClr val="tx1"/>
                          </a:solidFill>
                          <a:effectLst/>
                          <a:latin typeface="Times New Roman" panose="02020603050405020304" pitchFamily="18" charset="0"/>
                          <a:ea typeface="+mn-ea"/>
                          <a:cs typeface="Times New Roman" panose="02020603050405020304" pitchFamily="18" charset="0"/>
                        </a:rPr>
                        <a:t>Compendium on Employability Skills, Employment Opportunities and Entrepreneurship Development</a:t>
                      </a:r>
                      <a:endParaRPr lang="en-IN" sz="1600" b="1" spc="-5"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745"/>
                        </a:spcBef>
                      </a:pPr>
                      <a:r>
                        <a:rPr lang="en-IN" sz="1600" b="1" dirty="0">
                          <a:latin typeface="Times New Roman" panose="02020603050405020304" pitchFamily="18" charset="0"/>
                          <a:cs typeface="Times New Roman" panose="02020603050405020304" pitchFamily="18" charset="0"/>
                        </a:rPr>
                        <a:t>2017</a:t>
                      </a:r>
                      <a:endParaRPr sz="1600" b="1" dirty="0">
                        <a:latin typeface="Times New Roman" panose="02020603050405020304" pitchFamily="18" charset="0"/>
                        <a:cs typeface="Times New Roman" panose="02020603050405020304" pitchFamily="18" charset="0"/>
                      </a:endParaRPr>
                    </a:p>
                  </a:txBody>
                  <a:tcPr marL="0" marR="0" marT="946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7620" marR="168910" lvl="0" indent="0" algn="ctr" defTabSz="914400" eaLnBrk="1" fontAlgn="auto" latinLnBrk="0" hangingPunct="1">
                        <a:lnSpc>
                          <a:spcPct val="100000"/>
                        </a:lnSpc>
                        <a:spcBef>
                          <a:spcPts val="0"/>
                        </a:spcBef>
                        <a:spcAft>
                          <a:spcPts val="1000"/>
                        </a:spcAft>
                        <a:buClrTx/>
                        <a:buSzTx/>
                        <a:buFontTx/>
                        <a:buNone/>
                        <a:tabLst/>
                        <a:defRPr/>
                      </a:pPr>
                      <a:r>
                        <a:rPr lang="en-US" sz="1600" b="0" spc="-5" dirty="0">
                          <a:solidFill>
                            <a:schemeClr val="tx1"/>
                          </a:solidFill>
                          <a:latin typeface="Times New Roman" panose="02020603050405020304" pitchFamily="18" charset="0"/>
                          <a:ea typeface="+mn-ea"/>
                          <a:cs typeface="Times New Roman" panose="02020603050405020304" pitchFamily="18" charset="0"/>
                        </a:rPr>
                        <a:t>Sathyam Printers, Visakhapatnam</a:t>
                      </a:r>
                      <a:endParaRPr lang="en-IN" sz="1600" b="0" spc="-5"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0002"/>
                  </a:ext>
                </a:extLst>
              </a:tr>
              <a:tr h="1241490">
                <a:tc>
                  <a:txBody>
                    <a:bodyPr/>
                    <a:lstStyle/>
                    <a:p>
                      <a:pPr algn="ctr">
                        <a:lnSpc>
                          <a:spcPct val="100000"/>
                        </a:lnSpc>
                        <a:spcBef>
                          <a:spcPts val="745"/>
                        </a:spcBef>
                      </a:pPr>
                      <a:r>
                        <a:rPr lang="en-IN" sz="1600" dirty="0">
                          <a:latin typeface="Times New Roman" panose="02020603050405020304" pitchFamily="18" charset="0"/>
                          <a:cs typeface="Times New Roman" panose="02020603050405020304" pitchFamily="18" charset="0"/>
                        </a:rPr>
                        <a:t>11</a:t>
                      </a:r>
                      <a:endParaRPr sz="1600" dirty="0">
                        <a:latin typeface="Times New Roman" panose="02020603050405020304" pitchFamily="18" charset="0"/>
                        <a:cs typeface="Times New Roman" panose="02020603050405020304" pitchFamily="18" charset="0"/>
                      </a:endParaRPr>
                    </a:p>
                  </a:txBody>
                  <a:tcPr marL="0" marR="0" marT="94615"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7620" marR="0" lvl="0" indent="0" algn="ctr" defTabSz="914400" eaLnBrk="1" fontAlgn="auto" latinLnBrk="0" hangingPunct="1">
                        <a:lnSpc>
                          <a:spcPct val="100000"/>
                        </a:lnSpc>
                        <a:spcBef>
                          <a:spcPts val="745"/>
                        </a:spcBef>
                        <a:spcAft>
                          <a:spcPts val="0"/>
                        </a:spcAft>
                        <a:buClrTx/>
                        <a:buSzTx/>
                        <a:buFontTx/>
                        <a:buNone/>
                        <a:tabLst/>
                        <a:defRPr/>
                      </a:pPr>
                      <a:r>
                        <a:rPr kumimoji="0" lang="en-IN" sz="1600" b="1" i="0" u="none" strike="noStrike" kern="0" cap="none" spc="-4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 Y. Abbulu</a:t>
                      </a:r>
                      <a:endParaRPr kumimoji="0" lang="en-IN"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620" marR="0" lvl="0" indent="0" algn="ctr" defTabSz="914400" eaLnBrk="1" fontAlgn="auto" latinLnBrk="0" hangingPunct="1">
                        <a:lnSpc>
                          <a:spcPct val="100000"/>
                        </a:lnSpc>
                        <a:spcBef>
                          <a:spcPts val="745"/>
                        </a:spcBef>
                        <a:spcAft>
                          <a:spcPts val="0"/>
                        </a:spcAft>
                        <a:buClrTx/>
                        <a:buSzTx/>
                        <a:buFontTx/>
                        <a:buNone/>
                        <a:tabLst/>
                        <a:defRPr/>
                      </a:pPr>
                      <a:endParaRPr kumimoji="0" lang="en-IN"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0" marR="0" marT="946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7620" marR="168910" lvl="0" indent="0" algn="ctr" defTabSz="914400" eaLnBrk="1" fontAlgn="auto" latinLnBrk="0" hangingPunct="1">
                        <a:lnSpc>
                          <a:spcPct val="100000"/>
                        </a:lnSpc>
                        <a:spcBef>
                          <a:spcPts val="0"/>
                        </a:spcBef>
                        <a:spcAft>
                          <a:spcPts val="1000"/>
                        </a:spcAft>
                        <a:buClrTx/>
                        <a:buSzTx/>
                        <a:buFontTx/>
                        <a:buNone/>
                        <a:tabLst/>
                        <a:defRPr/>
                      </a:pPr>
                      <a:r>
                        <a:rPr lang="en-IN" sz="1600" b="1" spc="-5" dirty="0">
                          <a:solidFill>
                            <a:schemeClr val="tx1"/>
                          </a:solidFill>
                          <a:latin typeface="Times New Roman" panose="02020603050405020304" pitchFamily="18" charset="0"/>
                          <a:ea typeface="+mn-ea"/>
                          <a:cs typeface="Times New Roman" panose="02020603050405020304" pitchFamily="18" charset="0"/>
                        </a:rPr>
                        <a:t>Environmental Science for Beginners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tc>
                  <a:txBody>
                    <a:bodyPr/>
                    <a:lstStyle/>
                    <a:p>
                      <a:pPr marL="635" algn="ctr">
                        <a:lnSpc>
                          <a:spcPct val="100000"/>
                        </a:lnSpc>
                        <a:spcBef>
                          <a:spcPts val="745"/>
                        </a:spcBef>
                      </a:pPr>
                      <a:r>
                        <a:rPr lang="en-IN" sz="1600" b="1" dirty="0">
                          <a:latin typeface="Times New Roman" panose="02020603050405020304" pitchFamily="18" charset="0"/>
                          <a:cs typeface="Times New Roman" panose="02020603050405020304" pitchFamily="18" charset="0"/>
                        </a:rPr>
                        <a:t>2022</a:t>
                      </a:r>
                      <a:endParaRPr sz="1600" b="1" dirty="0">
                        <a:latin typeface="Times New Roman" panose="02020603050405020304" pitchFamily="18" charset="0"/>
                        <a:cs typeface="Times New Roman" panose="02020603050405020304" pitchFamily="18" charset="0"/>
                      </a:endParaRPr>
                    </a:p>
                  </a:txBody>
                  <a:tcPr marL="0" marR="0" marT="946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EF7"/>
                    </a:solidFill>
                  </a:tcPr>
                </a:tc>
                <a:tc>
                  <a:txBody>
                    <a:bodyPr/>
                    <a:lstStyle/>
                    <a:p>
                      <a:pPr marL="7620" marR="168910" lvl="0" indent="0" algn="ctr" defTabSz="914400" eaLnBrk="1" fontAlgn="auto" latinLnBrk="0" hangingPunct="1">
                        <a:lnSpc>
                          <a:spcPct val="100000"/>
                        </a:lnSpc>
                        <a:spcBef>
                          <a:spcPts val="0"/>
                        </a:spcBef>
                        <a:spcAft>
                          <a:spcPts val="1000"/>
                        </a:spcAft>
                        <a:buClrTx/>
                        <a:buSzTx/>
                        <a:buFontTx/>
                        <a:buNone/>
                        <a:tabLst/>
                        <a:defRPr/>
                      </a:pPr>
                      <a:r>
                        <a:rPr lang="en-IN" sz="1600" b="0" spc="-5" dirty="0">
                          <a:solidFill>
                            <a:schemeClr val="tx1"/>
                          </a:solidFill>
                          <a:latin typeface="Times New Roman" panose="02020603050405020304" pitchFamily="18" charset="0"/>
                          <a:ea typeface="+mn-ea"/>
                          <a:cs typeface="Times New Roman" panose="02020603050405020304" pitchFamily="18" charset="0"/>
                        </a:rPr>
                        <a:t>LULU Publication</a:t>
                      </a: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346618004"/>
                  </a:ext>
                </a:extLst>
              </a:tr>
            </a:tbl>
          </a:graphicData>
        </a:graphic>
      </p:graphicFrame>
      <p:sp>
        <p:nvSpPr>
          <p:cNvPr id="5" name="object 5"/>
          <p:cNvSpPr txBox="1">
            <a:spLocks noGrp="1"/>
          </p:cNvSpPr>
          <p:nvPr>
            <p:ph type="title"/>
          </p:nvPr>
        </p:nvSpPr>
        <p:spPr>
          <a:xfrm>
            <a:off x="2983481" y="272754"/>
            <a:ext cx="5795010" cy="452120"/>
          </a:xfrm>
          <a:prstGeom prst="rect">
            <a:avLst/>
          </a:prstGeom>
        </p:spPr>
        <p:txBody>
          <a:bodyPr vert="horz" wrap="square" lIns="0" tIns="12065" rIns="0" bIns="0" rtlCol="0">
            <a:spAutoFit/>
          </a:bodyPr>
          <a:lstStyle/>
          <a:p>
            <a:pPr marL="12700">
              <a:lnSpc>
                <a:spcPct val="100000"/>
              </a:lnSpc>
              <a:spcBef>
                <a:spcPts val="95"/>
              </a:spcBef>
            </a:pPr>
            <a:r>
              <a:rPr spc="-10" dirty="0"/>
              <a:t>Research,</a:t>
            </a:r>
            <a:r>
              <a:rPr spc="-5" dirty="0"/>
              <a:t> </a:t>
            </a:r>
            <a:r>
              <a:rPr dirty="0"/>
              <a:t>Innovations</a:t>
            </a:r>
            <a:r>
              <a:rPr spc="-20" dirty="0"/>
              <a:t> </a:t>
            </a:r>
            <a:r>
              <a:rPr spc="-5" dirty="0"/>
              <a:t>and </a:t>
            </a:r>
            <a:r>
              <a:rPr dirty="0"/>
              <a:t>Extensions</a:t>
            </a:r>
          </a:p>
        </p:txBody>
      </p:sp>
      <p:sp>
        <p:nvSpPr>
          <p:cNvPr id="6" name="object 6"/>
          <p:cNvSpPr txBox="1"/>
          <p:nvPr/>
        </p:nvSpPr>
        <p:spPr>
          <a:xfrm>
            <a:off x="379216" y="272754"/>
            <a:ext cx="171259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F30B5"/>
                </a:solidFill>
                <a:latin typeface="Times New Roman"/>
                <a:cs typeface="Times New Roman"/>
              </a:rPr>
              <a:t>Criterion</a:t>
            </a:r>
            <a:r>
              <a:rPr sz="2800" b="1" spc="-60" dirty="0">
                <a:solidFill>
                  <a:srgbClr val="CF30B5"/>
                </a:solidFill>
                <a:latin typeface="Times New Roman"/>
                <a:cs typeface="Times New Roman"/>
              </a:rPr>
              <a:t> </a:t>
            </a:r>
            <a:r>
              <a:rPr sz="2800" b="1" spc="-5" dirty="0">
                <a:solidFill>
                  <a:srgbClr val="CF30B5"/>
                </a:solidFill>
                <a:latin typeface="Times New Roman"/>
                <a:cs typeface="Times New Roman"/>
              </a:rPr>
              <a:t>3</a:t>
            </a:r>
            <a:endParaRPr sz="2800">
              <a:latin typeface="Times New Roman"/>
              <a:cs typeface="Times New Roman"/>
            </a:endParaRPr>
          </a:p>
        </p:txBody>
      </p:sp>
    </p:spTree>
    <p:extLst>
      <p:ext uri="{BB962C8B-B14F-4D97-AF65-F5344CB8AC3E}">
        <p14:creationId xmlns:p14="http://schemas.microsoft.com/office/powerpoint/2010/main" val="1902600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180320"/>
            <a:ext cx="11322685" cy="391160"/>
          </a:xfrm>
          <a:prstGeom prst="rect">
            <a:avLst/>
          </a:prstGeom>
        </p:spPr>
        <p:txBody>
          <a:bodyPr vert="horz" wrap="square" lIns="0" tIns="12700" rIns="0" bIns="0" rtlCol="0">
            <a:spAutoFit/>
          </a:bodyPr>
          <a:lstStyle/>
          <a:p>
            <a:pPr marL="12700">
              <a:lnSpc>
                <a:spcPct val="100000"/>
              </a:lnSpc>
              <a:spcBef>
                <a:spcPts val="100"/>
              </a:spcBef>
            </a:pPr>
            <a:r>
              <a:rPr sz="2400" u="heavy" spc="-5" dirty="0">
                <a:uFill>
                  <a:solidFill>
                    <a:srgbClr val="FF0000"/>
                  </a:solidFill>
                </a:uFill>
                <a:latin typeface="Verdana"/>
                <a:cs typeface="Verdana"/>
              </a:rPr>
              <a:t>INDUSTRY-INSTITUTE-INTERACTION</a:t>
            </a:r>
            <a:r>
              <a:rPr sz="2400" u="heavy" spc="55" dirty="0">
                <a:uFill>
                  <a:solidFill>
                    <a:srgbClr val="FF0000"/>
                  </a:solidFill>
                </a:uFill>
                <a:latin typeface="Verdana"/>
                <a:cs typeface="Verdana"/>
              </a:rPr>
              <a:t> </a:t>
            </a:r>
            <a:r>
              <a:rPr sz="2400" u="heavy" spc="-5" dirty="0">
                <a:uFill>
                  <a:solidFill>
                    <a:srgbClr val="FF0000"/>
                  </a:solidFill>
                </a:uFill>
                <a:latin typeface="Verdana"/>
                <a:cs typeface="Verdana"/>
              </a:rPr>
              <a:t>(I-I-I)</a:t>
            </a:r>
            <a:r>
              <a:rPr sz="2400" u="heavy" dirty="0">
                <a:uFill>
                  <a:solidFill>
                    <a:srgbClr val="FF0000"/>
                  </a:solidFill>
                </a:uFill>
                <a:latin typeface="Verdana"/>
                <a:cs typeface="Verdana"/>
              </a:rPr>
              <a:t> &amp;</a:t>
            </a:r>
            <a:r>
              <a:rPr sz="2400" u="heavy" spc="10" dirty="0">
                <a:uFill>
                  <a:solidFill>
                    <a:srgbClr val="FF0000"/>
                  </a:solidFill>
                </a:uFill>
                <a:latin typeface="Verdana"/>
                <a:cs typeface="Verdana"/>
              </a:rPr>
              <a:t> </a:t>
            </a:r>
            <a:r>
              <a:rPr sz="2400" u="heavy" spc="-5" dirty="0">
                <a:uFill>
                  <a:solidFill>
                    <a:srgbClr val="FF0000"/>
                  </a:solidFill>
                </a:uFill>
                <a:latin typeface="Verdana"/>
                <a:cs typeface="Verdana"/>
              </a:rPr>
              <a:t>COLLABORATIONS</a:t>
            </a:r>
            <a:endParaRPr sz="240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124574959"/>
              </p:ext>
            </p:extLst>
          </p:nvPr>
        </p:nvGraphicFramePr>
        <p:xfrm>
          <a:off x="695400" y="774150"/>
          <a:ext cx="10729191" cy="3374308"/>
        </p:xfrm>
        <a:graphic>
          <a:graphicData uri="http://schemas.openxmlformats.org/drawingml/2006/table">
            <a:tbl>
              <a:tblPr firstRow="1" bandRow="1">
                <a:tableStyleId>{2D5ABB26-0587-4C30-8999-92F81FD0307C}</a:tableStyleId>
              </a:tblPr>
              <a:tblGrid>
                <a:gridCol w="1127902">
                  <a:extLst>
                    <a:ext uri="{9D8B030D-6E8A-4147-A177-3AD203B41FA5}">
                      <a16:colId xmlns:a16="http://schemas.microsoft.com/office/drawing/2014/main" val="20000"/>
                    </a:ext>
                  </a:extLst>
                </a:gridCol>
                <a:gridCol w="3650509">
                  <a:extLst>
                    <a:ext uri="{9D8B030D-6E8A-4147-A177-3AD203B41FA5}">
                      <a16:colId xmlns:a16="http://schemas.microsoft.com/office/drawing/2014/main" val="20001"/>
                    </a:ext>
                  </a:extLst>
                </a:gridCol>
                <a:gridCol w="1565953">
                  <a:extLst>
                    <a:ext uri="{9D8B030D-6E8A-4147-A177-3AD203B41FA5}">
                      <a16:colId xmlns:a16="http://schemas.microsoft.com/office/drawing/2014/main" val="20005"/>
                    </a:ext>
                  </a:extLst>
                </a:gridCol>
                <a:gridCol w="3129690">
                  <a:extLst>
                    <a:ext uri="{9D8B030D-6E8A-4147-A177-3AD203B41FA5}">
                      <a16:colId xmlns:a16="http://schemas.microsoft.com/office/drawing/2014/main" val="20006"/>
                    </a:ext>
                  </a:extLst>
                </a:gridCol>
                <a:gridCol w="1255137">
                  <a:extLst>
                    <a:ext uri="{9D8B030D-6E8A-4147-A177-3AD203B41FA5}">
                      <a16:colId xmlns:a16="http://schemas.microsoft.com/office/drawing/2014/main" val="20007"/>
                    </a:ext>
                  </a:extLst>
                </a:gridCol>
              </a:tblGrid>
              <a:tr h="439085">
                <a:tc>
                  <a:txBody>
                    <a:bodyPr/>
                    <a:lstStyle/>
                    <a:p>
                      <a:pPr algn="ctr">
                        <a:lnSpc>
                          <a:spcPct val="100000"/>
                        </a:lnSpc>
                        <a:spcBef>
                          <a:spcPts val="345"/>
                        </a:spcBef>
                      </a:pPr>
                      <a:r>
                        <a:rPr sz="2400" b="1" dirty="0">
                          <a:latin typeface="Verdana"/>
                          <a:cs typeface="Verdana"/>
                        </a:rPr>
                        <a:t>Sl.</a:t>
                      </a:r>
                      <a:r>
                        <a:rPr sz="2400" b="1" spc="-75" dirty="0">
                          <a:latin typeface="Verdana"/>
                          <a:cs typeface="Verdana"/>
                        </a:rPr>
                        <a:t> </a:t>
                      </a:r>
                      <a:r>
                        <a:rPr sz="2400" b="1" dirty="0">
                          <a:latin typeface="Verdana"/>
                          <a:cs typeface="Verdana"/>
                        </a:rPr>
                        <a:t>No.</a:t>
                      </a:r>
                      <a:endParaRPr sz="2400">
                        <a:latin typeface="Verdana"/>
                        <a:cs typeface="Verdana"/>
                      </a:endParaRPr>
                    </a:p>
                  </a:txBody>
                  <a:tcPr marL="0" marR="0" marT="4381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460375" algn="l">
                        <a:lnSpc>
                          <a:spcPct val="100000"/>
                        </a:lnSpc>
                        <a:spcBef>
                          <a:spcPts val="345"/>
                        </a:spcBef>
                      </a:pPr>
                      <a:r>
                        <a:rPr sz="2400" b="1" dirty="0">
                          <a:latin typeface="Verdana"/>
                          <a:cs typeface="Verdana"/>
                        </a:rPr>
                        <a:t>Name</a:t>
                      </a:r>
                      <a:r>
                        <a:rPr sz="2400" b="1" spc="-45" dirty="0">
                          <a:latin typeface="Verdana"/>
                          <a:cs typeface="Verdana"/>
                        </a:rPr>
                        <a:t> </a:t>
                      </a:r>
                      <a:r>
                        <a:rPr sz="2400" b="1" dirty="0">
                          <a:latin typeface="Verdana"/>
                          <a:cs typeface="Verdana"/>
                        </a:rPr>
                        <a:t>of</a:t>
                      </a:r>
                      <a:r>
                        <a:rPr sz="2400" b="1" spc="-35" dirty="0">
                          <a:latin typeface="Verdana"/>
                          <a:cs typeface="Verdana"/>
                        </a:rPr>
                        <a:t> </a:t>
                      </a:r>
                      <a:r>
                        <a:rPr sz="2400" b="1" spc="-5" dirty="0">
                          <a:latin typeface="Verdana"/>
                          <a:cs typeface="Verdana"/>
                        </a:rPr>
                        <a:t>activity</a:t>
                      </a:r>
                      <a:endParaRPr sz="2400" dirty="0">
                        <a:latin typeface="Verdana"/>
                        <a:cs typeface="Verdana"/>
                      </a:endParaRPr>
                    </a:p>
                  </a:txBody>
                  <a:tcPr marL="0" marR="0" marT="4381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905" algn="ctr">
                        <a:lnSpc>
                          <a:spcPct val="100000"/>
                        </a:lnSpc>
                        <a:spcBef>
                          <a:spcPts val="345"/>
                        </a:spcBef>
                      </a:pPr>
                      <a:r>
                        <a:rPr sz="2000" b="1" dirty="0">
                          <a:latin typeface="Verdana"/>
                          <a:cs typeface="Verdana"/>
                        </a:rPr>
                        <a:t>202</a:t>
                      </a:r>
                      <a:r>
                        <a:rPr lang="en-IN" sz="2000" b="1" dirty="0">
                          <a:latin typeface="Verdana"/>
                          <a:cs typeface="Verdana"/>
                        </a:rPr>
                        <a:t>1</a:t>
                      </a:r>
                      <a:r>
                        <a:rPr sz="2000" b="1" dirty="0">
                          <a:latin typeface="Verdana"/>
                          <a:cs typeface="Verdana"/>
                        </a:rPr>
                        <a:t>-2</a:t>
                      </a:r>
                      <a:r>
                        <a:rPr lang="en-IN" sz="2000" b="1" dirty="0">
                          <a:latin typeface="Verdana"/>
                          <a:cs typeface="Verdana"/>
                        </a:rPr>
                        <a:t>2</a:t>
                      </a:r>
                      <a:endParaRPr sz="2000" dirty="0">
                        <a:latin typeface="Verdana"/>
                        <a:cs typeface="Verdana"/>
                      </a:endParaRPr>
                    </a:p>
                  </a:txBody>
                  <a:tcPr marL="0" marR="0" marT="43815" marB="0">
                    <a:lnL w="12700" cap="flat" cmpd="sng" algn="ctr">
                      <a:solidFill>
                        <a:srgbClr val="000000"/>
                      </a:solidFill>
                      <a:prstDash val="solid"/>
                      <a:round/>
                      <a:headEnd type="none" w="med" len="med"/>
                      <a:tailEnd type="none" w="med" len="med"/>
                    </a:lnL>
                    <a:lnR w="12700">
                      <a:solidFill>
                        <a:srgbClr val="000000"/>
                      </a:solidFill>
                      <a:prstDash val="solid"/>
                    </a:lnR>
                    <a:lnT w="28575">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45"/>
                        </a:spcBef>
                      </a:pPr>
                      <a:r>
                        <a:rPr sz="2000" b="1" dirty="0">
                          <a:latin typeface="Verdana"/>
                          <a:cs typeface="Verdana"/>
                        </a:rPr>
                        <a:t>202</a:t>
                      </a:r>
                      <a:r>
                        <a:rPr lang="en-IN" sz="2000" b="1" dirty="0">
                          <a:latin typeface="Verdana"/>
                          <a:cs typeface="Verdana"/>
                        </a:rPr>
                        <a:t>2</a:t>
                      </a:r>
                      <a:r>
                        <a:rPr sz="2000" b="1" dirty="0">
                          <a:latin typeface="Verdana"/>
                          <a:cs typeface="Verdana"/>
                        </a:rPr>
                        <a:t>-2</a:t>
                      </a:r>
                      <a:r>
                        <a:rPr lang="en-IN" sz="2000" b="1" dirty="0">
                          <a:latin typeface="Verdana"/>
                          <a:cs typeface="Verdana"/>
                        </a:rPr>
                        <a:t>3</a:t>
                      </a:r>
                      <a:endParaRPr sz="2000" dirty="0">
                        <a:latin typeface="Verdana"/>
                        <a:cs typeface="Verdana"/>
                      </a:endParaRPr>
                    </a:p>
                  </a:txBody>
                  <a:tcPr marL="0" marR="0" marT="4381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905" algn="ctr">
                        <a:lnSpc>
                          <a:spcPct val="100000"/>
                        </a:lnSpc>
                        <a:spcBef>
                          <a:spcPts val="345"/>
                        </a:spcBef>
                      </a:pPr>
                      <a:r>
                        <a:rPr sz="2400" b="1" dirty="0">
                          <a:latin typeface="Verdana"/>
                          <a:cs typeface="Verdana"/>
                        </a:rPr>
                        <a:t>Total</a:t>
                      </a:r>
                      <a:endParaRPr sz="2400" dirty="0">
                        <a:latin typeface="Verdana"/>
                        <a:cs typeface="Verdana"/>
                      </a:endParaRPr>
                    </a:p>
                  </a:txBody>
                  <a:tcPr marL="0" marR="0" marT="4381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969263">
                <a:tc>
                  <a:txBody>
                    <a:bodyPr/>
                    <a:lstStyle/>
                    <a:p>
                      <a:pPr algn="ctr">
                        <a:lnSpc>
                          <a:spcPct val="100000"/>
                        </a:lnSpc>
                        <a:spcBef>
                          <a:spcPts val="350"/>
                        </a:spcBef>
                      </a:pPr>
                      <a:r>
                        <a:rPr sz="1800" b="1" dirty="0">
                          <a:latin typeface="Verdana"/>
                          <a:cs typeface="Verdana"/>
                        </a:rPr>
                        <a:t>1</a:t>
                      </a:r>
                      <a:endParaRPr sz="1800">
                        <a:latin typeface="Verdana"/>
                        <a:cs typeface="Verdana"/>
                      </a:endParaRPr>
                    </a:p>
                  </a:txBody>
                  <a:tcPr marL="0" marR="0" marT="4445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920" marR="267335" algn="ctr">
                        <a:lnSpc>
                          <a:spcPct val="90100"/>
                        </a:lnSpc>
                        <a:spcBef>
                          <a:spcPts val="350"/>
                        </a:spcBef>
                      </a:pPr>
                      <a:r>
                        <a:rPr sz="1800" b="1" dirty="0">
                          <a:latin typeface="Verdana"/>
                          <a:cs typeface="Verdana"/>
                        </a:rPr>
                        <a:t>No. of MoUs </a:t>
                      </a:r>
                      <a:r>
                        <a:rPr sz="1800" b="1" spc="-5" dirty="0">
                          <a:latin typeface="Verdana"/>
                          <a:cs typeface="Verdana"/>
                        </a:rPr>
                        <a:t>signed </a:t>
                      </a:r>
                      <a:r>
                        <a:rPr sz="1800" b="1" dirty="0">
                          <a:latin typeface="Verdana"/>
                          <a:cs typeface="Verdana"/>
                        </a:rPr>
                        <a:t>with </a:t>
                      </a:r>
                      <a:r>
                        <a:rPr sz="1800" b="1" spc="5" dirty="0">
                          <a:latin typeface="Verdana"/>
                          <a:cs typeface="Verdana"/>
                        </a:rPr>
                        <a:t> </a:t>
                      </a:r>
                      <a:r>
                        <a:rPr sz="1800" b="1" spc="-5" dirty="0">
                          <a:latin typeface="Verdana"/>
                          <a:cs typeface="Verdana"/>
                        </a:rPr>
                        <a:t>Industries</a:t>
                      </a:r>
                      <a:r>
                        <a:rPr sz="1800" b="1" spc="-40" dirty="0">
                          <a:latin typeface="Verdana"/>
                          <a:cs typeface="Verdana"/>
                        </a:rPr>
                        <a:t> </a:t>
                      </a:r>
                      <a:r>
                        <a:rPr sz="1800" b="1" spc="-5" dirty="0">
                          <a:latin typeface="Verdana"/>
                          <a:cs typeface="Verdana"/>
                        </a:rPr>
                        <a:t>(enclose</a:t>
                      </a:r>
                      <a:r>
                        <a:rPr sz="1800" b="1" spc="-40" dirty="0">
                          <a:latin typeface="Verdana"/>
                          <a:cs typeface="Verdana"/>
                        </a:rPr>
                        <a:t> </a:t>
                      </a:r>
                      <a:r>
                        <a:rPr sz="1800" b="1" dirty="0">
                          <a:latin typeface="Verdana"/>
                          <a:cs typeface="Verdana"/>
                        </a:rPr>
                        <a:t>List</a:t>
                      </a:r>
                      <a:r>
                        <a:rPr sz="1800" b="1" spc="-35" dirty="0">
                          <a:latin typeface="Verdana"/>
                          <a:cs typeface="Verdana"/>
                        </a:rPr>
                        <a:t> </a:t>
                      </a:r>
                      <a:r>
                        <a:rPr sz="1800" b="1" spc="-5" dirty="0">
                          <a:latin typeface="Verdana"/>
                          <a:cs typeface="Verdana"/>
                        </a:rPr>
                        <a:t>of </a:t>
                      </a:r>
                      <a:r>
                        <a:rPr sz="1800" b="1" spc="-465" dirty="0">
                          <a:latin typeface="Verdana"/>
                          <a:cs typeface="Verdana"/>
                        </a:rPr>
                        <a:t> </a:t>
                      </a:r>
                      <a:r>
                        <a:rPr sz="1800" b="1" spc="-5" dirty="0">
                          <a:latin typeface="Verdana"/>
                          <a:cs typeface="Verdana"/>
                        </a:rPr>
                        <a:t>industries)</a:t>
                      </a:r>
                      <a:endParaRPr sz="1800" dirty="0">
                        <a:latin typeface="Verdana"/>
                        <a:cs typeface="Verdana"/>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300"/>
                        </a:spcBef>
                      </a:pPr>
                      <a:r>
                        <a:rPr lang="en-IN" sz="2400" dirty="0">
                          <a:latin typeface="Times New Roman"/>
                          <a:cs typeface="Times New Roman"/>
                        </a:rPr>
                        <a:t>-</a:t>
                      </a:r>
                      <a:endParaRPr sz="2400" dirty="0">
                        <a:latin typeface="Times New Roman"/>
                        <a:cs typeface="Times New Roman"/>
                      </a:endParaRPr>
                    </a:p>
                  </a:txBody>
                  <a:tcPr marL="0" marR="0" marT="3810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0"/>
                        </a:spcBef>
                      </a:pPr>
                      <a:r>
                        <a:rPr lang="en-IN" sz="2400" b="1" spc="-5" dirty="0">
                          <a:latin typeface="Times New Roman"/>
                          <a:cs typeface="Times New Roman"/>
                        </a:rPr>
                        <a:t>05, Municipal Corporations</a:t>
                      </a:r>
                      <a:r>
                        <a:rPr lang="en-IN" sz="2400" b="0" spc="-5" dirty="0">
                          <a:latin typeface="Times New Roman"/>
                          <a:cs typeface="Times New Roman"/>
                        </a:rPr>
                        <a:t>*</a:t>
                      </a:r>
                      <a:endParaRPr sz="2400" b="0" dirty="0">
                        <a:latin typeface="Times New Roman"/>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90"/>
                        </a:spcBef>
                      </a:pPr>
                      <a:r>
                        <a:rPr lang="en-IN" sz="2800" b="1" dirty="0">
                          <a:latin typeface="Times New Roman"/>
                          <a:cs typeface="Times New Roman"/>
                        </a:rPr>
                        <a:t>05</a:t>
                      </a:r>
                      <a:endParaRPr sz="2800" dirty="0">
                        <a:latin typeface="Times New Roman"/>
                        <a:cs typeface="Times New Roman"/>
                      </a:endParaRPr>
                    </a:p>
                  </a:txBody>
                  <a:tcPr marL="0" marR="0" marT="3683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96239">
                <a:tc>
                  <a:txBody>
                    <a:bodyPr/>
                    <a:lstStyle/>
                    <a:p>
                      <a:pPr algn="ctr">
                        <a:lnSpc>
                          <a:spcPct val="100000"/>
                        </a:lnSpc>
                        <a:spcBef>
                          <a:spcPts val="355"/>
                        </a:spcBef>
                      </a:pPr>
                      <a:r>
                        <a:rPr sz="1800" b="1" dirty="0">
                          <a:latin typeface="Verdana"/>
                          <a:cs typeface="Verdana"/>
                        </a:rPr>
                        <a:t>2</a:t>
                      </a:r>
                      <a:endParaRPr sz="1800">
                        <a:latin typeface="Verdana"/>
                        <a:cs typeface="Verdana"/>
                      </a:endParaRPr>
                    </a:p>
                  </a:txBody>
                  <a:tcPr marL="0" marR="0" marT="4508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920" algn="ctr">
                        <a:lnSpc>
                          <a:spcPct val="100000"/>
                        </a:lnSpc>
                        <a:spcBef>
                          <a:spcPts val="355"/>
                        </a:spcBef>
                      </a:pPr>
                      <a:r>
                        <a:rPr sz="1800" b="1" spc="-5" dirty="0">
                          <a:latin typeface="Verdana"/>
                          <a:cs typeface="Verdana"/>
                        </a:rPr>
                        <a:t>Expert</a:t>
                      </a:r>
                      <a:r>
                        <a:rPr sz="1800" b="1" spc="-20" dirty="0">
                          <a:latin typeface="Verdana"/>
                          <a:cs typeface="Verdana"/>
                        </a:rPr>
                        <a:t> </a:t>
                      </a:r>
                      <a:r>
                        <a:rPr sz="1800" b="1" spc="-5" dirty="0">
                          <a:latin typeface="Verdana"/>
                          <a:cs typeface="Verdana"/>
                        </a:rPr>
                        <a:t>Lectures</a:t>
                      </a:r>
                      <a:r>
                        <a:rPr sz="1800" b="1" spc="-40" dirty="0">
                          <a:latin typeface="Verdana"/>
                          <a:cs typeface="Verdana"/>
                        </a:rPr>
                        <a:t> </a:t>
                      </a:r>
                      <a:r>
                        <a:rPr sz="1800" b="1" spc="-5" dirty="0">
                          <a:latin typeface="Verdana"/>
                          <a:cs typeface="Verdana"/>
                        </a:rPr>
                        <a:t>organized</a:t>
                      </a:r>
                      <a:endParaRPr sz="1800">
                        <a:latin typeface="Verdana"/>
                        <a:cs typeface="Verdan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5"/>
                        </a:spcBef>
                      </a:pPr>
                      <a:r>
                        <a:rPr lang="en-IN" sz="2400" dirty="0">
                          <a:latin typeface="Times New Roman"/>
                          <a:cs typeface="Times New Roman"/>
                        </a:rPr>
                        <a:t>3</a:t>
                      </a:r>
                      <a:endParaRPr sz="2400" dirty="0">
                        <a:latin typeface="Times New Roman"/>
                        <a:cs typeface="Times New Roman"/>
                      </a:endParaRPr>
                    </a:p>
                  </a:txBody>
                  <a:tcPr marL="0" marR="0" marT="3873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305"/>
                        </a:spcBef>
                      </a:pPr>
                      <a:r>
                        <a:rPr lang="en-IN" sz="2400" dirty="0">
                          <a:latin typeface="Times New Roman"/>
                          <a:cs typeface="Times New Roman"/>
                        </a:rPr>
                        <a:t>5</a:t>
                      </a:r>
                      <a:endParaRPr sz="2400" dirty="0">
                        <a:latin typeface="Times New Roman"/>
                        <a:cs typeface="Times New Roman"/>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95"/>
                        </a:spcBef>
                      </a:pPr>
                      <a:r>
                        <a:rPr lang="en-IN" sz="2800" dirty="0">
                          <a:latin typeface="Times New Roman"/>
                          <a:cs typeface="Times New Roman"/>
                        </a:rPr>
                        <a:t>08</a:t>
                      </a:r>
                      <a:endParaRPr sz="2800" dirty="0">
                        <a:latin typeface="Times New Roman"/>
                        <a:cs typeface="Times New Roman"/>
                      </a:endParaRPr>
                    </a:p>
                  </a:txBody>
                  <a:tcPr marL="0" marR="0" marT="3746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8159">
                <a:tc>
                  <a:txBody>
                    <a:bodyPr/>
                    <a:lstStyle/>
                    <a:p>
                      <a:pPr algn="ctr">
                        <a:lnSpc>
                          <a:spcPct val="100000"/>
                        </a:lnSpc>
                        <a:spcBef>
                          <a:spcPts val="355"/>
                        </a:spcBef>
                      </a:pPr>
                      <a:r>
                        <a:rPr sz="1800" b="1" dirty="0">
                          <a:latin typeface="Verdana"/>
                          <a:cs typeface="Verdana"/>
                        </a:rPr>
                        <a:t>4</a:t>
                      </a:r>
                      <a:endParaRPr sz="1800" dirty="0">
                        <a:latin typeface="Verdana"/>
                        <a:cs typeface="Verdana"/>
                      </a:endParaRPr>
                    </a:p>
                  </a:txBody>
                  <a:tcPr marL="0" marR="0" marT="45085" marB="0">
                    <a:lnL w="28575">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121920" marR="176530" algn="ctr">
                        <a:lnSpc>
                          <a:spcPct val="100000"/>
                        </a:lnSpc>
                        <a:spcBef>
                          <a:spcPts val="355"/>
                        </a:spcBef>
                      </a:pPr>
                      <a:r>
                        <a:rPr sz="1800" b="1" spc="-5" dirty="0">
                          <a:latin typeface="Verdana"/>
                          <a:cs typeface="Verdana"/>
                        </a:rPr>
                        <a:t>No. of Industries </a:t>
                      </a:r>
                      <a:r>
                        <a:rPr sz="1800" b="1" dirty="0">
                          <a:latin typeface="Verdana"/>
                          <a:cs typeface="Verdana"/>
                        </a:rPr>
                        <a:t>Involved </a:t>
                      </a:r>
                      <a:r>
                        <a:rPr sz="1800" b="1" spc="5" dirty="0">
                          <a:latin typeface="Verdana"/>
                          <a:cs typeface="Verdana"/>
                        </a:rPr>
                        <a:t> </a:t>
                      </a:r>
                      <a:r>
                        <a:rPr sz="1800" b="1" dirty="0">
                          <a:latin typeface="Verdana"/>
                          <a:cs typeface="Verdana"/>
                        </a:rPr>
                        <a:t>in</a:t>
                      </a:r>
                      <a:r>
                        <a:rPr sz="1800" b="1" spc="-30" dirty="0">
                          <a:latin typeface="Verdana"/>
                          <a:cs typeface="Verdana"/>
                        </a:rPr>
                        <a:t> </a:t>
                      </a:r>
                      <a:r>
                        <a:rPr sz="1800" b="1" dirty="0">
                          <a:latin typeface="Verdana"/>
                          <a:cs typeface="Verdana"/>
                        </a:rPr>
                        <a:t>Curriculum</a:t>
                      </a:r>
                      <a:r>
                        <a:rPr sz="1800" b="1" spc="-15" dirty="0">
                          <a:latin typeface="Verdana"/>
                          <a:cs typeface="Verdana"/>
                        </a:rPr>
                        <a:t> </a:t>
                      </a:r>
                      <a:r>
                        <a:rPr sz="1800" b="1" spc="-5" dirty="0">
                          <a:latin typeface="Verdana"/>
                          <a:cs typeface="Verdana"/>
                        </a:rPr>
                        <a:t>development</a:t>
                      </a:r>
                      <a:endParaRPr sz="1800" dirty="0">
                        <a:latin typeface="Verdana"/>
                        <a:cs typeface="Verdana"/>
                      </a:endParaRPr>
                    </a:p>
                  </a:txBody>
                  <a:tcPr marL="0" marR="0" marT="450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1905" algn="ctr">
                        <a:lnSpc>
                          <a:spcPct val="100000"/>
                        </a:lnSpc>
                        <a:spcBef>
                          <a:spcPts val="305"/>
                        </a:spcBef>
                      </a:pPr>
                      <a:r>
                        <a:rPr lang="en-IN" sz="2400" dirty="0">
                          <a:latin typeface="Times New Roman"/>
                          <a:cs typeface="Times New Roman"/>
                        </a:rPr>
                        <a:t>-</a:t>
                      </a:r>
                      <a:endParaRPr sz="2400" dirty="0">
                        <a:latin typeface="Times New Roman"/>
                        <a:cs typeface="Times New Roman"/>
                      </a:endParaRPr>
                    </a:p>
                  </a:txBody>
                  <a:tcPr marL="0" marR="0"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algn="ctr">
                        <a:lnSpc>
                          <a:spcPct val="100000"/>
                        </a:lnSpc>
                        <a:spcBef>
                          <a:spcPts val="305"/>
                        </a:spcBef>
                      </a:pPr>
                      <a:r>
                        <a:rPr lang="en-IN" sz="2400" dirty="0">
                          <a:latin typeface="Times New Roman"/>
                          <a:cs typeface="Times New Roman"/>
                        </a:rPr>
                        <a:t>JN Pharma City, Vizag Steel,  Deccan Fine Chemicals, Hindustan Shipyard, APPCB</a:t>
                      </a:r>
                      <a:endParaRPr sz="2400" dirty="0">
                        <a:latin typeface="Times New Roman"/>
                        <a:cs typeface="Times New Roman"/>
                      </a:endParaRPr>
                    </a:p>
                  </a:txBody>
                  <a:tcPr marL="0" marR="0"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635" algn="ctr">
                        <a:lnSpc>
                          <a:spcPct val="100000"/>
                        </a:lnSpc>
                        <a:spcBef>
                          <a:spcPts val="295"/>
                        </a:spcBef>
                      </a:pPr>
                      <a:r>
                        <a:rPr lang="en-IN" sz="2800" dirty="0">
                          <a:latin typeface="Times New Roman"/>
                          <a:cs typeface="Times New Roman"/>
                        </a:rPr>
                        <a:t>05</a:t>
                      </a:r>
                      <a:endParaRPr sz="2800" dirty="0">
                        <a:latin typeface="Times New Roman"/>
                        <a:cs typeface="Times New Roman"/>
                      </a:endParaRPr>
                    </a:p>
                  </a:txBody>
                  <a:tcPr marL="0" marR="0" marT="37465" marB="0">
                    <a:lnL w="12700" cap="flat" cmpd="sng" algn="ctr">
                      <a:solidFill>
                        <a:srgbClr val="000000"/>
                      </a:solidFill>
                      <a:prstDash val="solid"/>
                      <a:round/>
                      <a:headEnd type="none" w="med" len="med"/>
                      <a:tailEnd type="none" w="med" len="med"/>
                    </a:lnL>
                    <a:lnR w="28575">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947428" y="4328806"/>
            <a:ext cx="10297144" cy="1161857"/>
          </a:xfrm>
          <a:prstGeom prst="rect">
            <a:avLst/>
          </a:prstGeom>
        </p:spPr>
        <p:txBody>
          <a:bodyPr vert="horz" wrap="square" lIns="0" tIns="53340" rIns="0" bIns="0" rtlCol="0">
            <a:spAutoFit/>
          </a:bodyPr>
          <a:lstStyle/>
          <a:p>
            <a:pPr marL="12700">
              <a:lnSpc>
                <a:spcPct val="100000"/>
              </a:lnSpc>
              <a:spcBef>
                <a:spcPts val="420"/>
              </a:spcBef>
              <a:tabLst>
                <a:tab pos="287020" algn="l"/>
              </a:tabLst>
            </a:pPr>
            <a:r>
              <a:rPr lang="en-IN" sz="3600" b="1" spc="-10" dirty="0">
                <a:latin typeface="Times New Roman" panose="02020603050405020304" pitchFamily="18" charset="0"/>
                <a:cs typeface="Times New Roman" panose="02020603050405020304" pitchFamily="18" charset="0"/>
              </a:rPr>
              <a:t>*</a:t>
            </a:r>
            <a:r>
              <a:rPr lang="en-IN" sz="3600" spc="-10" dirty="0">
                <a:latin typeface="Times New Roman" panose="02020603050405020304" pitchFamily="18" charset="0"/>
                <a:cs typeface="Times New Roman" panose="02020603050405020304" pitchFamily="18" charset="0"/>
              </a:rPr>
              <a:t>Municipal Corporations of Srikakulam, Vizianagaram, Visakhapatnam, </a:t>
            </a:r>
            <a:r>
              <a:rPr lang="en-IN" sz="3600" spc="-10" dirty="0" err="1">
                <a:latin typeface="Times New Roman" panose="02020603050405020304" pitchFamily="18" charset="0"/>
                <a:cs typeface="Times New Roman" panose="02020603050405020304" pitchFamily="18" charset="0"/>
              </a:rPr>
              <a:t>Rajamahendravaram</a:t>
            </a:r>
            <a:r>
              <a:rPr lang="en-IN" sz="3600" spc="-10" dirty="0">
                <a:latin typeface="Times New Roman" panose="02020603050405020304" pitchFamily="18" charset="0"/>
                <a:cs typeface="Times New Roman" panose="02020603050405020304" pitchFamily="18" charset="0"/>
              </a:rPr>
              <a:t> and Eluru</a:t>
            </a: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085576" y="210311"/>
            <a:ext cx="766572" cy="755904"/>
          </a:xfrm>
          <a:prstGeom prst="rect">
            <a:avLst/>
          </a:prstGeom>
        </p:spPr>
      </p:pic>
      <p:sp>
        <p:nvSpPr>
          <p:cNvPr id="3" name="object 3"/>
          <p:cNvSpPr txBox="1"/>
          <p:nvPr/>
        </p:nvSpPr>
        <p:spPr>
          <a:xfrm>
            <a:off x="2993263" y="678315"/>
            <a:ext cx="6154420" cy="575799"/>
          </a:xfrm>
          <a:prstGeom prst="rect">
            <a:avLst/>
          </a:prstGeom>
          <a:solidFill>
            <a:srgbClr val="EC7C30"/>
          </a:solidFill>
          <a:ln w="12700">
            <a:solidFill>
              <a:srgbClr val="AD5A20"/>
            </a:solidFill>
          </a:ln>
        </p:spPr>
        <p:txBody>
          <a:bodyPr vert="horz" wrap="square" lIns="0" tIns="82550" rIns="0" bIns="0" rtlCol="0">
            <a:spAutoFit/>
          </a:bodyPr>
          <a:lstStyle/>
          <a:p>
            <a:pPr marL="1270" algn="ctr">
              <a:lnSpc>
                <a:spcPct val="100000"/>
              </a:lnSpc>
              <a:spcBef>
                <a:spcPts val="650"/>
              </a:spcBef>
            </a:pPr>
            <a:r>
              <a:rPr sz="3200" b="1" spc="-5" dirty="0">
                <a:solidFill>
                  <a:srgbClr val="FFFFFF"/>
                </a:solidFill>
                <a:latin typeface="Times New Roman"/>
                <a:cs typeface="Times New Roman"/>
              </a:rPr>
              <a:t>JRF/SRFs</a:t>
            </a:r>
            <a:endParaRPr sz="3200" dirty="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1442182950"/>
              </p:ext>
            </p:extLst>
          </p:nvPr>
        </p:nvGraphicFramePr>
        <p:xfrm>
          <a:off x="587387" y="1367612"/>
          <a:ext cx="11017225" cy="4122776"/>
        </p:xfrm>
        <a:graphic>
          <a:graphicData uri="http://schemas.openxmlformats.org/drawingml/2006/table">
            <a:tbl>
              <a:tblPr firstRow="1" bandRow="1">
                <a:tableStyleId>{2D5ABB26-0587-4C30-8999-92F81FD0307C}</a:tableStyleId>
              </a:tblPr>
              <a:tblGrid>
                <a:gridCol w="1331437">
                  <a:extLst>
                    <a:ext uri="{9D8B030D-6E8A-4147-A177-3AD203B41FA5}">
                      <a16:colId xmlns:a16="http://schemas.microsoft.com/office/drawing/2014/main" val="20000"/>
                    </a:ext>
                  </a:extLst>
                </a:gridCol>
                <a:gridCol w="2876720">
                  <a:extLst>
                    <a:ext uri="{9D8B030D-6E8A-4147-A177-3AD203B41FA5}">
                      <a16:colId xmlns:a16="http://schemas.microsoft.com/office/drawing/2014/main" val="20001"/>
                    </a:ext>
                  </a:extLst>
                </a:gridCol>
                <a:gridCol w="2168685">
                  <a:extLst>
                    <a:ext uri="{9D8B030D-6E8A-4147-A177-3AD203B41FA5}">
                      <a16:colId xmlns:a16="http://schemas.microsoft.com/office/drawing/2014/main" val="20002"/>
                    </a:ext>
                  </a:extLst>
                </a:gridCol>
                <a:gridCol w="2624158">
                  <a:extLst>
                    <a:ext uri="{9D8B030D-6E8A-4147-A177-3AD203B41FA5}">
                      <a16:colId xmlns:a16="http://schemas.microsoft.com/office/drawing/2014/main" val="20003"/>
                    </a:ext>
                  </a:extLst>
                </a:gridCol>
                <a:gridCol w="2016225">
                  <a:extLst>
                    <a:ext uri="{9D8B030D-6E8A-4147-A177-3AD203B41FA5}">
                      <a16:colId xmlns:a16="http://schemas.microsoft.com/office/drawing/2014/main" val="20004"/>
                    </a:ext>
                  </a:extLst>
                </a:gridCol>
              </a:tblGrid>
              <a:tr h="2618418">
                <a:tc>
                  <a:txBody>
                    <a:bodyPr/>
                    <a:lstStyle/>
                    <a:p>
                      <a:pPr algn="ctr">
                        <a:lnSpc>
                          <a:spcPct val="100000"/>
                        </a:lnSpc>
                        <a:spcBef>
                          <a:spcPts val="1380"/>
                        </a:spcBef>
                      </a:pPr>
                      <a:r>
                        <a:rPr sz="3200" b="1" spc="-5" dirty="0">
                          <a:solidFill>
                            <a:srgbClr val="FFFFFF"/>
                          </a:solidFill>
                          <a:latin typeface="Times New Roman"/>
                          <a:cs typeface="Times New Roman"/>
                        </a:rPr>
                        <a:t>S.No.</a:t>
                      </a:r>
                      <a:endParaRPr sz="3200">
                        <a:latin typeface="Times New Roman"/>
                        <a:cs typeface="Times New Roman"/>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91440">
                        <a:lnSpc>
                          <a:spcPct val="100000"/>
                        </a:lnSpc>
                        <a:spcBef>
                          <a:spcPts val="1380"/>
                        </a:spcBef>
                      </a:pPr>
                      <a:r>
                        <a:rPr sz="3200" b="1" spc="-5" dirty="0">
                          <a:solidFill>
                            <a:srgbClr val="FFFFFF"/>
                          </a:solidFill>
                          <a:latin typeface="Times New Roman"/>
                          <a:cs typeface="Times New Roman"/>
                        </a:rPr>
                        <a:t>Name</a:t>
                      </a:r>
                      <a:r>
                        <a:rPr sz="3200" b="1" spc="-15" dirty="0">
                          <a:solidFill>
                            <a:srgbClr val="FFFFFF"/>
                          </a:solidFill>
                          <a:latin typeface="Times New Roman"/>
                          <a:cs typeface="Times New Roman"/>
                        </a:rPr>
                        <a:t> </a:t>
                      </a:r>
                      <a:r>
                        <a:rPr sz="3200" b="1" spc="-5" dirty="0">
                          <a:solidFill>
                            <a:srgbClr val="FFFFFF"/>
                          </a:solidFill>
                          <a:latin typeface="Times New Roman"/>
                          <a:cs typeface="Times New Roman"/>
                        </a:rPr>
                        <a:t>of</a:t>
                      </a:r>
                      <a:r>
                        <a:rPr sz="3200" b="1" spc="-10" dirty="0">
                          <a:solidFill>
                            <a:srgbClr val="FFFFFF"/>
                          </a:solidFill>
                          <a:latin typeface="Times New Roman"/>
                          <a:cs typeface="Times New Roman"/>
                        </a:rPr>
                        <a:t> </a:t>
                      </a:r>
                      <a:r>
                        <a:rPr sz="3200" b="1" spc="-5" dirty="0">
                          <a:solidFill>
                            <a:srgbClr val="FFFFFF"/>
                          </a:solidFill>
                          <a:latin typeface="Times New Roman"/>
                          <a:cs typeface="Times New Roman"/>
                        </a:rPr>
                        <a:t>JRF/SRFs</a:t>
                      </a:r>
                      <a:endParaRPr sz="3200">
                        <a:latin typeface="Times New Roman"/>
                        <a:cs typeface="Times New Roman"/>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380"/>
                        </a:spcBef>
                      </a:pPr>
                      <a:r>
                        <a:rPr sz="3200" b="1" spc="-5" dirty="0">
                          <a:solidFill>
                            <a:srgbClr val="FFFFFF"/>
                          </a:solidFill>
                          <a:latin typeface="Times New Roman"/>
                          <a:cs typeface="Times New Roman"/>
                        </a:rPr>
                        <a:t>Agency</a:t>
                      </a:r>
                      <a:endParaRPr sz="3200" dirty="0">
                        <a:latin typeface="Times New Roman"/>
                        <a:cs typeface="Times New Roman"/>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92075" marR="422275">
                        <a:lnSpc>
                          <a:spcPct val="100000"/>
                        </a:lnSpc>
                        <a:spcBef>
                          <a:spcPts val="305"/>
                        </a:spcBef>
                      </a:pPr>
                      <a:r>
                        <a:rPr sz="3200" b="1" dirty="0">
                          <a:solidFill>
                            <a:srgbClr val="FFFFFF"/>
                          </a:solidFill>
                          <a:latin typeface="Times New Roman"/>
                          <a:cs typeface="Times New Roman"/>
                        </a:rPr>
                        <a:t>F</a:t>
                      </a:r>
                      <a:r>
                        <a:rPr sz="3200" b="1" spc="5" dirty="0">
                          <a:solidFill>
                            <a:srgbClr val="FFFFFF"/>
                          </a:solidFill>
                          <a:latin typeface="Times New Roman"/>
                          <a:cs typeface="Times New Roman"/>
                        </a:rPr>
                        <a:t>e</a:t>
                      </a:r>
                      <a:r>
                        <a:rPr sz="3200" b="1" dirty="0">
                          <a:solidFill>
                            <a:srgbClr val="FFFFFF"/>
                          </a:solidFill>
                          <a:latin typeface="Times New Roman"/>
                          <a:cs typeface="Times New Roman"/>
                        </a:rPr>
                        <a:t>l</a:t>
                      </a:r>
                      <a:r>
                        <a:rPr sz="3200" b="1" spc="5" dirty="0">
                          <a:solidFill>
                            <a:srgbClr val="FFFFFF"/>
                          </a:solidFill>
                          <a:latin typeface="Times New Roman"/>
                          <a:cs typeface="Times New Roman"/>
                        </a:rPr>
                        <a:t>l</a:t>
                      </a:r>
                      <a:r>
                        <a:rPr sz="3200" b="1" dirty="0">
                          <a:solidFill>
                            <a:srgbClr val="FFFFFF"/>
                          </a:solidFill>
                          <a:latin typeface="Times New Roman"/>
                          <a:cs typeface="Times New Roman"/>
                        </a:rPr>
                        <a:t>o</a:t>
                      </a:r>
                      <a:r>
                        <a:rPr sz="3200" b="1" spc="15" dirty="0">
                          <a:solidFill>
                            <a:srgbClr val="FFFFFF"/>
                          </a:solidFill>
                          <a:latin typeface="Times New Roman"/>
                          <a:cs typeface="Times New Roman"/>
                        </a:rPr>
                        <a:t>w</a:t>
                      </a:r>
                      <a:r>
                        <a:rPr sz="3200" b="1" dirty="0">
                          <a:solidFill>
                            <a:srgbClr val="FFFFFF"/>
                          </a:solidFill>
                          <a:latin typeface="Times New Roman"/>
                          <a:cs typeface="Times New Roman"/>
                        </a:rPr>
                        <a:t>s</a:t>
                      </a:r>
                      <a:r>
                        <a:rPr sz="3200" b="1" spc="-10" dirty="0">
                          <a:solidFill>
                            <a:srgbClr val="FFFFFF"/>
                          </a:solidFill>
                          <a:latin typeface="Times New Roman"/>
                          <a:cs typeface="Times New Roman"/>
                        </a:rPr>
                        <a:t>h</a:t>
                      </a:r>
                      <a:r>
                        <a:rPr sz="3200" b="1" dirty="0">
                          <a:solidFill>
                            <a:srgbClr val="FFFFFF"/>
                          </a:solidFill>
                          <a:latin typeface="Times New Roman"/>
                          <a:cs typeface="Times New Roman"/>
                        </a:rPr>
                        <a:t>ip</a:t>
                      </a:r>
                      <a:r>
                        <a:rPr sz="3200" b="1" spc="-130" dirty="0">
                          <a:solidFill>
                            <a:srgbClr val="FFFFFF"/>
                          </a:solidFill>
                          <a:latin typeface="Times New Roman"/>
                          <a:cs typeface="Times New Roman"/>
                        </a:rPr>
                        <a:t> </a:t>
                      </a:r>
                      <a:r>
                        <a:rPr sz="3200" b="1" dirty="0">
                          <a:solidFill>
                            <a:srgbClr val="FFFFFF"/>
                          </a:solidFill>
                          <a:latin typeface="Times New Roman"/>
                          <a:cs typeface="Times New Roman"/>
                        </a:rPr>
                        <a:t>Amo</a:t>
                      </a:r>
                      <a:r>
                        <a:rPr sz="3200" b="1" spc="-10" dirty="0">
                          <a:solidFill>
                            <a:srgbClr val="FFFFFF"/>
                          </a:solidFill>
                          <a:latin typeface="Times New Roman"/>
                          <a:cs typeface="Times New Roman"/>
                        </a:rPr>
                        <a:t>u</a:t>
                      </a:r>
                      <a:r>
                        <a:rPr sz="3200" b="1" dirty="0">
                          <a:solidFill>
                            <a:srgbClr val="FFFFFF"/>
                          </a:solidFill>
                          <a:latin typeface="Times New Roman"/>
                          <a:cs typeface="Times New Roman"/>
                        </a:rPr>
                        <a:t>nt  </a:t>
                      </a:r>
                      <a:r>
                        <a:rPr sz="3200" b="1" spc="-5" dirty="0">
                          <a:solidFill>
                            <a:srgbClr val="FFFFFF"/>
                          </a:solidFill>
                          <a:latin typeface="Times New Roman"/>
                          <a:cs typeface="Times New Roman"/>
                        </a:rPr>
                        <a:t>per</a:t>
                      </a:r>
                      <a:r>
                        <a:rPr sz="3200" b="1" spc="-55" dirty="0">
                          <a:solidFill>
                            <a:srgbClr val="FFFFFF"/>
                          </a:solidFill>
                          <a:latin typeface="Times New Roman"/>
                          <a:cs typeface="Times New Roman"/>
                        </a:rPr>
                        <a:t> </a:t>
                      </a:r>
                      <a:r>
                        <a:rPr sz="3200" b="1" spc="-5" dirty="0">
                          <a:solidFill>
                            <a:srgbClr val="FFFFFF"/>
                          </a:solidFill>
                          <a:latin typeface="Times New Roman"/>
                          <a:cs typeface="Times New Roman"/>
                        </a:rPr>
                        <a:t>month (In</a:t>
                      </a:r>
                      <a:r>
                        <a:rPr sz="3200" b="1" spc="-25" dirty="0">
                          <a:solidFill>
                            <a:srgbClr val="FFFFFF"/>
                          </a:solidFill>
                          <a:latin typeface="Times New Roman"/>
                          <a:cs typeface="Times New Roman"/>
                        </a:rPr>
                        <a:t> </a:t>
                      </a:r>
                      <a:r>
                        <a:rPr sz="3200" b="1" spc="-5" dirty="0">
                          <a:solidFill>
                            <a:srgbClr val="FFFFFF"/>
                          </a:solidFill>
                          <a:latin typeface="Times New Roman"/>
                          <a:cs typeface="Times New Roman"/>
                        </a:rPr>
                        <a:t>INR)</a:t>
                      </a:r>
                      <a:endParaRPr sz="3200" dirty="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380"/>
                        </a:spcBef>
                      </a:pPr>
                      <a:r>
                        <a:rPr sz="3200" b="1" spc="-5" dirty="0">
                          <a:solidFill>
                            <a:srgbClr val="FFFFFF"/>
                          </a:solidFill>
                          <a:latin typeface="Times New Roman"/>
                          <a:cs typeface="Times New Roman"/>
                        </a:rPr>
                        <a:t>Duration</a:t>
                      </a:r>
                      <a:endParaRPr sz="3200" dirty="0">
                        <a:latin typeface="Times New Roman"/>
                        <a:cs typeface="Times New Roman"/>
                      </a:endParaRPr>
                    </a:p>
                  </a:txBody>
                  <a:tcPr marL="0" marR="0" marT="1752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752179">
                <a:tc>
                  <a:txBody>
                    <a:bodyPr/>
                    <a:lstStyle/>
                    <a:p>
                      <a:pPr algn="ctr">
                        <a:lnSpc>
                          <a:spcPct val="100000"/>
                        </a:lnSpc>
                        <a:spcBef>
                          <a:spcPts val="660"/>
                        </a:spcBef>
                      </a:pPr>
                      <a:r>
                        <a:rPr sz="3200" b="0" dirty="0">
                          <a:latin typeface="Times New Roman"/>
                          <a:cs typeface="Times New Roman"/>
                        </a:rPr>
                        <a:t>1</a:t>
                      </a:r>
                    </a:p>
                  </a:txBody>
                  <a:tcPr marL="0" marR="0" marT="838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7620">
                        <a:lnSpc>
                          <a:spcPct val="100000"/>
                        </a:lnSpc>
                        <a:spcBef>
                          <a:spcPts val="830"/>
                        </a:spcBef>
                      </a:pPr>
                      <a:r>
                        <a:rPr lang="en-IN" sz="2800" b="0" spc="-5" dirty="0">
                          <a:latin typeface="Times New Roman"/>
                          <a:cs typeface="Times New Roman"/>
                        </a:rPr>
                        <a:t>G. Ttharun</a:t>
                      </a:r>
                      <a:endParaRPr sz="2800" b="0" dirty="0">
                        <a:latin typeface="Times New Roman"/>
                        <a:cs typeface="Times New Roman"/>
                      </a:endParaRPr>
                    </a:p>
                  </a:txBody>
                  <a:tcPr marL="0" marR="0" marT="1054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830"/>
                        </a:spcBef>
                      </a:pPr>
                      <a:r>
                        <a:rPr lang="en-IN" sz="2800" b="0" dirty="0">
                          <a:latin typeface="Times New Roman"/>
                          <a:cs typeface="Times New Roman"/>
                        </a:rPr>
                        <a:t>APPCB/CPCB</a:t>
                      </a:r>
                      <a:endParaRPr sz="2800" b="0" dirty="0">
                        <a:latin typeface="Times New Roman"/>
                        <a:cs typeface="Times New Roman"/>
                      </a:endParaRPr>
                    </a:p>
                  </a:txBody>
                  <a:tcPr marL="0" marR="0" marT="1054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41069">
                        <a:lnSpc>
                          <a:spcPct val="100000"/>
                        </a:lnSpc>
                        <a:spcBef>
                          <a:spcPts val="830"/>
                        </a:spcBef>
                      </a:pPr>
                      <a:r>
                        <a:rPr lang="en-IN" sz="2800" b="0" spc="-5" dirty="0">
                          <a:latin typeface="Times New Roman"/>
                          <a:cs typeface="Times New Roman"/>
                        </a:rPr>
                        <a:t>28</a:t>
                      </a:r>
                      <a:r>
                        <a:rPr sz="2800" b="0" spc="-5" dirty="0">
                          <a:latin typeface="Times New Roman"/>
                          <a:cs typeface="Times New Roman"/>
                        </a:rPr>
                        <a:t>,000</a:t>
                      </a:r>
                      <a:endParaRPr sz="2800" b="0" dirty="0">
                        <a:latin typeface="Times New Roman"/>
                        <a:cs typeface="Times New Roman"/>
                      </a:endParaRPr>
                    </a:p>
                  </a:txBody>
                  <a:tcPr marL="0" marR="0" marT="1054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635" algn="ctr">
                        <a:lnSpc>
                          <a:spcPct val="100000"/>
                        </a:lnSpc>
                        <a:spcBef>
                          <a:spcPts val="770"/>
                        </a:spcBef>
                      </a:pPr>
                      <a:r>
                        <a:rPr sz="2800" b="0" dirty="0">
                          <a:latin typeface="Times New Roman"/>
                          <a:cs typeface="Times New Roman"/>
                        </a:rPr>
                        <a:t>20</a:t>
                      </a:r>
                      <a:r>
                        <a:rPr lang="en-IN" sz="2800" b="0" dirty="0">
                          <a:latin typeface="Times New Roman"/>
                          <a:cs typeface="Times New Roman"/>
                        </a:rPr>
                        <a:t>23-24</a:t>
                      </a:r>
                      <a:endParaRPr sz="2800" b="0" dirty="0">
                        <a:latin typeface="Times New Roman"/>
                        <a:cs typeface="Times New Roman"/>
                      </a:endParaRPr>
                    </a:p>
                  </a:txBody>
                  <a:tcPr marL="0" marR="0" marT="977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752179">
                <a:tc>
                  <a:txBody>
                    <a:bodyPr/>
                    <a:lstStyle/>
                    <a:p>
                      <a:pPr algn="ctr">
                        <a:lnSpc>
                          <a:spcPct val="100000"/>
                        </a:lnSpc>
                        <a:spcBef>
                          <a:spcPts val="660"/>
                        </a:spcBef>
                      </a:pPr>
                      <a:r>
                        <a:rPr sz="3200" b="0" dirty="0">
                          <a:latin typeface="Times New Roman"/>
                          <a:cs typeface="Times New Roman"/>
                        </a:rPr>
                        <a:t>2</a:t>
                      </a:r>
                    </a:p>
                  </a:txBody>
                  <a:tcPr marL="0" marR="0" marT="838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620">
                        <a:lnSpc>
                          <a:spcPct val="100000"/>
                        </a:lnSpc>
                        <a:spcBef>
                          <a:spcPts val="830"/>
                        </a:spcBef>
                      </a:pPr>
                      <a:r>
                        <a:rPr lang="en-IN" sz="2800" b="0" spc="-5" dirty="0">
                          <a:solidFill>
                            <a:schemeClr val="tx1"/>
                          </a:solidFill>
                          <a:latin typeface="Times New Roman"/>
                          <a:ea typeface="+mn-ea"/>
                          <a:cs typeface="Times New Roman"/>
                        </a:rPr>
                        <a:t>I. Tripura  </a:t>
                      </a:r>
                      <a:r>
                        <a:rPr lang="en-IN" sz="2800" b="0" spc="-5" dirty="0" err="1">
                          <a:solidFill>
                            <a:schemeClr val="tx1"/>
                          </a:solidFill>
                          <a:latin typeface="Times New Roman"/>
                          <a:ea typeface="+mn-ea"/>
                          <a:cs typeface="Times New Roman"/>
                        </a:rPr>
                        <a:t>Sahithi</a:t>
                      </a:r>
                      <a:endParaRPr sz="2800" b="0" spc="-5" dirty="0">
                        <a:solidFill>
                          <a:schemeClr val="tx1"/>
                        </a:solidFill>
                        <a:latin typeface="Times New Roman"/>
                        <a:ea typeface="+mn-ea"/>
                        <a:cs typeface="Times New Roman"/>
                      </a:endParaRPr>
                    </a:p>
                  </a:txBody>
                  <a:tcPr marL="0" marR="0" marT="1054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spcBef>
                          <a:spcPts val="830"/>
                        </a:spcBef>
                      </a:pPr>
                      <a:r>
                        <a:rPr lang="en-IN" sz="2800" b="0" dirty="0">
                          <a:latin typeface="Times New Roman"/>
                          <a:cs typeface="Times New Roman"/>
                        </a:rPr>
                        <a:t>APPCB/CPCB</a:t>
                      </a:r>
                      <a:endParaRPr sz="2800" b="0" dirty="0">
                        <a:latin typeface="Times New Roman"/>
                        <a:cs typeface="Times New Roman"/>
                      </a:endParaRPr>
                    </a:p>
                  </a:txBody>
                  <a:tcPr marL="0" marR="0" marT="1054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41069">
                        <a:lnSpc>
                          <a:spcPct val="100000"/>
                        </a:lnSpc>
                        <a:spcBef>
                          <a:spcPts val="830"/>
                        </a:spcBef>
                      </a:pPr>
                      <a:r>
                        <a:rPr lang="en-IN" sz="2800" b="0" spc="-5" dirty="0">
                          <a:latin typeface="Times New Roman"/>
                          <a:cs typeface="Times New Roman"/>
                        </a:rPr>
                        <a:t>24</a:t>
                      </a:r>
                      <a:r>
                        <a:rPr sz="2800" b="0" spc="-5" dirty="0">
                          <a:latin typeface="Times New Roman"/>
                          <a:cs typeface="Times New Roman"/>
                        </a:rPr>
                        <a:t>,000</a:t>
                      </a:r>
                      <a:endParaRPr sz="2800" b="0" dirty="0">
                        <a:latin typeface="Times New Roman"/>
                        <a:cs typeface="Times New Roman"/>
                      </a:endParaRPr>
                    </a:p>
                  </a:txBody>
                  <a:tcPr marL="0" marR="0" marT="1054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35" algn="ctr">
                        <a:lnSpc>
                          <a:spcPct val="100000"/>
                        </a:lnSpc>
                        <a:spcBef>
                          <a:spcPts val="770"/>
                        </a:spcBef>
                      </a:pPr>
                      <a:r>
                        <a:rPr sz="2800" b="0" dirty="0">
                          <a:latin typeface="Times New Roman"/>
                          <a:cs typeface="Times New Roman"/>
                        </a:rPr>
                        <a:t>20</a:t>
                      </a:r>
                      <a:r>
                        <a:rPr lang="en-IN" sz="2800" b="0" dirty="0">
                          <a:latin typeface="Times New Roman"/>
                          <a:cs typeface="Times New Roman"/>
                        </a:rPr>
                        <a:t>23-24</a:t>
                      </a:r>
                      <a:endParaRPr sz="2800" b="0" dirty="0">
                        <a:latin typeface="Times New Roman"/>
                        <a:cs typeface="Times New Roman"/>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bl>
          </a:graphicData>
        </a:graphic>
      </p:graphicFrame>
      <p:sp>
        <p:nvSpPr>
          <p:cNvPr id="5" name="object 5"/>
          <p:cNvSpPr txBox="1"/>
          <p:nvPr/>
        </p:nvSpPr>
        <p:spPr>
          <a:xfrm>
            <a:off x="3359658" y="169446"/>
            <a:ext cx="5788025"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FF0000"/>
                </a:solidFill>
                <a:latin typeface="Times New Roman"/>
                <a:cs typeface="Times New Roman"/>
              </a:rPr>
              <a:t>Research, </a:t>
            </a:r>
            <a:r>
              <a:rPr sz="2800" b="1" dirty="0">
                <a:solidFill>
                  <a:srgbClr val="FF0000"/>
                </a:solidFill>
                <a:latin typeface="Times New Roman"/>
                <a:cs typeface="Times New Roman"/>
              </a:rPr>
              <a:t>Innovations</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and</a:t>
            </a:r>
            <a:r>
              <a:rPr sz="2800" b="1" spc="-10" dirty="0">
                <a:solidFill>
                  <a:srgbClr val="FF0000"/>
                </a:solidFill>
                <a:latin typeface="Times New Roman"/>
                <a:cs typeface="Times New Roman"/>
              </a:rPr>
              <a:t> </a:t>
            </a:r>
            <a:r>
              <a:rPr sz="2800" b="1" spc="-5" dirty="0">
                <a:solidFill>
                  <a:srgbClr val="FF0000"/>
                </a:solidFill>
                <a:latin typeface="Times New Roman"/>
                <a:cs typeface="Times New Roman"/>
              </a:rPr>
              <a:t>Extensions</a:t>
            </a:r>
            <a:endParaRPr sz="2800" dirty="0">
              <a:latin typeface="Times New Roman"/>
              <a:cs typeface="Times New Roman"/>
            </a:endParaRPr>
          </a:p>
        </p:txBody>
      </p:sp>
      <p:sp>
        <p:nvSpPr>
          <p:cNvPr id="6" name="object 6"/>
          <p:cNvSpPr txBox="1">
            <a:spLocks noGrp="1"/>
          </p:cNvSpPr>
          <p:nvPr>
            <p:ph type="title"/>
          </p:nvPr>
        </p:nvSpPr>
        <p:spPr>
          <a:xfrm>
            <a:off x="339852" y="106596"/>
            <a:ext cx="17125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CF30B5"/>
                </a:solidFill>
              </a:rPr>
              <a:t>Criterion</a:t>
            </a:r>
            <a:r>
              <a:rPr spc="-60" dirty="0">
                <a:solidFill>
                  <a:srgbClr val="CF30B5"/>
                </a:solidFill>
              </a:rPr>
              <a:t> </a:t>
            </a:r>
            <a:r>
              <a:rPr spc="-5" dirty="0">
                <a:solidFill>
                  <a:srgbClr val="CF30B5"/>
                </a:solidFill>
              </a:rPr>
              <a:t>3</a:t>
            </a:r>
          </a:p>
        </p:txBody>
      </p:sp>
      <p:sp>
        <p:nvSpPr>
          <p:cNvPr id="7" name="object 7"/>
          <p:cNvSpPr txBox="1"/>
          <p:nvPr/>
        </p:nvSpPr>
        <p:spPr>
          <a:xfrm>
            <a:off x="4151784" y="6525344"/>
            <a:ext cx="4420318"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601" y="20523"/>
            <a:ext cx="8482330" cy="452120"/>
          </a:xfrm>
          <a:prstGeom prst="rect">
            <a:avLst/>
          </a:prstGeom>
        </p:spPr>
        <p:txBody>
          <a:bodyPr vert="horz" wrap="square" lIns="0" tIns="12065" rIns="0" bIns="0" rtlCol="0">
            <a:spAutoFit/>
          </a:bodyPr>
          <a:lstStyle/>
          <a:p>
            <a:pPr marL="12700">
              <a:lnSpc>
                <a:spcPct val="100000"/>
              </a:lnSpc>
              <a:spcBef>
                <a:spcPts val="95"/>
              </a:spcBef>
              <a:tabLst>
                <a:tab pos="2733040" algn="l"/>
              </a:tabLst>
            </a:pPr>
            <a:r>
              <a:rPr sz="4200" spc="-7" baseline="1984" dirty="0">
                <a:solidFill>
                  <a:srgbClr val="CF30B5"/>
                </a:solidFill>
              </a:rPr>
              <a:t>Criterion</a:t>
            </a:r>
            <a:r>
              <a:rPr sz="4200" spc="22" baseline="1984" dirty="0">
                <a:solidFill>
                  <a:srgbClr val="CF30B5"/>
                </a:solidFill>
              </a:rPr>
              <a:t> </a:t>
            </a:r>
            <a:r>
              <a:rPr sz="4200" spc="-7" baseline="1984" dirty="0">
                <a:solidFill>
                  <a:srgbClr val="CF30B5"/>
                </a:solidFill>
              </a:rPr>
              <a:t>4	</a:t>
            </a:r>
            <a:r>
              <a:rPr sz="2800" spc="-5" dirty="0"/>
              <a:t>Infrastructure</a:t>
            </a:r>
            <a:r>
              <a:rPr sz="2800" spc="-20" dirty="0"/>
              <a:t> </a:t>
            </a:r>
            <a:r>
              <a:rPr sz="2800" dirty="0"/>
              <a:t>and</a:t>
            </a:r>
            <a:r>
              <a:rPr sz="2800" spc="-25" dirty="0"/>
              <a:t> </a:t>
            </a:r>
            <a:r>
              <a:rPr sz="2800" spc="-5" dirty="0"/>
              <a:t>teaching</a:t>
            </a:r>
            <a:r>
              <a:rPr sz="2800" spc="-10" dirty="0"/>
              <a:t> </a:t>
            </a:r>
            <a:r>
              <a:rPr sz="2800" spc="-15" dirty="0"/>
              <a:t>resources</a:t>
            </a:r>
            <a:endParaRPr sz="2800"/>
          </a:p>
        </p:txBody>
      </p:sp>
      <p:sp>
        <p:nvSpPr>
          <p:cNvPr id="3" name="object 3"/>
          <p:cNvSpPr txBox="1"/>
          <p:nvPr/>
        </p:nvSpPr>
        <p:spPr>
          <a:xfrm>
            <a:off x="270458" y="503885"/>
            <a:ext cx="6401605" cy="443070"/>
          </a:xfrm>
          <a:prstGeom prst="rect">
            <a:avLst/>
          </a:prstGeom>
        </p:spPr>
        <p:txBody>
          <a:bodyPr vert="horz" wrap="square" lIns="0" tIns="12065" rIns="0" bIns="0" rtlCol="0">
            <a:spAutoFit/>
          </a:bodyPr>
          <a:lstStyle/>
          <a:p>
            <a:pPr marL="12700">
              <a:lnSpc>
                <a:spcPct val="100000"/>
              </a:lnSpc>
              <a:spcBef>
                <a:spcPts val="95"/>
              </a:spcBef>
            </a:pPr>
            <a:r>
              <a:rPr sz="2800" spc="-5" dirty="0" err="1">
                <a:latin typeface="Courier New"/>
                <a:cs typeface="Courier New"/>
              </a:rPr>
              <a:t>o</a:t>
            </a:r>
            <a:r>
              <a:rPr sz="2800" b="1" spc="-5" dirty="0" err="1">
                <a:latin typeface="Times New Roman"/>
                <a:cs typeface="Times New Roman"/>
              </a:rPr>
              <a:t>Class</a:t>
            </a:r>
            <a:r>
              <a:rPr sz="2800" b="1" spc="5" dirty="0">
                <a:latin typeface="Times New Roman"/>
                <a:cs typeface="Times New Roman"/>
              </a:rPr>
              <a:t> </a:t>
            </a:r>
            <a:r>
              <a:rPr sz="2800" b="1" spc="-15" dirty="0">
                <a:latin typeface="Times New Roman"/>
                <a:cs typeface="Times New Roman"/>
              </a:rPr>
              <a:t>rooms</a:t>
            </a:r>
            <a:r>
              <a:rPr sz="2800" b="1" spc="-5" dirty="0">
                <a:latin typeface="Times New Roman"/>
                <a:cs typeface="Times New Roman"/>
              </a:rPr>
              <a:t> /</a:t>
            </a:r>
            <a:r>
              <a:rPr sz="2800" b="1" dirty="0">
                <a:latin typeface="Times New Roman"/>
                <a:cs typeface="Times New Roman"/>
              </a:rPr>
              <a:t> </a:t>
            </a:r>
            <a:r>
              <a:rPr sz="2800" b="1" spc="-5" dirty="0">
                <a:latin typeface="Times New Roman"/>
                <a:cs typeface="Times New Roman"/>
              </a:rPr>
              <a:t>smart class</a:t>
            </a:r>
            <a:r>
              <a:rPr sz="2800" b="1" spc="-15" dirty="0">
                <a:latin typeface="Times New Roman"/>
                <a:cs typeface="Times New Roman"/>
              </a:rPr>
              <a:t> rooms</a:t>
            </a:r>
            <a:endParaRPr sz="2800" dirty="0">
              <a:latin typeface="Times New Roman"/>
              <a:cs typeface="Times New Roman"/>
            </a:endParaRPr>
          </a:p>
        </p:txBody>
      </p:sp>
      <p:sp>
        <p:nvSpPr>
          <p:cNvPr id="4" name="object 4"/>
          <p:cNvSpPr txBox="1"/>
          <p:nvPr/>
        </p:nvSpPr>
        <p:spPr>
          <a:xfrm>
            <a:off x="263352" y="6004241"/>
            <a:ext cx="11449272" cy="593111"/>
          </a:xfrm>
          <a:prstGeom prst="rect">
            <a:avLst/>
          </a:prstGeom>
        </p:spPr>
        <p:txBody>
          <a:bodyPr vert="horz" wrap="square" lIns="0" tIns="38735" rIns="0" bIns="0" rtlCol="0">
            <a:spAutoFit/>
          </a:bodyPr>
          <a:lstStyle/>
          <a:p>
            <a:pPr marL="344170" algn="just">
              <a:lnSpc>
                <a:spcPct val="100000"/>
              </a:lnSpc>
              <a:spcBef>
                <a:spcPts val="305"/>
              </a:spcBef>
              <a:tabLst>
                <a:tab pos="6747509" algn="l"/>
              </a:tabLst>
            </a:pPr>
            <a:r>
              <a:rPr sz="1800" dirty="0">
                <a:latin typeface="Times New Roman"/>
                <a:cs typeface="Times New Roman"/>
              </a:rPr>
              <a:t>* </a:t>
            </a:r>
            <a:r>
              <a:rPr sz="1800" b="1" dirty="0">
                <a:latin typeface="Times New Roman"/>
                <a:cs typeface="Times New Roman"/>
              </a:rPr>
              <a:t>The </a:t>
            </a:r>
            <a:r>
              <a:rPr sz="1800" b="1" spc="-5" dirty="0">
                <a:latin typeface="Times New Roman"/>
                <a:cs typeface="Times New Roman"/>
              </a:rPr>
              <a:t>Department is </a:t>
            </a:r>
            <a:r>
              <a:rPr sz="1800" b="1" dirty="0">
                <a:latin typeface="Times New Roman"/>
                <a:cs typeface="Times New Roman"/>
              </a:rPr>
              <a:t>totally </a:t>
            </a:r>
            <a:r>
              <a:rPr sz="1800" b="1" spc="-5" dirty="0">
                <a:latin typeface="Times New Roman"/>
                <a:cs typeface="Times New Roman"/>
              </a:rPr>
              <a:t>technology enabled. </a:t>
            </a:r>
            <a:r>
              <a:rPr sz="1800" b="1" spc="-10" dirty="0">
                <a:latin typeface="Times New Roman"/>
                <a:cs typeface="Times New Roman"/>
              </a:rPr>
              <a:t>There </a:t>
            </a:r>
            <a:r>
              <a:rPr sz="1800" b="1" spc="-5" dirty="0">
                <a:latin typeface="Times New Roman"/>
                <a:cs typeface="Times New Roman"/>
              </a:rPr>
              <a:t>is 24*7 </a:t>
            </a:r>
            <a:r>
              <a:rPr sz="1800" b="1" dirty="0">
                <a:latin typeface="Times New Roman"/>
                <a:cs typeface="Times New Roman"/>
              </a:rPr>
              <a:t>internet </a:t>
            </a:r>
            <a:r>
              <a:rPr sz="1800" b="1" spc="-5" dirty="0">
                <a:latin typeface="Times New Roman"/>
                <a:cs typeface="Times New Roman"/>
              </a:rPr>
              <a:t>and </a:t>
            </a:r>
            <a:r>
              <a:rPr sz="1800" b="1" spc="-10" dirty="0">
                <a:latin typeface="Times New Roman"/>
                <a:cs typeface="Times New Roman"/>
              </a:rPr>
              <a:t>Wi-Fi </a:t>
            </a:r>
            <a:r>
              <a:rPr sz="1800" b="1" dirty="0">
                <a:latin typeface="Times New Roman"/>
                <a:cs typeface="Times New Roman"/>
              </a:rPr>
              <a:t>connection available for </a:t>
            </a:r>
            <a:r>
              <a:rPr sz="1800" b="1" spc="-5" dirty="0">
                <a:latin typeface="Times New Roman"/>
                <a:cs typeface="Times New Roman"/>
              </a:rPr>
              <a:t>the </a:t>
            </a:r>
            <a:r>
              <a:rPr sz="1800" b="1" dirty="0">
                <a:latin typeface="Times New Roman"/>
                <a:cs typeface="Times New Roman"/>
              </a:rPr>
              <a:t>staff </a:t>
            </a:r>
            <a:r>
              <a:rPr sz="1800" b="1" spc="-10" dirty="0">
                <a:latin typeface="Times New Roman"/>
                <a:cs typeface="Times New Roman"/>
              </a:rPr>
              <a:t>and </a:t>
            </a:r>
            <a:r>
              <a:rPr sz="1800" b="1" spc="-5" dirty="0">
                <a:latin typeface="Times New Roman"/>
                <a:cs typeface="Times New Roman"/>
              </a:rPr>
              <a:t>students. </a:t>
            </a:r>
            <a:r>
              <a:rPr sz="1800" b="1" spc="-10" dirty="0">
                <a:latin typeface="Times New Roman"/>
                <a:cs typeface="Times New Roman"/>
              </a:rPr>
              <a:t>There</a:t>
            </a:r>
            <a:r>
              <a:rPr lang="en-IN" sz="1800" b="1" spc="-10" dirty="0">
                <a:latin typeface="Times New Roman"/>
                <a:cs typeface="Times New Roman"/>
              </a:rPr>
              <a:t> is one</a:t>
            </a:r>
            <a:r>
              <a:rPr sz="1800" b="1" spc="-5" dirty="0">
                <a:latin typeface="Times New Roman"/>
                <a:cs typeface="Times New Roman"/>
              </a:rPr>
              <a:t> </a:t>
            </a:r>
            <a:r>
              <a:rPr sz="1800" b="1" spc="-10" dirty="0">
                <a:latin typeface="Times New Roman"/>
                <a:cs typeface="Times New Roman"/>
              </a:rPr>
              <a:t>LCD </a:t>
            </a:r>
            <a:r>
              <a:rPr sz="1800" b="1" spc="-5" dirty="0">
                <a:latin typeface="Times New Roman"/>
                <a:cs typeface="Times New Roman"/>
              </a:rPr>
              <a:t>projector, </a:t>
            </a:r>
            <a:r>
              <a:rPr lang="en-IN" b="1" spc="-5" dirty="0">
                <a:latin typeface="Times New Roman"/>
                <a:cs typeface="Times New Roman"/>
              </a:rPr>
              <a:t>1</a:t>
            </a:r>
            <a:r>
              <a:rPr sz="1800" b="1" dirty="0">
                <a:latin typeface="Times New Roman"/>
                <a:cs typeface="Times New Roman"/>
              </a:rPr>
              <a:t> </a:t>
            </a:r>
            <a:r>
              <a:rPr sz="1800" b="1" spc="-5" dirty="0">
                <a:latin typeface="Times New Roman"/>
                <a:cs typeface="Times New Roman"/>
              </a:rPr>
              <a:t>Digital interactive </a:t>
            </a:r>
            <a:r>
              <a:rPr sz="1800" b="1" dirty="0">
                <a:latin typeface="Times New Roman"/>
                <a:cs typeface="Times New Roman"/>
              </a:rPr>
              <a:t>smart</a:t>
            </a:r>
            <a:r>
              <a:rPr sz="1800" b="1" spc="-5" dirty="0">
                <a:latin typeface="Times New Roman"/>
                <a:cs typeface="Times New Roman"/>
              </a:rPr>
              <a:t> </a:t>
            </a:r>
            <a:r>
              <a:rPr sz="1800" b="1" dirty="0">
                <a:latin typeface="Times New Roman"/>
                <a:cs typeface="Times New Roman"/>
              </a:rPr>
              <a:t>Board,</a:t>
            </a:r>
            <a:r>
              <a:rPr sz="1800" b="1" spc="10" dirty="0">
                <a:latin typeface="Times New Roman"/>
                <a:cs typeface="Times New Roman"/>
              </a:rPr>
              <a:t> </a:t>
            </a:r>
            <a:endParaRPr sz="1800" dirty="0">
              <a:latin typeface="Times New Roman"/>
              <a:cs typeface="Times New Roman"/>
            </a:endParaRPr>
          </a:p>
        </p:txBody>
      </p:sp>
      <p:sp>
        <p:nvSpPr>
          <p:cNvPr id="11" name="object 11"/>
          <p:cNvSpPr txBox="1"/>
          <p:nvPr/>
        </p:nvSpPr>
        <p:spPr>
          <a:xfrm>
            <a:off x="7896200" y="5578844"/>
            <a:ext cx="3427119" cy="228268"/>
          </a:xfrm>
          <a:prstGeom prst="rect">
            <a:avLst/>
          </a:prstGeom>
        </p:spPr>
        <p:txBody>
          <a:bodyPr vert="horz" wrap="square" lIns="0" tIns="12700" rIns="0" bIns="0" rtlCol="0">
            <a:spAutoFit/>
          </a:bodyPr>
          <a:lstStyle/>
          <a:p>
            <a:pPr marL="12700">
              <a:lnSpc>
                <a:spcPct val="100000"/>
              </a:lnSpc>
              <a:spcBef>
                <a:spcPts val="100"/>
              </a:spcBef>
            </a:pPr>
            <a:r>
              <a:rPr lang="en-IN" sz="1400" b="1" spc="-5" dirty="0">
                <a:latin typeface="Times New Roman"/>
                <a:cs typeface="Times New Roman"/>
              </a:rPr>
              <a:t>E Class Room - 205, Principal Block, AUCE</a:t>
            </a:r>
            <a:endParaRPr sz="1400" dirty="0">
              <a:latin typeface="Times New Roman"/>
              <a:cs typeface="Times New Roman"/>
            </a:endParaRPr>
          </a:p>
        </p:txBody>
      </p:sp>
      <p:pic>
        <p:nvPicPr>
          <p:cNvPr id="13" name="object 13"/>
          <p:cNvPicPr/>
          <p:nvPr/>
        </p:nvPicPr>
        <p:blipFill>
          <a:blip r:embed="rId3" cstate="print"/>
          <a:stretch>
            <a:fillRect/>
          </a:stretch>
        </p:blipFill>
        <p:spPr>
          <a:xfrm>
            <a:off x="11323319" y="77723"/>
            <a:ext cx="714755" cy="705612"/>
          </a:xfrm>
          <a:prstGeom prst="rect">
            <a:avLst/>
          </a:prstGeom>
        </p:spPr>
      </p:pic>
      <p:pic>
        <p:nvPicPr>
          <p:cNvPr id="17" name="Picture 16">
            <a:extLst>
              <a:ext uri="{FF2B5EF4-FFF2-40B4-BE49-F238E27FC236}">
                <a16:creationId xmlns:a16="http://schemas.microsoft.com/office/drawing/2014/main" id="{476B3ACB-24A3-F120-36EC-43368FCD71B0}"/>
              </a:ext>
            </a:extLst>
          </p:cNvPr>
          <p:cNvPicPr>
            <a:picLocks noChangeAspect="1"/>
          </p:cNvPicPr>
          <p:nvPr/>
        </p:nvPicPr>
        <p:blipFill rotWithShape="1">
          <a:blip r:embed="rId4"/>
          <a:srcRect b="17039"/>
          <a:stretch/>
        </p:blipFill>
        <p:spPr>
          <a:xfrm>
            <a:off x="562519" y="1068551"/>
            <a:ext cx="3589265" cy="2351234"/>
          </a:xfrm>
          <a:prstGeom prst="rect">
            <a:avLst/>
          </a:prstGeom>
        </p:spPr>
      </p:pic>
      <p:pic>
        <p:nvPicPr>
          <p:cNvPr id="23" name="Picture 22">
            <a:extLst>
              <a:ext uri="{FF2B5EF4-FFF2-40B4-BE49-F238E27FC236}">
                <a16:creationId xmlns:a16="http://schemas.microsoft.com/office/drawing/2014/main" id="{A160EDCE-8057-B80F-474B-F2D3D670F041}"/>
              </a:ext>
            </a:extLst>
          </p:cNvPr>
          <p:cNvPicPr>
            <a:picLocks noChangeAspect="1"/>
          </p:cNvPicPr>
          <p:nvPr/>
        </p:nvPicPr>
        <p:blipFill>
          <a:blip r:embed="rId5"/>
          <a:stretch>
            <a:fillRect/>
          </a:stretch>
        </p:blipFill>
        <p:spPr>
          <a:xfrm>
            <a:off x="7941201" y="1082952"/>
            <a:ext cx="3123351" cy="4434280"/>
          </a:xfrm>
          <a:prstGeom prst="rect">
            <a:avLst/>
          </a:prstGeom>
        </p:spPr>
      </p:pic>
      <p:pic>
        <p:nvPicPr>
          <p:cNvPr id="25" name="Picture 24">
            <a:extLst>
              <a:ext uri="{FF2B5EF4-FFF2-40B4-BE49-F238E27FC236}">
                <a16:creationId xmlns:a16="http://schemas.microsoft.com/office/drawing/2014/main" id="{8B09EFA3-F5A1-9881-7A60-34C4250496D3}"/>
              </a:ext>
            </a:extLst>
          </p:cNvPr>
          <p:cNvPicPr>
            <a:picLocks noChangeAspect="1"/>
          </p:cNvPicPr>
          <p:nvPr/>
        </p:nvPicPr>
        <p:blipFill>
          <a:blip r:embed="rId6"/>
          <a:stretch>
            <a:fillRect/>
          </a:stretch>
        </p:blipFill>
        <p:spPr>
          <a:xfrm>
            <a:off x="565152" y="3501008"/>
            <a:ext cx="3226592" cy="2340415"/>
          </a:xfrm>
          <a:prstGeom prst="rect">
            <a:avLst/>
          </a:prstGeom>
        </p:spPr>
      </p:pic>
      <p:pic>
        <p:nvPicPr>
          <p:cNvPr id="29" name="Picture 28">
            <a:extLst>
              <a:ext uri="{FF2B5EF4-FFF2-40B4-BE49-F238E27FC236}">
                <a16:creationId xmlns:a16="http://schemas.microsoft.com/office/drawing/2014/main" id="{ADEFF8E1-34B0-1BE5-A37A-6C71DDE51203}"/>
              </a:ext>
            </a:extLst>
          </p:cNvPr>
          <p:cNvPicPr>
            <a:picLocks noChangeAspect="1"/>
          </p:cNvPicPr>
          <p:nvPr/>
        </p:nvPicPr>
        <p:blipFill>
          <a:blip r:embed="rId7"/>
          <a:stretch>
            <a:fillRect/>
          </a:stretch>
        </p:blipFill>
        <p:spPr>
          <a:xfrm>
            <a:off x="4012963" y="3501008"/>
            <a:ext cx="3811229" cy="2351234"/>
          </a:xfrm>
          <a:prstGeom prst="rect">
            <a:avLst/>
          </a:prstGeom>
        </p:spPr>
      </p:pic>
      <p:pic>
        <p:nvPicPr>
          <p:cNvPr id="31" name="Picture 30">
            <a:extLst>
              <a:ext uri="{FF2B5EF4-FFF2-40B4-BE49-F238E27FC236}">
                <a16:creationId xmlns:a16="http://schemas.microsoft.com/office/drawing/2014/main" id="{0A8B9389-BA1D-3461-3E3A-9CE85EE8D4F9}"/>
              </a:ext>
            </a:extLst>
          </p:cNvPr>
          <p:cNvPicPr>
            <a:picLocks noChangeAspect="1"/>
          </p:cNvPicPr>
          <p:nvPr/>
        </p:nvPicPr>
        <p:blipFill>
          <a:blip r:embed="rId8"/>
          <a:stretch>
            <a:fillRect/>
          </a:stretch>
        </p:blipFill>
        <p:spPr>
          <a:xfrm>
            <a:off x="4245836" y="1113631"/>
            <a:ext cx="3589265" cy="229346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601" y="20523"/>
            <a:ext cx="9187180" cy="452120"/>
          </a:xfrm>
          <a:prstGeom prst="rect">
            <a:avLst/>
          </a:prstGeom>
        </p:spPr>
        <p:txBody>
          <a:bodyPr vert="horz" wrap="square" lIns="0" tIns="12065" rIns="0" bIns="0" rtlCol="0">
            <a:spAutoFit/>
          </a:bodyPr>
          <a:lstStyle/>
          <a:p>
            <a:pPr marL="12700">
              <a:lnSpc>
                <a:spcPct val="100000"/>
              </a:lnSpc>
              <a:spcBef>
                <a:spcPts val="95"/>
              </a:spcBef>
              <a:tabLst>
                <a:tab pos="3435350" algn="l"/>
              </a:tabLst>
            </a:pPr>
            <a:r>
              <a:rPr sz="4200" spc="-7" baseline="1984" dirty="0">
                <a:solidFill>
                  <a:srgbClr val="CF30B5"/>
                </a:solidFill>
              </a:rPr>
              <a:t>Criterion</a:t>
            </a:r>
            <a:r>
              <a:rPr sz="4200" spc="22" baseline="1984" dirty="0">
                <a:solidFill>
                  <a:srgbClr val="CF30B5"/>
                </a:solidFill>
              </a:rPr>
              <a:t> </a:t>
            </a:r>
            <a:r>
              <a:rPr sz="4200" spc="-7" baseline="1984" dirty="0">
                <a:solidFill>
                  <a:srgbClr val="CF30B5"/>
                </a:solidFill>
              </a:rPr>
              <a:t>4	</a:t>
            </a:r>
            <a:r>
              <a:rPr sz="2800" spc="-5" dirty="0"/>
              <a:t>Infrastructures</a:t>
            </a:r>
            <a:r>
              <a:rPr sz="2800" spc="-15" dirty="0"/>
              <a:t> </a:t>
            </a:r>
            <a:r>
              <a:rPr sz="2800" spc="-5" dirty="0"/>
              <a:t>and teaching </a:t>
            </a:r>
            <a:r>
              <a:rPr sz="2800" spc="-15" dirty="0"/>
              <a:t>resource</a:t>
            </a:r>
            <a:endParaRPr sz="2800"/>
          </a:p>
        </p:txBody>
      </p:sp>
      <p:sp>
        <p:nvSpPr>
          <p:cNvPr id="3" name="object 3"/>
          <p:cNvSpPr txBox="1"/>
          <p:nvPr/>
        </p:nvSpPr>
        <p:spPr>
          <a:xfrm>
            <a:off x="289356" y="760222"/>
            <a:ext cx="10288905" cy="4631055"/>
          </a:xfrm>
          <a:prstGeom prst="rect">
            <a:avLst/>
          </a:prstGeom>
        </p:spPr>
        <p:txBody>
          <a:bodyPr vert="horz" wrap="square" lIns="0" tIns="12065" rIns="0" bIns="0" rtlCol="0">
            <a:spAutoFit/>
          </a:bodyPr>
          <a:lstStyle/>
          <a:p>
            <a:pPr marL="469900" marR="2741930" indent="-457200">
              <a:lnSpc>
                <a:spcPct val="100000"/>
              </a:lnSpc>
              <a:spcBef>
                <a:spcPts val="95"/>
              </a:spcBef>
              <a:buFont typeface="Courier New"/>
              <a:buChar char="o"/>
              <a:tabLst>
                <a:tab pos="469900" algn="l"/>
              </a:tabLst>
            </a:pPr>
            <a:r>
              <a:rPr sz="2800" b="1" spc="-5" dirty="0">
                <a:latin typeface="Times New Roman"/>
                <a:cs typeface="Times New Roman"/>
              </a:rPr>
              <a:t>Department</a:t>
            </a:r>
            <a:r>
              <a:rPr sz="2800" b="1" spc="40" dirty="0">
                <a:latin typeface="Times New Roman"/>
                <a:cs typeface="Times New Roman"/>
              </a:rPr>
              <a:t> </a:t>
            </a:r>
            <a:r>
              <a:rPr sz="2800" b="1" spc="-5" dirty="0">
                <a:latin typeface="Times New Roman"/>
                <a:cs typeface="Times New Roman"/>
              </a:rPr>
              <a:t>library/e </a:t>
            </a:r>
            <a:r>
              <a:rPr sz="2800" b="1" spc="-10" dirty="0">
                <a:latin typeface="Times New Roman"/>
                <a:cs typeface="Times New Roman"/>
              </a:rPr>
              <a:t>-resources/Wi-fi/internet </a:t>
            </a:r>
            <a:r>
              <a:rPr sz="2800" b="1" spc="-685" dirty="0">
                <a:latin typeface="Times New Roman"/>
                <a:cs typeface="Times New Roman"/>
              </a:rPr>
              <a:t> </a:t>
            </a:r>
            <a:r>
              <a:rPr sz="2800" b="1" spc="-5" dirty="0">
                <a:latin typeface="Times New Roman"/>
                <a:cs typeface="Times New Roman"/>
              </a:rPr>
              <a:t>facilities/Bandwidth/link</a:t>
            </a:r>
            <a:r>
              <a:rPr sz="2800" b="1" spc="5" dirty="0">
                <a:latin typeface="Times New Roman"/>
                <a:cs typeface="Times New Roman"/>
              </a:rPr>
              <a:t> </a:t>
            </a:r>
            <a:r>
              <a:rPr sz="2800" b="1" spc="-5" dirty="0">
                <a:latin typeface="Times New Roman"/>
                <a:cs typeface="Times New Roman"/>
              </a:rPr>
              <a:t>to</a:t>
            </a:r>
            <a:r>
              <a:rPr sz="2800" b="1" spc="20" dirty="0">
                <a:latin typeface="Times New Roman"/>
                <a:cs typeface="Times New Roman"/>
              </a:rPr>
              <a:t> </a:t>
            </a:r>
            <a:r>
              <a:rPr sz="2800" b="1" spc="-5" dirty="0">
                <a:latin typeface="Times New Roman"/>
                <a:cs typeface="Times New Roman"/>
              </a:rPr>
              <a:t>library e </a:t>
            </a:r>
            <a:r>
              <a:rPr sz="2800" b="1" spc="-15" dirty="0">
                <a:latin typeface="Times New Roman"/>
                <a:cs typeface="Times New Roman"/>
              </a:rPr>
              <a:t>resources</a:t>
            </a:r>
            <a:endParaRPr sz="2800">
              <a:latin typeface="Times New Roman"/>
              <a:cs typeface="Times New Roman"/>
            </a:endParaRPr>
          </a:p>
          <a:p>
            <a:pPr marL="1211580" lvl="1" indent="-343535">
              <a:lnSpc>
                <a:spcPct val="100000"/>
              </a:lnSpc>
              <a:spcBef>
                <a:spcPts val="2600"/>
              </a:spcBef>
              <a:buFont typeface="Symbol"/>
              <a:buChar char=""/>
              <a:tabLst>
                <a:tab pos="1211580" algn="l"/>
                <a:tab pos="1212215" algn="l"/>
              </a:tabLst>
            </a:pPr>
            <a:r>
              <a:rPr sz="2000" dirty="0">
                <a:latin typeface="Times New Roman"/>
                <a:cs typeface="Times New Roman"/>
              </a:rPr>
              <a:t>College</a:t>
            </a:r>
            <a:r>
              <a:rPr sz="2000" spc="-30" dirty="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having</a:t>
            </a:r>
            <a:r>
              <a:rPr sz="2000" spc="-35" dirty="0">
                <a:latin typeface="Times New Roman"/>
                <a:cs typeface="Times New Roman"/>
              </a:rPr>
              <a:t> </a:t>
            </a:r>
            <a:r>
              <a:rPr sz="2000" dirty="0">
                <a:latin typeface="Times New Roman"/>
                <a:cs typeface="Times New Roman"/>
              </a:rPr>
              <a:t>1GBPS</a:t>
            </a:r>
            <a:r>
              <a:rPr sz="2000" spc="-15" dirty="0">
                <a:latin typeface="Times New Roman"/>
                <a:cs typeface="Times New Roman"/>
              </a:rPr>
              <a:t> </a:t>
            </a:r>
            <a:r>
              <a:rPr sz="2000" dirty="0">
                <a:latin typeface="Times New Roman"/>
                <a:cs typeface="Times New Roman"/>
              </a:rPr>
              <a:t>leased</a:t>
            </a:r>
            <a:r>
              <a:rPr sz="2000" spc="-25" dirty="0">
                <a:latin typeface="Times New Roman"/>
                <a:cs typeface="Times New Roman"/>
              </a:rPr>
              <a:t> </a:t>
            </a:r>
            <a:r>
              <a:rPr sz="2000" spc="-5" dirty="0">
                <a:latin typeface="Times New Roman"/>
                <a:cs typeface="Times New Roman"/>
              </a:rPr>
              <a:t>line.</a:t>
            </a:r>
            <a:endParaRPr sz="2000">
              <a:latin typeface="Times New Roman"/>
              <a:cs typeface="Times New Roman"/>
            </a:endParaRPr>
          </a:p>
          <a:p>
            <a:pPr marL="1211580" marR="5080" lvl="1" indent="-343535">
              <a:lnSpc>
                <a:spcPct val="107000"/>
              </a:lnSpc>
              <a:buFont typeface="Symbol"/>
              <a:buChar char=""/>
              <a:tabLst>
                <a:tab pos="1211580" algn="l"/>
                <a:tab pos="1212215" algn="l"/>
              </a:tabLst>
            </a:pPr>
            <a:r>
              <a:rPr sz="2000" dirty="0">
                <a:latin typeface="Times New Roman"/>
                <a:cs typeface="Times New Roman"/>
              </a:rPr>
              <a:t>IEEE </a:t>
            </a:r>
            <a:r>
              <a:rPr sz="2000" spc="-5" dirty="0">
                <a:latin typeface="Times New Roman"/>
                <a:cs typeface="Times New Roman"/>
              </a:rPr>
              <a:t>and </a:t>
            </a:r>
            <a:r>
              <a:rPr sz="2000" spc="-20" dirty="0">
                <a:latin typeface="Times New Roman"/>
                <a:cs typeface="Times New Roman"/>
              </a:rPr>
              <a:t>DELNET, </a:t>
            </a:r>
            <a:r>
              <a:rPr sz="2000" dirty="0">
                <a:latin typeface="Times New Roman"/>
                <a:cs typeface="Times New Roman"/>
              </a:rPr>
              <a:t>Central Funding (E-SHODHSINDHU, SHODHGANGA), </a:t>
            </a:r>
            <a:r>
              <a:rPr sz="2000" spc="-25" dirty="0">
                <a:latin typeface="Times New Roman"/>
                <a:cs typeface="Times New Roman"/>
              </a:rPr>
              <a:t>J-GATE, </a:t>
            </a:r>
            <a:r>
              <a:rPr sz="2000" spc="-484" dirty="0">
                <a:latin typeface="Times New Roman"/>
                <a:cs typeface="Times New Roman"/>
              </a:rPr>
              <a:t> </a:t>
            </a:r>
            <a:r>
              <a:rPr sz="2000" spc="-15" dirty="0">
                <a:latin typeface="Times New Roman"/>
                <a:cs typeface="Times New Roman"/>
              </a:rPr>
              <a:t>INFILIBNET.</a:t>
            </a:r>
            <a:endParaRPr sz="2000">
              <a:latin typeface="Times New Roman"/>
              <a:cs typeface="Times New Roman"/>
            </a:endParaRPr>
          </a:p>
          <a:p>
            <a:pPr marL="1416050" lvl="2" indent="-90805">
              <a:lnSpc>
                <a:spcPct val="100000"/>
              </a:lnSpc>
              <a:spcBef>
                <a:spcPts val="165"/>
              </a:spcBef>
              <a:buClr>
                <a:srgbClr val="000000"/>
              </a:buClr>
              <a:buSzPct val="95000"/>
              <a:buFont typeface="Arial MT"/>
              <a:buChar char="•"/>
              <a:tabLst>
                <a:tab pos="1416685" algn="l"/>
              </a:tabLst>
            </a:pPr>
            <a:r>
              <a:rPr sz="2000" u="heavy" spc="-10" dirty="0">
                <a:solidFill>
                  <a:srgbClr val="0462C1"/>
                </a:solidFill>
                <a:uFill>
                  <a:solidFill>
                    <a:srgbClr val="0462C1"/>
                  </a:solidFill>
                </a:uFill>
                <a:latin typeface="Times New Roman"/>
                <a:cs typeface="Times New Roman"/>
                <a:hlinkClick r:id="rId3"/>
              </a:rPr>
              <a:t>https://www.andhrauniversity.edu.in/library</a:t>
            </a:r>
            <a:endParaRPr sz="2000">
              <a:latin typeface="Times New Roman"/>
              <a:cs typeface="Times New Roman"/>
            </a:endParaRPr>
          </a:p>
          <a:p>
            <a:pPr marL="1668780" lvl="2" indent="-343535">
              <a:lnSpc>
                <a:spcPct val="100000"/>
              </a:lnSpc>
              <a:spcBef>
                <a:spcPts val="965"/>
              </a:spcBef>
              <a:buClr>
                <a:srgbClr val="000000"/>
              </a:buClr>
              <a:buSzPct val="95000"/>
              <a:buFont typeface="Arial MT"/>
              <a:buChar char="•"/>
              <a:tabLst>
                <a:tab pos="1668780" algn="l"/>
                <a:tab pos="1669414" algn="l"/>
              </a:tabLst>
            </a:pPr>
            <a:r>
              <a:rPr sz="2000" u="heavy" dirty="0">
                <a:solidFill>
                  <a:srgbClr val="0462C1"/>
                </a:solidFill>
                <a:uFill>
                  <a:solidFill>
                    <a:srgbClr val="0462C1"/>
                  </a:solidFill>
                </a:uFill>
                <a:latin typeface="Times New Roman"/>
                <a:cs typeface="Times New Roman"/>
              </a:rPr>
              <a:t>E-Journals</a:t>
            </a:r>
            <a:r>
              <a:rPr sz="2000" spc="-60" dirty="0">
                <a:solidFill>
                  <a:srgbClr val="0462C1"/>
                </a:solidFill>
                <a:latin typeface="Times New Roman"/>
                <a:cs typeface="Times New Roman"/>
              </a:rPr>
              <a:t> </a:t>
            </a:r>
            <a:r>
              <a:rPr sz="2000" dirty="0">
                <a:latin typeface="Times New Roman"/>
                <a:cs typeface="Times New Roman"/>
              </a:rPr>
              <a:t>–</a:t>
            </a:r>
            <a:r>
              <a:rPr sz="2000" spc="-15" dirty="0">
                <a:latin typeface="Times New Roman"/>
                <a:cs typeface="Times New Roman"/>
              </a:rPr>
              <a:t> </a:t>
            </a:r>
            <a:r>
              <a:rPr sz="2000" dirty="0">
                <a:latin typeface="Times New Roman"/>
                <a:cs typeface="Times New Roman"/>
              </a:rPr>
              <a:t>IEEE,</a:t>
            </a:r>
            <a:r>
              <a:rPr sz="2000" spc="-125" dirty="0">
                <a:latin typeface="Times New Roman"/>
                <a:cs typeface="Times New Roman"/>
              </a:rPr>
              <a:t> </a:t>
            </a:r>
            <a:r>
              <a:rPr sz="2000" dirty="0">
                <a:latin typeface="Times New Roman"/>
                <a:cs typeface="Times New Roman"/>
              </a:rPr>
              <a:t>ASME</a:t>
            </a:r>
            <a:r>
              <a:rPr sz="2000" spc="-25" dirty="0">
                <a:latin typeface="Times New Roman"/>
                <a:cs typeface="Times New Roman"/>
              </a:rPr>
              <a:t> </a:t>
            </a:r>
            <a:r>
              <a:rPr sz="2000" spc="-5" dirty="0">
                <a:latin typeface="Times New Roman"/>
                <a:cs typeface="Times New Roman"/>
              </a:rPr>
              <a:t>etc.</a:t>
            </a:r>
            <a:endParaRPr sz="2000">
              <a:latin typeface="Times New Roman"/>
              <a:cs typeface="Times New Roman"/>
            </a:endParaRPr>
          </a:p>
          <a:p>
            <a:pPr marL="1668780" lvl="2" indent="-343535">
              <a:lnSpc>
                <a:spcPct val="100000"/>
              </a:lnSpc>
              <a:spcBef>
                <a:spcPts val="975"/>
              </a:spcBef>
              <a:buClr>
                <a:srgbClr val="000000"/>
              </a:buClr>
              <a:buSzPct val="95000"/>
              <a:buFont typeface="Arial MT"/>
              <a:buChar char="•"/>
              <a:tabLst>
                <a:tab pos="1668780" algn="l"/>
                <a:tab pos="1669414" algn="l"/>
              </a:tabLst>
            </a:pPr>
            <a:r>
              <a:rPr sz="2000" u="heavy" dirty="0">
                <a:solidFill>
                  <a:srgbClr val="0462C1"/>
                </a:solidFill>
                <a:uFill>
                  <a:solidFill>
                    <a:srgbClr val="0462C1"/>
                  </a:solidFill>
                </a:uFill>
                <a:latin typeface="Times New Roman"/>
                <a:cs typeface="Times New Roman"/>
              </a:rPr>
              <a:t>Apex</a:t>
            </a:r>
            <a:r>
              <a:rPr sz="2000" u="heavy" spc="-45" dirty="0">
                <a:solidFill>
                  <a:srgbClr val="0462C1"/>
                </a:solidFill>
                <a:uFill>
                  <a:solidFill>
                    <a:srgbClr val="0462C1"/>
                  </a:solidFill>
                </a:uFill>
                <a:latin typeface="Times New Roman"/>
                <a:cs typeface="Times New Roman"/>
              </a:rPr>
              <a:t> </a:t>
            </a:r>
            <a:r>
              <a:rPr sz="2000" u="heavy" dirty="0">
                <a:solidFill>
                  <a:srgbClr val="0462C1"/>
                </a:solidFill>
                <a:uFill>
                  <a:solidFill>
                    <a:srgbClr val="0462C1"/>
                  </a:solidFill>
                </a:uFill>
                <a:latin typeface="Times New Roman"/>
                <a:cs typeface="Times New Roman"/>
              </a:rPr>
              <a:t>Journals</a:t>
            </a:r>
            <a:endParaRPr sz="2000">
              <a:latin typeface="Times New Roman"/>
              <a:cs typeface="Times New Roman"/>
            </a:endParaRPr>
          </a:p>
          <a:p>
            <a:pPr marL="1668780" lvl="2" indent="-343535">
              <a:lnSpc>
                <a:spcPct val="100000"/>
              </a:lnSpc>
              <a:spcBef>
                <a:spcPts val="969"/>
              </a:spcBef>
              <a:buSzPct val="95000"/>
              <a:buFont typeface="Arial MT"/>
              <a:buChar char="•"/>
              <a:tabLst>
                <a:tab pos="1668780" algn="l"/>
                <a:tab pos="1669414" algn="l"/>
              </a:tabLst>
            </a:pPr>
            <a:r>
              <a:rPr sz="2000" dirty="0">
                <a:latin typeface="Times New Roman"/>
                <a:cs typeface="Times New Roman"/>
              </a:rPr>
              <a:t>DELNET</a:t>
            </a:r>
            <a:r>
              <a:rPr sz="2000" spc="-45" dirty="0">
                <a:latin typeface="Times New Roman"/>
                <a:cs typeface="Times New Roman"/>
              </a:rPr>
              <a:t> </a:t>
            </a:r>
            <a:r>
              <a:rPr sz="2000" dirty="0">
                <a:latin typeface="Times New Roman"/>
                <a:cs typeface="Times New Roman"/>
              </a:rPr>
              <a:t>-</a:t>
            </a:r>
            <a:r>
              <a:rPr sz="2000" spc="-15" dirty="0">
                <a:solidFill>
                  <a:srgbClr val="0462C1"/>
                </a:solidFill>
                <a:latin typeface="Times New Roman"/>
                <a:cs typeface="Times New Roman"/>
              </a:rPr>
              <a:t> </a:t>
            </a:r>
            <a:r>
              <a:rPr sz="2000" u="heavy" spc="-5" dirty="0">
                <a:solidFill>
                  <a:srgbClr val="0462C1"/>
                </a:solidFill>
                <a:uFill>
                  <a:solidFill>
                    <a:srgbClr val="0462C1"/>
                  </a:solidFill>
                </a:uFill>
                <a:latin typeface="Times New Roman"/>
                <a:cs typeface="Times New Roman"/>
                <a:hlinkClick r:id="rId4"/>
              </a:rPr>
              <a:t>http://delnet.in/</a:t>
            </a:r>
            <a:endParaRPr sz="2000">
              <a:latin typeface="Times New Roman"/>
              <a:cs typeface="Times New Roman"/>
            </a:endParaRPr>
          </a:p>
          <a:p>
            <a:pPr marL="1668780" lvl="2" indent="-343535">
              <a:lnSpc>
                <a:spcPct val="100000"/>
              </a:lnSpc>
              <a:spcBef>
                <a:spcPts val="960"/>
              </a:spcBef>
              <a:buSzPct val="95000"/>
              <a:buFont typeface="Arial MT"/>
              <a:buChar char="•"/>
              <a:tabLst>
                <a:tab pos="1668780" algn="l"/>
                <a:tab pos="1669414" algn="l"/>
              </a:tabLst>
            </a:pPr>
            <a:r>
              <a:rPr sz="2000" u="heavy" dirty="0">
                <a:uFill>
                  <a:solidFill>
                    <a:srgbClr val="000000"/>
                  </a:solidFill>
                </a:uFill>
                <a:latin typeface="Times New Roman"/>
                <a:cs typeface="Times New Roman"/>
              </a:rPr>
              <a:t>J-Gate</a:t>
            </a:r>
            <a:endParaRPr sz="2000">
              <a:latin typeface="Times New Roman"/>
              <a:cs typeface="Times New Roman"/>
            </a:endParaRPr>
          </a:p>
          <a:p>
            <a:pPr marL="1668780" lvl="2" indent="-343535">
              <a:lnSpc>
                <a:spcPct val="100000"/>
              </a:lnSpc>
              <a:spcBef>
                <a:spcPts val="975"/>
              </a:spcBef>
              <a:buSzPct val="95000"/>
              <a:buFont typeface="Arial MT"/>
              <a:buChar char="•"/>
              <a:tabLst>
                <a:tab pos="1668780" algn="l"/>
                <a:tab pos="1669414" algn="l"/>
              </a:tabLst>
            </a:pPr>
            <a:r>
              <a:rPr sz="2000" u="heavy" dirty="0">
                <a:uFill>
                  <a:solidFill>
                    <a:srgbClr val="000000"/>
                  </a:solidFill>
                </a:uFill>
                <a:latin typeface="Times New Roman"/>
                <a:cs typeface="Times New Roman"/>
              </a:rPr>
              <a:t>INFLIBNET</a:t>
            </a:r>
            <a:endParaRPr sz="2000">
              <a:latin typeface="Times New Roman"/>
              <a:cs typeface="Times New Roman"/>
            </a:endParaRPr>
          </a:p>
        </p:txBody>
      </p:sp>
      <p:pic>
        <p:nvPicPr>
          <p:cNvPr id="4" name="object 4"/>
          <p:cNvPicPr/>
          <p:nvPr/>
        </p:nvPicPr>
        <p:blipFill>
          <a:blip r:embed="rId5" cstate="print"/>
          <a:stretch>
            <a:fillRect/>
          </a:stretch>
        </p:blipFill>
        <p:spPr>
          <a:xfrm>
            <a:off x="11387328" y="65531"/>
            <a:ext cx="675131" cy="66598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8A8D8E-124D-2F57-34A6-9EC62F67E6B6}"/>
              </a:ext>
            </a:extLst>
          </p:cNvPr>
          <p:cNvPicPr>
            <a:picLocks noChangeAspect="1"/>
          </p:cNvPicPr>
          <p:nvPr/>
        </p:nvPicPr>
        <p:blipFill>
          <a:blip r:embed="rId3"/>
          <a:stretch>
            <a:fillRect/>
          </a:stretch>
        </p:blipFill>
        <p:spPr>
          <a:xfrm>
            <a:off x="403366" y="2216278"/>
            <a:ext cx="11385267" cy="4122777"/>
          </a:xfrm>
          <a:prstGeom prst="rect">
            <a:avLst/>
          </a:prstGeom>
        </p:spPr>
      </p:pic>
      <p:sp>
        <p:nvSpPr>
          <p:cNvPr id="2" name="object 2"/>
          <p:cNvSpPr txBox="1">
            <a:spLocks noGrp="1"/>
          </p:cNvSpPr>
          <p:nvPr>
            <p:ph type="title"/>
          </p:nvPr>
        </p:nvSpPr>
        <p:spPr>
          <a:xfrm>
            <a:off x="2850260" y="20523"/>
            <a:ext cx="5763895" cy="452120"/>
          </a:xfrm>
          <a:prstGeom prst="rect">
            <a:avLst/>
          </a:prstGeom>
        </p:spPr>
        <p:txBody>
          <a:bodyPr vert="horz" wrap="square" lIns="0" tIns="12065" rIns="0" bIns="0" rtlCol="0">
            <a:spAutoFit/>
          </a:bodyPr>
          <a:lstStyle/>
          <a:p>
            <a:pPr marL="12700">
              <a:lnSpc>
                <a:spcPct val="100000"/>
              </a:lnSpc>
              <a:spcBef>
                <a:spcPts val="95"/>
              </a:spcBef>
            </a:pPr>
            <a:r>
              <a:rPr spc="-5" dirty="0"/>
              <a:t>Infrastructures</a:t>
            </a:r>
            <a:r>
              <a:rPr spc="-15" dirty="0"/>
              <a:t> </a:t>
            </a:r>
            <a:r>
              <a:rPr spc="-5" dirty="0"/>
              <a:t>and teaching </a:t>
            </a:r>
            <a:r>
              <a:rPr spc="-15" dirty="0"/>
              <a:t>resource</a:t>
            </a:r>
          </a:p>
        </p:txBody>
      </p:sp>
      <p:sp>
        <p:nvSpPr>
          <p:cNvPr id="3" name="object 3"/>
          <p:cNvSpPr txBox="1"/>
          <p:nvPr/>
        </p:nvSpPr>
        <p:spPr>
          <a:xfrm>
            <a:off x="289356" y="760222"/>
            <a:ext cx="7465059" cy="1291590"/>
          </a:xfrm>
          <a:prstGeom prst="rect">
            <a:avLst/>
          </a:prstGeom>
        </p:spPr>
        <p:txBody>
          <a:bodyPr vert="horz" wrap="square" lIns="0" tIns="12065" rIns="0" bIns="0" rtlCol="0">
            <a:spAutoFit/>
          </a:bodyPr>
          <a:lstStyle/>
          <a:p>
            <a:pPr marL="469900" indent="-457200">
              <a:lnSpc>
                <a:spcPct val="100000"/>
              </a:lnSpc>
              <a:spcBef>
                <a:spcPts val="95"/>
              </a:spcBef>
              <a:buFont typeface="Courier New"/>
              <a:buChar char="o"/>
              <a:tabLst>
                <a:tab pos="469900" algn="l"/>
              </a:tabLst>
            </a:pPr>
            <a:r>
              <a:rPr sz="2800" b="1" spc="-5" dirty="0">
                <a:latin typeface="Times New Roman"/>
                <a:cs typeface="Times New Roman"/>
              </a:rPr>
              <a:t>Link</a:t>
            </a:r>
            <a:r>
              <a:rPr sz="2800" b="1" spc="20" dirty="0">
                <a:latin typeface="Times New Roman"/>
                <a:cs typeface="Times New Roman"/>
              </a:rPr>
              <a:t> </a:t>
            </a:r>
            <a:r>
              <a:rPr sz="2800" b="1" spc="-5" dirty="0">
                <a:latin typeface="Times New Roman"/>
                <a:cs typeface="Times New Roman"/>
              </a:rPr>
              <a:t>to</a:t>
            </a:r>
            <a:r>
              <a:rPr sz="2800" b="1" spc="10" dirty="0">
                <a:latin typeface="Times New Roman"/>
                <a:cs typeface="Times New Roman"/>
              </a:rPr>
              <a:t> </a:t>
            </a:r>
            <a:r>
              <a:rPr sz="2800" b="1" spc="-5" dirty="0">
                <a:latin typeface="Times New Roman"/>
                <a:cs typeface="Times New Roman"/>
              </a:rPr>
              <a:t>library</a:t>
            </a:r>
            <a:r>
              <a:rPr sz="2800" b="1" spc="-10" dirty="0">
                <a:latin typeface="Times New Roman"/>
                <a:cs typeface="Times New Roman"/>
              </a:rPr>
              <a:t> </a:t>
            </a:r>
            <a:r>
              <a:rPr sz="2800" b="1" spc="-5" dirty="0">
                <a:latin typeface="Times New Roman"/>
                <a:cs typeface="Times New Roman"/>
              </a:rPr>
              <a:t>e </a:t>
            </a:r>
            <a:r>
              <a:rPr sz="2800" b="1" spc="-20" dirty="0">
                <a:latin typeface="Times New Roman"/>
                <a:cs typeface="Times New Roman"/>
              </a:rPr>
              <a:t>resources</a:t>
            </a:r>
            <a:r>
              <a:rPr sz="2800" b="1" dirty="0">
                <a:latin typeface="Times New Roman"/>
                <a:cs typeface="Times New Roman"/>
              </a:rPr>
              <a:t> </a:t>
            </a:r>
            <a:r>
              <a:rPr sz="2800" b="1" spc="-5" dirty="0">
                <a:latin typeface="Times New Roman"/>
                <a:cs typeface="Times New Roman"/>
              </a:rPr>
              <a:t>(Contin..)</a:t>
            </a:r>
            <a:endParaRPr sz="2800" dirty="0">
              <a:latin typeface="Times New Roman"/>
              <a:cs typeface="Times New Roman"/>
            </a:endParaRPr>
          </a:p>
          <a:p>
            <a:pPr marL="880110" lvl="1" indent="-343535">
              <a:lnSpc>
                <a:spcPct val="100000"/>
              </a:lnSpc>
              <a:spcBef>
                <a:spcPts val="1639"/>
              </a:spcBef>
              <a:buFont typeface="Symbol"/>
              <a:buChar char=""/>
              <a:tabLst>
                <a:tab pos="879475" algn="l"/>
                <a:tab pos="880744" algn="l"/>
              </a:tabLst>
            </a:pPr>
            <a:r>
              <a:rPr sz="2000" dirty="0">
                <a:latin typeface="Times New Roman"/>
                <a:cs typeface="Times New Roman"/>
              </a:rPr>
              <a:t>SHODHGANGA</a:t>
            </a:r>
            <a:r>
              <a:rPr sz="2000" spc="-105" dirty="0">
                <a:latin typeface="Times New Roman"/>
                <a:cs typeface="Times New Roman"/>
              </a:rPr>
              <a:t> </a:t>
            </a:r>
            <a:r>
              <a:rPr sz="2000" dirty="0">
                <a:latin typeface="Times New Roman"/>
                <a:cs typeface="Times New Roman"/>
              </a:rPr>
              <a:t>-</a:t>
            </a:r>
            <a:r>
              <a:rPr sz="2000" spc="10" dirty="0">
                <a:solidFill>
                  <a:srgbClr val="1F4E79"/>
                </a:solidFill>
                <a:latin typeface="Times New Roman"/>
                <a:cs typeface="Times New Roman"/>
              </a:rPr>
              <a:t> </a:t>
            </a:r>
            <a:r>
              <a:rPr sz="2000" u="heavy" spc="-5" dirty="0">
                <a:solidFill>
                  <a:srgbClr val="1F4E79"/>
                </a:solidFill>
                <a:uFill>
                  <a:solidFill>
                    <a:srgbClr val="1F4E79"/>
                  </a:solidFill>
                </a:uFill>
                <a:latin typeface="Times New Roman"/>
                <a:cs typeface="Times New Roman"/>
                <a:hlinkClick r:id="rId4"/>
              </a:rPr>
              <a:t>https://shodhganga.inflibnet.ac.in/</a:t>
            </a:r>
            <a:endParaRPr sz="2000" dirty="0">
              <a:latin typeface="Times New Roman"/>
              <a:cs typeface="Times New Roman"/>
            </a:endParaRPr>
          </a:p>
          <a:p>
            <a:pPr marL="880110" lvl="1" indent="-343535">
              <a:lnSpc>
                <a:spcPct val="100000"/>
              </a:lnSpc>
              <a:spcBef>
                <a:spcPts val="170"/>
              </a:spcBef>
              <a:buFont typeface="Symbol"/>
              <a:buChar char=""/>
              <a:tabLst>
                <a:tab pos="879475" algn="l"/>
                <a:tab pos="880744" algn="l"/>
              </a:tabLst>
            </a:pPr>
            <a:r>
              <a:rPr sz="2000" spc="5" dirty="0">
                <a:latin typeface="Times New Roman"/>
                <a:cs typeface="Times New Roman"/>
              </a:rPr>
              <a:t>Andhra</a:t>
            </a:r>
            <a:r>
              <a:rPr sz="2000" spc="-35" dirty="0">
                <a:latin typeface="Times New Roman"/>
                <a:cs typeface="Times New Roman"/>
              </a:rPr>
              <a:t> </a:t>
            </a:r>
            <a:r>
              <a:rPr sz="2000" dirty="0">
                <a:latin typeface="Times New Roman"/>
                <a:cs typeface="Times New Roman"/>
              </a:rPr>
              <a:t>University</a:t>
            </a:r>
            <a:r>
              <a:rPr sz="2000" spc="-40" dirty="0">
                <a:latin typeface="Times New Roman"/>
                <a:cs typeface="Times New Roman"/>
              </a:rPr>
              <a:t> </a:t>
            </a:r>
            <a:r>
              <a:rPr sz="2000" dirty="0">
                <a:latin typeface="Times New Roman"/>
                <a:cs typeface="Times New Roman"/>
              </a:rPr>
              <a:t>in</a:t>
            </a:r>
            <a:r>
              <a:rPr sz="2000" spc="-40" dirty="0">
                <a:latin typeface="Times New Roman"/>
                <a:cs typeface="Times New Roman"/>
              </a:rPr>
              <a:t> </a:t>
            </a:r>
            <a:r>
              <a:rPr sz="2000" spc="-50" dirty="0">
                <a:solidFill>
                  <a:srgbClr val="C55A11"/>
                </a:solidFill>
                <a:latin typeface="Times New Roman"/>
                <a:cs typeface="Times New Roman"/>
              </a:rPr>
              <a:t>Top</a:t>
            </a:r>
            <a:r>
              <a:rPr sz="2000" dirty="0">
                <a:solidFill>
                  <a:srgbClr val="C55A11"/>
                </a:solidFill>
                <a:latin typeface="Times New Roman"/>
                <a:cs typeface="Times New Roman"/>
              </a:rPr>
              <a:t> 10</a:t>
            </a:r>
            <a:r>
              <a:rPr sz="2000" spc="-10" dirty="0">
                <a:solidFill>
                  <a:srgbClr val="C55A11"/>
                </a:solidFill>
                <a:latin typeface="Times New Roman"/>
                <a:cs typeface="Times New Roman"/>
              </a:rPr>
              <a:t> </a:t>
            </a:r>
            <a:r>
              <a:rPr sz="2000" dirty="0">
                <a:latin typeface="Times New Roman"/>
                <a:cs typeface="Times New Roman"/>
              </a:rPr>
              <a:t>Indian</a:t>
            </a:r>
            <a:r>
              <a:rPr sz="2000" spc="-35" dirty="0">
                <a:latin typeface="Times New Roman"/>
                <a:cs typeface="Times New Roman"/>
              </a:rPr>
              <a:t> </a:t>
            </a:r>
            <a:r>
              <a:rPr sz="2000" dirty="0">
                <a:latin typeface="Times New Roman"/>
                <a:cs typeface="Times New Roman"/>
              </a:rPr>
              <a:t>Universities</a:t>
            </a:r>
            <a:r>
              <a:rPr sz="2000" spc="-45" dirty="0">
                <a:latin typeface="Times New Roman"/>
                <a:cs typeface="Times New Roman"/>
              </a:rPr>
              <a:t> </a:t>
            </a:r>
            <a:r>
              <a:rPr sz="2000" dirty="0">
                <a:latin typeface="Times New Roman"/>
                <a:cs typeface="Times New Roman"/>
              </a:rPr>
              <a:t>in Shodhganga.</a:t>
            </a:r>
          </a:p>
        </p:txBody>
      </p:sp>
      <p:sp>
        <p:nvSpPr>
          <p:cNvPr id="8" name="object 8"/>
          <p:cNvSpPr txBox="1"/>
          <p:nvPr/>
        </p:nvSpPr>
        <p:spPr>
          <a:xfrm>
            <a:off x="4285061" y="4725144"/>
            <a:ext cx="3323107" cy="289823"/>
          </a:xfrm>
          <a:prstGeom prst="rect">
            <a:avLst/>
          </a:prstGeom>
        </p:spPr>
        <p:txBody>
          <a:bodyPr vert="horz" wrap="square" lIns="0" tIns="12700" rIns="0" bIns="0" rtlCol="0">
            <a:spAutoFit/>
          </a:bodyPr>
          <a:lstStyle/>
          <a:p>
            <a:pPr marL="12700">
              <a:spcBef>
                <a:spcPts val="100"/>
              </a:spcBef>
            </a:pPr>
            <a:r>
              <a:rPr lang="en-IN" sz="1800" b="1" spc="-10" dirty="0">
                <a:latin typeface="Calibri"/>
                <a:cs typeface="Calibri"/>
              </a:rPr>
              <a:t>Andhra</a:t>
            </a:r>
            <a:r>
              <a:rPr lang="en-IN" sz="1800" b="1" spc="-85" dirty="0">
                <a:latin typeface="Calibri"/>
                <a:cs typeface="Calibri"/>
              </a:rPr>
              <a:t> </a:t>
            </a:r>
            <a:r>
              <a:rPr lang="en-IN" sz="1800" b="1" spc="-5" dirty="0">
                <a:latin typeface="Calibri"/>
                <a:cs typeface="Calibri"/>
              </a:rPr>
              <a:t>University</a:t>
            </a:r>
            <a:r>
              <a:rPr lang="en-IN" spc="-5" dirty="0">
                <a:latin typeface="Calibri"/>
                <a:cs typeface="Calibri"/>
              </a:rPr>
              <a:t> - </a:t>
            </a:r>
            <a:r>
              <a:rPr sz="1800" b="1" dirty="0">
                <a:latin typeface="Calibri"/>
                <a:cs typeface="Calibri"/>
              </a:rPr>
              <a:t>9</a:t>
            </a:r>
            <a:r>
              <a:rPr lang="en-IN" sz="1800" b="1" dirty="0">
                <a:latin typeface="Calibri"/>
                <a:cs typeface="Calibri"/>
              </a:rPr>
              <a:t>529</a:t>
            </a:r>
            <a:r>
              <a:rPr sz="1800" b="1" spc="-55" dirty="0">
                <a:latin typeface="Calibri"/>
                <a:cs typeface="Calibri"/>
              </a:rPr>
              <a:t> </a:t>
            </a:r>
            <a:r>
              <a:rPr sz="1800" b="1" spc="-5" dirty="0">
                <a:latin typeface="Calibri"/>
                <a:cs typeface="Calibri"/>
              </a:rPr>
              <a:t>Theses</a:t>
            </a:r>
            <a:endParaRPr sz="1800" dirty="0">
              <a:latin typeface="Calibri"/>
              <a:cs typeface="Calibri"/>
            </a:endParaRPr>
          </a:p>
        </p:txBody>
      </p:sp>
      <p:pic>
        <p:nvPicPr>
          <p:cNvPr id="12" name="object 12"/>
          <p:cNvPicPr/>
          <p:nvPr/>
        </p:nvPicPr>
        <p:blipFill>
          <a:blip r:embed="rId5" cstate="print"/>
          <a:stretch>
            <a:fillRect/>
          </a:stretch>
        </p:blipFill>
        <p:spPr>
          <a:xfrm>
            <a:off x="10838688" y="0"/>
            <a:ext cx="1313688" cy="1280160"/>
          </a:xfrm>
          <a:prstGeom prst="rect">
            <a:avLst/>
          </a:prstGeom>
        </p:spPr>
      </p:pic>
      <p:sp>
        <p:nvSpPr>
          <p:cNvPr id="13" name="object 13"/>
          <p:cNvSpPr txBox="1"/>
          <p:nvPr/>
        </p:nvSpPr>
        <p:spPr>
          <a:xfrm>
            <a:off x="209499" y="204596"/>
            <a:ext cx="130048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6FC0"/>
                </a:solidFill>
                <a:latin typeface="Times New Roman"/>
                <a:cs typeface="Times New Roman"/>
              </a:rPr>
              <a:t>Criteria</a:t>
            </a:r>
            <a:r>
              <a:rPr sz="2400" b="1" spc="-120" dirty="0">
                <a:solidFill>
                  <a:srgbClr val="006FC0"/>
                </a:solidFill>
                <a:latin typeface="Times New Roman"/>
                <a:cs typeface="Times New Roman"/>
              </a:rPr>
              <a:t> </a:t>
            </a:r>
            <a:r>
              <a:rPr sz="2400" b="1" dirty="0">
                <a:solidFill>
                  <a:srgbClr val="006FC0"/>
                </a:solidFill>
                <a:latin typeface="Times New Roman"/>
                <a:cs typeface="Times New Roman"/>
              </a:rPr>
              <a:t>4</a:t>
            </a:r>
            <a:endParaRPr sz="2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86630" y="129356"/>
            <a:ext cx="4919980" cy="574040"/>
          </a:xfrm>
          <a:prstGeom prst="rect">
            <a:avLst/>
          </a:prstGeom>
        </p:spPr>
        <p:txBody>
          <a:bodyPr vert="horz" wrap="square" lIns="0" tIns="12700" rIns="0" bIns="0" rtlCol="0">
            <a:spAutoFit/>
          </a:bodyPr>
          <a:lstStyle/>
          <a:p>
            <a:pPr marL="12700" algn="ctr">
              <a:lnSpc>
                <a:spcPct val="100000"/>
              </a:lnSpc>
              <a:spcBef>
                <a:spcPts val="100"/>
              </a:spcBef>
            </a:pPr>
            <a:r>
              <a:rPr sz="3600" b="0" i="1" spc="400" dirty="0">
                <a:solidFill>
                  <a:srgbClr val="6E0909"/>
                </a:solidFill>
                <a:latin typeface="Georgia"/>
                <a:cs typeface="Georgia"/>
              </a:rPr>
              <a:t>Department</a:t>
            </a:r>
            <a:r>
              <a:rPr sz="3600" b="0" i="1" spc="305" dirty="0">
                <a:solidFill>
                  <a:srgbClr val="6E0909"/>
                </a:solidFill>
                <a:latin typeface="Georgia"/>
                <a:cs typeface="Georgia"/>
              </a:rPr>
              <a:t> </a:t>
            </a:r>
            <a:r>
              <a:rPr sz="3600" b="0" i="1" spc="260" dirty="0">
                <a:solidFill>
                  <a:srgbClr val="6E0909"/>
                </a:solidFill>
                <a:latin typeface="Georgia"/>
                <a:cs typeface="Georgia"/>
              </a:rPr>
              <a:t>profile</a:t>
            </a:r>
            <a:endParaRPr sz="3600" dirty="0">
              <a:latin typeface="Georgia"/>
              <a:cs typeface="Georgia"/>
            </a:endParaRPr>
          </a:p>
        </p:txBody>
      </p:sp>
      <p:grpSp>
        <p:nvGrpSpPr>
          <p:cNvPr id="3" name="object 3"/>
          <p:cNvGrpSpPr/>
          <p:nvPr/>
        </p:nvGrpSpPr>
        <p:grpSpPr>
          <a:xfrm>
            <a:off x="1310979" y="129356"/>
            <a:ext cx="9180451" cy="7161743"/>
            <a:chOff x="1697735" y="0"/>
            <a:chExt cx="9060942" cy="6855713"/>
          </a:xfrm>
        </p:grpSpPr>
        <p:pic>
          <p:nvPicPr>
            <p:cNvPr id="4" name="object 4"/>
            <p:cNvPicPr/>
            <p:nvPr/>
          </p:nvPicPr>
          <p:blipFill>
            <a:blip r:embed="rId3" cstate="print"/>
            <a:stretch>
              <a:fillRect/>
            </a:stretch>
          </p:blipFill>
          <p:spPr>
            <a:xfrm>
              <a:off x="1697735" y="0"/>
              <a:ext cx="9060942" cy="6855713"/>
            </a:xfrm>
            <a:prstGeom prst="rect">
              <a:avLst/>
            </a:prstGeom>
          </p:spPr>
        </p:pic>
        <p:pic>
          <p:nvPicPr>
            <p:cNvPr id="5" name="object 5"/>
            <p:cNvPicPr/>
            <p:nvPr/>
          </p:nvPicPr>
          <p:blipFill>
            <a:blip r:embed="rId4" cstate="print"/>
            <a:stretch>
              <a:fillRect/>
            </a:stretch>
          </p:blipFill>
          <p:spPr>
            <a:xfrm>
              <a:off x="3417831" y="5087131"/>
              <a:ext cx="686562" cy="448830"/>
            </a:xfrm>
            <a:prstGeom prst="rect">
              <a:avLst/>
            </a:prstGeom>
          </p:spPr>
        </p:pic>
        <p:pic>
          <p:nvPicPr>
            <p:cNvPr id="7" name="object 7"/>
            <p:cNvPicPr/>
            <p:nvPr/>
          </p:nvPicPr>
          <p:blipFill>
            <a:blip r:embed="rId5" cstate="print"/>
            <a:stretch>
              <a:fillRect/>
            </a:stretch>
          </p:blipFill>
          <p:spPr>
            <a:xfrm>
              <a:off x="5523536" y="4420706"/>
              <a:ext cx="956322" cy="680478"/>
            </a:xfrm>
            <a:prstGeom prst="rect">
              <a:avLst/>
            </a:prstGeom>
          </p:spPr>
        </p:pic>
        <p:pic>
          <p:nvPicPr>
            <p:cNvPr id="8" name="object 8"/>
            <p:cNvPicPr/>
            <p:nvPr/>
          </p:nvPicPr>
          <p:blipFill>
            <a:blip r:embed="rId6" cstate="print"/>
            <a:stretch>
              <a:fillRect/>
            </a:stretch>
          </p:blipFill>
          <p:spPr>
            <a:xfrm>
              <a:off x="7085736" y="3483132"/>
              <a:ext cx="1055370" cy="736854"/>
            </a:xfrm>
            <a:prstGeom prst="rect">
              <a:avLst/>
            </a:prstGeom>
          </p:spPr>
        </p:pic>
      </p:grpSp>
      <p:sp>
        <p:nvSpPr>
          <p:cNvPr id="11" name="object 11"/>
          <p:cNvSpPr txBox="1"/>
          <p:nvPr/>
        </p:nvSpPr>
        <p:spPr>
          <a:xfrm>
            <a:off x="5364629" y="4897343"/>
            <a:ext cx="585230" cy="289823"/>
          </a:xfrm>
          <a:prstGeom prst="rect">
            <a:avLst/>
          </a:prstGeom>
        </p:spPr>
        <p:txBody>
          <a:bodyPr vert="horz" wrap="square" lIns="0" tIns="12700" rIns="0" bIns="0" rtlCol="0">
            <a:spAutoFit/>
          </a:bodyPr>
          <a:lstStyle/>
          <a:p>
            <a:pPr marL="12700">
              <a:lnSpc>
                <a:spcPct val="100000"/>
              </a:lnSpc>
              <a:spcBef>
                <a:spcPts val="100"/>
              </a:spcBef>
            </a:pPr>
            <a:r>
              <a:rPr lang="en-IN" sz="1800" dirty="0">
                <a:solidFill>
                  <a:srgbClr val="FFFFFF"/>
                </a:solidFill>
                <a:latin typeface="Calibri"/>
                <a:cs typeface="Calibri"/>
              </a:rPr>
              <a:t>2021</a:t>
            </a:r>
            <a:endParaRPr sz="1800" dirty="0">
              <a:latin typeface="Calibri"/>
              <a:cs typeface="Calibri"/>
            </a:endParaRPr>
          </a:p>
        </p:txBody>
      </p:sp>
      <p:sp>
        <p:nvSpPr>
          <p:cNvPr id="12" name="object 12"/>
          <p:cNvSpPr txBox="1"/>
          <p:nvPr/>
        </p:nvSpPr>
        <p:spPr>
          <a:xfrm>
            <a:off x="7077489" y="3951335"/>
            <a:ext cx="685800" cy="289823"/>
          </a:xfrm>
          <a:prstGeom prst="rect">
            <a:avLst/>
          </a:prstGeom>
        </p:spPr>
        <p:txBody>
          <a:bodyPr vert="horz" wrap="square" lIns="0" tIns="12700" rIns="0" bIns="0" rtlCol="0">
            <a:spAutoFit/>
          </a:bodyPr>
          <a:lstStyle/>
          <a:p>
            <a:pPr marL="12700">
              <a:lnSpc>
                <a:spcPct val="100000"/>
              </a:lnSpc>
              <a:spcBef>
                <a:spcPts val="100"/>
              </a:spcBef>
            </a:pPr>
            <a:r>
              <a:rPr lang="en-IN" sz="1800" spc="-5" dirty="0">
                <a:solidFill>
                  <a:srgbClr val="FFFFFF"/>
                </a:solidFill>
                <a:latin typeface="Calibri"/>
                <a:cs typeface="Calibri"/>
              </a:rPr>
              <a:t>2022</a:t>
            </a:r>
            <a:endParaRPr sz="1800" dirty="0">
              <a:latin typeface="Calibri"/>
              <a:cs typeface="Calibri"/>
            </a:endParaRPr>
          </a:p>
        </p:txBody>
      </p:sp>
      <p:pic>
        <p:nvPicPr>
          <p:cNvPr id="14" name="object 14"/>
          <p:cNvPicPr/>
          <p:nvPr/>
        </p:nvPicPr>
        <p:blipFill>
          <a:blip r:embed="rId7" cstate="print"/>
          <a:stretch>
            <a:fillRect/>
          </a:stretch>
        </p:blipFill>
        <p:spPr>
          <a:xfrm>
            <a:off x="1337270" y="3714752"/>
            <a:ext cx="3972912" cy="1904043"/>
          </a:xfrm>
          <a:prstGeom prst="rect">
            <a:avLst/>
          </a:prstGeom>
        </p:spPr>
      </p:pic>
      <p:sp>
        <p:nvSpPr>
          <p:cNvPr id="15" name="object 15"/>
          <p:cNvSpPr txBox="1"/>
          <p:nvPr/>
        </p:nvSpPr>
        <p:spPr>
          <a:xfrm>
            <a:off x="1428503" y="3786190"/>
            <a:ext cx="3810241" cy="1120820"/>
          </a:xfrm>
          <a:prstGeom prst="rect">
            <a:avLst/>
          </a:prstGeom>
        </p:spPr>
        <p:txBody>
          <a:bodyPr vert="horz" wrap="square" lIns="0" tIns="12700" rIns="0" bIns="0" rtlCol="0">
            <a:spAutoFit/>
          </a:bodyPr>
          <a:lstStyle/>
          <a:p>
            <a:pPr algn="ctr" rtl="0">
              <a:spcBef>
                <a:spcPts val="0"/>
              </a:spcBef>
              <a:spcAft>
                <a:spcPts val="0"/>
              </a:spcAft>
            </a:pPr>
            <a:r>
              <a:rPr lang="en-US" sz="1800" b="1" i="0" u="none" strike="noStrike" dirty="0">
                <a:solidFill>
                  <a:srgbClr val="6E0909"/>
                </a:solidFill>
                <a:effectLst/>
                <a:latin typeface="Cambria" panose="02040503050406030204" pitchFamily="18" charset="0"/>
              </a:rPr>
              <a:t>Started </a:t>
            </a:r>
            <a:r>
              <a:rPr lang="en-US" sz="1800" b="1" i="0" u="none" strike="noStrike" dirty="0" err="1">
                <a:solidFill>
                  <a:srgbClr val="6E0909"/>
                </a:solidFill>
                <a:effectLst/>
                <a:latin typeface="Cambria" panose="02040503050406030204" pitchFamily="18" charset="0"/>
              </a:rPr>
              <a:t>B.Tech</a:t>
            </a:r>
            <a:r>
              <a:rPr lang="en-US" sz="1800" b="1" i="0" u="none" strike="noStrike" dirty="0">
                <a:solidFill>
                  <a:srgbClr val="6E0909"/>
                </a:solidFill>
                <a:effectLst/>
                <a:latin typeface="Cambria" panose="02040503050406030204" pitchFamily="18" charset="0"/>
              </a:rPr>
              <a:t> (Civil Environmental Engineering) India’s first UG Program in Environmental Engineering</a:t>
            </a:r>
            <a:endParaRPr sz="1200" dirty="0">
              <a:latin typeface="Cambria"/>
              <a:cs typeface="Cambria"/>
            </a:endParaRPr>
          </a:p>
        </p:txBody>
      </p:sp>
      <p:pic>
        <p:nvPicPr>
          <p:cNvPr id="27" name="object 27"/>
          <p:cNvPicPr/>
          <p:nvPr/>
        </p:nvPicPr>
        <p:blipFill>
          <a:blip r:embed="rId8" cstate="print"/>
          <a:stretch>
            <a:fillRect/>
          </a:stretch>
        </p:blipFill>
        <p:spPr>
          <a:xfrm>
            <a:off x="8854234" y="2157489"/>
            <a:ext cx="1212342" cy="834402"/>
          </a:xfrm>
          <a:prstGeom prst="rect">
            <a:avLst/>
          </a:prstGeom>
        </p:spPr>
      </p:pic>
      <p:sp>
        <p:nvSpPr>
          <p:cNvPr id="29" name="object 29"/>
          <p:cNvSpPr txBox="1"/>
          <p:nvPr/>
        </p:nvSpPr>
        <p:spPr>
          <a:xfrm>
            <a:off x="9215930" y="2387862"/>
            <a:ext cx="48895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2023</a:t>
            </a:r>
            <a:endParaRPr sz="1800" dirty="0">
              <a:latin typeface="Calibri"/>
              <a:cs typeface="Calibri"/>
            </a:endParaRPr>
          </a:p>
        </p:txBody>
      </p:sp>
      <p:sp>
        <p:nvSpPr>
          <p:cNvPr id="32" name="object 32"/>
          <p:cNvSpPr txBox="1"/>
          <p:nvPr/>
        </p:nvSpPr>
        <p:spPr>
          <a:xfrm>
            <a:off x="236064" y="738163"/>
            <a:ext cx="11038487" cy="1396536"/>
          </a:xfrm>
          <a:prstGeom prst="rect">
            <a:avLst/>
          </a:prstGeom>
          <a:solidFill>
            <a:schemeClr val="accent4">
              <a:lumMod val="20000"/>
              <a:lumOff val="80000"/>
            </a:schemeClr>
          </a:solidFill>
        </p:spPr>
        <p:txBody>
          <a:bodyPr vert="horz" wrap="square" lIns="0" tIns="87630" rIns="0" bIns="0" rtlCol="0">
            <a:spAutoFit/>
          </a:bodyPr>
          <a:lstStyle/>
          <a:p>
            <a:pPr marL="233679" indent="-220979">
              <a:lnSpc>
                <a:spcPct val="100000"/>
              </a:lnSpc>
              <a:spcBef>
                <a:spcPts val="690"/>
              </a:spcBef>
              <a:buClr>
                <a:srgbClr val="944F71"/>
              </a:buClr>
              <a:buSzPct val="41666"/>
              <a:buFont typeface="Wingdings"/>
              <a:buChar char=""/>
              <a:tabLst>
                <a:tab pos="233679" algn="l"/>
              </a:tabLst>
            </a:pPr>
            <a:r>
              <a:rPr sz="2400" b="1" spc="-5" dirty="0">
                <a:solidFill>
                  <a:srgbClr val="002060"/>
                </a:solidFill>
                <a:latin typeface="Georgia"/>
                <a:cs typeface="Georgia"/>
              </a:rPr>
              <a:t>Department</a:t>
            </a:r>
            <a:r>
              <a:rPr sz="2400" b="1" spc="-15" dirty="0">
                <a:solidFill>
                  <a:srgbClr val="002060"/>
                </a:solidFill>
                <a:latin typeface="Georgia"/>
                <a:cs typeface="Georgia"/>
              </a:rPr>
              <a:t> </a:t>
            </a:r>
            <a:r>
              <a:rPr sz="2400" b="1" dirty="0">
                <a:solidFill>
                  <a:srgbClr val="002060"/>
                </a:solidFill>
                <a:latin typeface="Georgia"/>
                <a:cs typeface="Georgia"/>
              </a:rPr>
              <a:t>of </a:t>
            </a:r>
            <a:r>
              <a:rPr lang="en-US" sz="2400" b="1" spc="-5" dirty="0">
                <a:solidFill>
                  <a:srgbClr val="002060"/>
                </a:solidFill>
                <a:latin typeface="Georgia"/>
              </a:rPr>
              <a:t>Environmental Science, Engineering &amp; Management</a:t>
            </a:r>
            <a:endParaRPr sz="2400" b="1" spc="-5" dirty="0">
              <a:solidFill>
                <a:srgbClr val="002060"/>
              </a:solidFill>
              <a:latin typeface="Georgia"/>
            </a:endParaRPr>
          </a:p>
          <a:p>
            <a:pPr marL="266700" indent="-254635">
              <a:lnSpc>
                <a:spcPct val="100000"/>
              </a:lnSpc>
              <a:spcBef>
                <a:spcPts val="425"/>
              </a:spcBef>
              <a:buClr>
                <a:srgbClr val="944F71"/>
              </a:buClr>
              <a:buSzPct val="58823"/>
              <a:buFont typeface="Arial MT"/>
              <a:buChar char="•"/>
              <a:tabLst>
                <a:tab pos="266700" algn="l"/>
                <a:tab pos="267335" algn="l"/>
                <a:tab pos="2240915" algn="l"/>
              </a:tabLst>
            </a:pPr>
            <a:r>
              <a:rPr lang="en-IN" sz="1700" b="1" dirty="0">
                <a:latin typeface="Georgia"/>
                <a:cs typeface="Georgia"/>
              </a:rPr>
              <a:t>Started as Centre (CESCC) on 5</a:t>
            </a:r>
            <a:r>
              <a:rPr lang="en-IN" sz="1700" b="1" baseline="30000" dirty="0">
                <a:latin typeface="Georgia"/>
                <a:cs typeface="Georgia"/>
              </a:rPr>
              <a:t>th</a:t>
            </a:r>
            <a:r>
              <a:rPr lang="en-IN" sz="1700" b="1" dirty="0">
                <a:latin typeface="Georgia"/>
                <a:cs typeface="Georgia"/>
              </a:rPr>
              <a:t> June 2020</a:t>
            </a:r>
          </a:p>
          <a:p>
            <a:pPr marL="266700" indent="-254635">
              <a:lnSpc>
                <a:spcPct val="100000"/>
              </a:lnSpc>
              <a:spcBef>
                <a:spcPts val="425"/>
              </a:spcBef>
              <a:buClr>
                <a:srgbClr val="944F71"/>
              </a:buClr>
              <a:buSzPct val="58823"/>
              <a:buFont typeface="Arial MT"/>
              <a:buChar char="•"/>
              <a:tabLst>
                <a:tab pos="266700" algn="l"/>
                <a:tab pos="267335" algn="l"/>
                <a:tab pos="2240915" algn="l"/>
              </a:tabLst>
            </a:pPr>
            <a:r>
              <a:rPr lang="en-IN" sz="1700" b="1" dirty="0">
                <a:latin typeface="Georgia"/>
                <a:cs typeface="Georgia"/>
              </a:rPr>
              <a:t>Started </a:t>
            </a:r>
            <a:r>
              <a:rPr lang="en-IN" sz="1700" b="1" dirty="0" err="1">
                <a:latin typeface="Georgia"/>
                <a:cs typeface="Georgia"/>
              </a:rPr>
              <a:t>B.Tech</a:t>
            </a:r>
            <a:r>
              <a:rPr lang="en-IN" sz="1700" b="1" dirty="0">
                <a:latin typeface="Georgia"/>
                <a:cs typeface="Georgia"/>
              </a:rPr>
              <a:t> (Environmental Engineering) in 2021</a:t>
            </a:r>
          </a:p>
          <a:p>
            <a:pPr marL="266700" indent="-254635">
              <a:lnSpc>
                <a:spcPct val="100000"/>
              </a:lnSpc>
              <a:spcBef>
                <a:spcPts val="425"/>
              </a:spcBef>
              <a:buClr>
                <a:srgbClr val="944F71"/>
              </a:buClr>
              <a:buSzPct val="58823"/>
              <a:buFont typeface="Arial MT"/>
              <a:buChar char="•"/>
              <a:tabLst>
                <a:tab pos="266700" algn="l"/>
                <a:tab pos="267335" algn="l"/>
                <a:tab pos="2240915" algn="l"/>
              </a:tabLst>
            </a:pPr>
            <a:r>
              <a:rPr lang="en-IN" sz="1700" b="1" dirty="0">
                <a:latin typeface="Georgia"/>
                <a:cs typeface="Georgia"/>
              </a:rPr>
              <a:t>Department was inaugurated on 22</a:t>
            </a:r>
            <a:r>
              <a:rPr lang="en-IN" sz="1700" b="1" baseline="30000" dirty="0">
                <a:latin typeface="Georgia"/>
                <a:cs typeface="Georgia"/>
              </a:rPr>
              <a:t>nd</a:t>
            </a:r>
            <a:r>
              <a:rPr lang="en-IN" sz="1700" b="1" dirty="0">
                <a:latin typeface="Georgia"/>
                <a:cs typeface="Georgia"/>
              </a:rPr>
              <a:t> April, 2022</a:t>
            </a:r>
            <a:endParaRPr sz="1700" dirty="0">
              <a:latin typeface="Georgia"/>
              <a:cs typeface="Georgia"/>
            </a:endParaRPr>
          </a:p>
        </p:txBody>
      </p:sp>
      <p:sp>
        <p:nvSpPr>
          <p:cNvPr id="33" name="object 33"/>
          <p:cNvSpPr txBox="1"/>
          <p:nvPr/>
        </p:nvSpPr>
        <p:spPr>
          <a:xfrm>
            <a:off x="3158309" y="5519665"/>
            <a:ext cx="434340" cy="258404"/>
          </a:xfrm>
          <a:prstGeom prst="rect">
            <a:avLst/>
          </a:prstGeom>
        </p:spPr>
        <p:txBody>
          <a:bodyPr vert="horz" wrap="square" lIns="0" tIns="12065" rIns="0" bIns="0" rtlCol="0">
            <a:spAutoFit/>
          </a:bodyPr>
          <a:lstStyle/>
          <a:p>
            <a:pPr marL="12700">
              <a:lnSpc>
                <a:spcPct val="100000"/>
              </a:lnSpc>
              <a:spcBef>
                <a:spcPts val="95"/>
              </a:spcBef>
            </a:pPr>
            <a:r>
              <a:rPr sz="1600" spc="-15" dirty="0">
                <a:solidFill>
                  <a:srgbClr val="FFFFFF"/>
                </a:solidFill>
                <a:latin typeface="Calibri"/>
                <a:cs typeface="Calibri"/>
              </a:rPr>
              <a:t>19</a:t>
            </a:r>
            <a:r>
              <a:rPr lang="en-IN" sz="1600" spc="-15" dirty="0">
                <a:solidFill>
                  <a:srgbClr val="FFFFFF"/>
                </a:solidFill>
                <a:latin typeface="Calibri"/>
                <a:cs typeface="Calibri"/>
              </a:rPr>
              <a:t>80</a:t>
            </a:r>
            <a:endParaRPr sz="1600" dirty="0">
              <a:latin typeface="Calibri"/>
              <a:cs typeface="Calibri"/>
            </a:endParaRPr>
          </a:p>
        </p:txBody>
      </p:sp>
      <p:sp>
        <p:nvSpPr>
          <p:cNvPr id="34" name="object 34"/>
          <p:cNvSpPr txBox="1"/>
          <p:nvPr/>
        </p:nvSpPr>
        <p:spPr>
          <a:xfrm>
            <a:off x="236064" y="6008561"/>
            <a:ext cx="2629535" cy="488950"/>
          </a:xfrm>
          <a:prstGeom prst="rect">
            <a:avLst/>
          </a:prstGeom>
        </p:spPr>
        <p:txBody>
          <a:bodyPr vert="horz" wrap="square" lIns="0" tIns="12065" rIns="0" bIns="0" rtlCol="0">
            <a:spAutoFit/>
          </a:bodyPr>
          <a:lstStyle/>
          <a:p>
            <a:pPr marL="12700" algn="ctr">
              <a:lnSpc>
                <a:spcPts val="1825"/>
              </a:lnSpc>
              <a:spcBef>
                <a:spcPts val="95"/>
              </a:spcBef>
            </a:pPr>
            <a:r>
              <a:rPr lang="en-IN" sz="1600" b="1" spc="-10" dirty="0">
                <a:solidFill>
                  <a:srgbClr val="C00000"/>
                </a:solidFill>
                <a:latin typeface="Calibri"/>
                <a:cs typeface="Calibri"/>
              </a:rPr>
              <a:t>2021</a:t>
            </a:r>
            <a:r>
              <a:rPr sz="1600" b="1" spc="-10" dirty="0">
                <a:solidFill>
                  <a:srgbClr val="C00000"/>
                </a:solidFill>
                <a:latin typeface="Calibri"/>
                <a:cs typeface="Calibri"/>
              </a:rPr>
              <a:t>-</a:t>
            </a:r>
            <a:r>
              <a:rPr sz="1600" b="1" spc="20" dirty="0">
                <a:solidFill>
                  <a:srgbClr val="C00000"/>
                </a:solidFill>
                <a:latin typeface="Calibri"/>
                <a:cs typeface="Calibri"/>
              </a:rPr>
              <a:t> </a:t>
            </a:r>
            <a:r>
              <a:rPr sz="1600" b="1" spc="-5" dirty="0">
                <a:solidFill>
                  <a:srgbClr val="C00000"/>
                </a:solidFill>
                <a:latin typeface="Calibri"/>
                <a:cs typeface="Calibri"/>
              </a:rPr>
              <a:t>UG </a:t>
            </a:r>
            <a:r>
              <a:rPr sz="1600" b="1" spc="-10" dirty="0">
                <a:solidFill>
                  <a:srgbClr val="C00000"/>
                </a:solidFill>
                <a:latin typeface="Calibri"/>
                <a:cs typeface="Calibri"/>
              </a:rPr>
              <a:t>course</a:t>
            </a:r>
            <a:r>
              <a:rPr sz="1600" b="1" dirty="0">
                <a:solidFill>
                  <a:srgbClr val="C00000"/>
                </a:solidFill>
                <a:latin typeface="Calibri"/>
                <a:cs typeface="Calibri"/>
              </a:rPr>
              <a:t> </a:t>
            </a:r>
            <a:r>
              <a:rPr sz="1600" b="1" spc="-5" dirty="0">
                <a:solidFill>
                  <a:srgbClr val="C00000"/>
                </a:solidFill>
                <a:latin typeface="Calibri"/>
                <a:cs typeface="Calibri"/>
              </a:rPr>
              <a:t>in </a:t>
            </a:r>
            <a:r>
              <a:rPr lang="en-IN" sz="1600" b="1" spc="-5" dirty="0">
                <a:solidFill>
                  <a:srgbClr val="C00000"/>
                </a:solidFill>
                <a:latin typeface="Calibri"/>
                <a:cs typeface="Calibri"/>
              </a:rPr>
              <a:t>DESEM</a:t>
            </a:r>
            <a:r>
              <a:rPr sz="1600" b="1" spc="5" dirty="0">
                <a:solidFill>
                  <a:srgbClr val="C00000"/>
                </a:solidFill>
                <a:latin typeface="Calibri"/>
                <a:cs typeface="Calibri"/>
              </a:rPr>
              <a:t> </a:t>
            </a:r>
            <a:r>
              <a:rPr sz="1600" spc="-5" dirty="0">
                <a:solidFill>
                  <a:srgbClr val="C00000"/>
                </a:solidFill>
                <a:latin typeface="Calibri"/>
                <a:cs typeface="Calibri"/>
              </a:rPr>
              <a:t>:</a:t>
            </a:r>
            <a:r>
              <a:rPr sz="1600" spc="-15" dirty="0">
                <a:solidFill>
                  <a:srgbClr val="C00000"/>
                </a:solidFill>
                <a:latin typeface="Calibri"/>
                <a:cs typeface="Calibri"/>
              </a:rPr>
              <a:t> </a:t>
            </a:r>
            <a:r>
              <a:rPr sz="1600" b="1" spc="-20" dirty="0">
                <a:solidFill>
                  <a:srgbClr val="6F2F9F"/>
                </a:solidFill>
                <a:latin typeface="Calibri"/>
                <a:cs typeface="Calibri"/>
              </a:rPr>
              <a:t>Intake:</a:t>
            </a:r>
            <a:r>
              <a:rPr sz="1600" b="1" spc="-30" dirty="0">
                <a:solidFill>
                  <a:srgbClr val="6F2F9F"/>
                </a:solidFill>
                <a:latin typeface="Calibri"/>
                <a:cs typeface="Calibri"/>
              </a:rPr>
              <a:t> </a:t>
            </a:r>
            <a:r>
              <a:rPr sz="1600" b="1" spc="-5" dirty="0">
                <a:solidFill>
                  <a:srgbClr val="6F2F9F"/>
                </a:solidFill>
                <a:latin typeface="Calibri"/>
                <a:cs typeface="Calibri"/>
              </a:rPr>
              <a:t>30</a:t>
            </a:r>
            <a:endParaRPr sz="1600" dirty="0">
              <a:latin typeface="Calibri"/>
              <a:cs typeface="Calibri"/>
            </a:endParaRPr>
          </a:p>
        </p:txBody>
      </p:sp>
      <p:sp>
        <p:nvSpPr>
          <p:cNvPr id="35" name="object 35"/>
          <p:cNvSpPr txBox="1"/>
          <p:nvPr/>
        </p:nvSpPr>
        <p:spPr>
          <a:xfrm>
            <a:off x="4101282" y="6530292"/>
            <a:ext cx="4604766"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
        <p:nvSpPr>
          <p:cNvPr id="36" name="object 36"/>
          <p:cNvSpPr txBox="1"/>
          <p:nvPr/>
        </p:nvSpPr>
        <p:spPr>
          <a:xfrm>
            <a:off x="11171681"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7</a:t>
            </a:r>
            <a:endParaRPr sz="1200">
              <a:latin typeface="Calibri"/>
              <a:cs typeface="Calibri"/>
            </a:endParaRPr>
          </a:p>
        </p:txBody>
      </p:sp>
      <p:pic>
        <p:nvPicPr>
          <p:cNvPr id="37" name="object 37"/>
          <p:cNvPicPr/>
          <p:nvPr/>
        </p:nvPicPr>
        <p:blipFill>
          <a:blip r:embed="rId9" cstate="print"/>
          <a:stretch>
            <a:fillRect/>
          </a:stretch>
        </p:blipFill>
        <p:spPr>
          <a:xfrm>
            <a:off x="11323205" y="129356"/>
            <a:ext cx="687324" cy="711707"/>
          </a:xfrm>
          <a:prstGeom prst="rect">
            <a:avLst/>
          </a:prstGeom>
        </p:spPr>
      </p:pic>
      <p:pic>
        <p:nvPicPr>
          <p:cNvPr id="38" name="object 14">
            <a:extLst>
              <a:ext uri="{FF2B5EF4-FFF2-40B4-BE49-F238E27FC236}">
                <a16:creationId xmlns:a16="http://schemas.microsoft.com/office/drawing/2014/main" id="{AB985749-B19A-4522-D836-1938FDD696F2}"/>
              </a:ext>
            </a:extLst>
          </p:cNvPr>
          <p:cNvPicPr/>
          <p:nvPr/>
        </p:nvPicPr>
        <p:blipFill>
          <a:blip r:embed="rId7" cstate="print"/>
          <a:stretch>
            <a:fillRect/>
          </a:stretch>
        </p:blipFill>
        <p:spPr>
          <a:xfrm>
            <a:off x="5346185" y="2506538"/>
            <a:ext cx="3462609" cy="1452962"/>
          </a:xfrm>
          <a:prstGeom prst="rect">
            <a:avLst/>
          </a:prstGeom>
        </p:spPr>
      </p:pic>
      <p:sp>
        <p:nvSpPr>
          <p:cNvPr id="40" name="object 15">
            <a:extLst>
              <a:ext uri="{FF2B5EF4-FFF2-40B4-BE49-F238E27FC236}">
                <a16:creationId xmlns:a16="http://schemas.microsoft.com/office/drawing/2014/main" id="{13D134AB-CC50-337A-09CF-611BAD798176}"/>
              </a:ext>
            </a:extLst>
          </p:cNvPr>
          <p:cNvSpPr txBox="1"/>
          <p:nvPr/>
        </p:nvSpPr>
        <p:spPr>
          <a:xfrm>
            <a:off x="5527504" y="2566039"/>
            <a:ext cx="3178544" cy="843821"/>
          </a:xfrm>
          <a:prstGeom prst="rect">
            <a:avLst/>
          </a:prstGeom>
        </p:spPr>
        <p:txBody>
          <a:bodyPr vert="horz" wrap="square" lIns="0" tIns="12700" rIns="0" bIns="0" rtlCol="0">
            <a:spAutoFit/>
          </a:bodyPr>
          <a:lstStyle/>
          <a:p>
            <a:pPr algn="ctr" rtl="0">
              <a:spcBef>
                <a:spcPts val="0"/>
              </a:spcBef>
              <a:spcAft>
                <a:spcPts val="0"/>
              </a:spcAft>
            </a:pPr>
            <a:r>
              <a:rPr lang="en-US" sz="1800" b="1" i="0" u="none" strike="noStrike" dirty="0">
                <a:solidFill>
                  <a:srgbClr val="6E0909"/>
                </a:solidFill>
                <a:effectLst/>
                <a:latin typeface="Cambria" panose="02040503050406030204" pitchFamily="18" charset="0"/>
              </a:rPr>
              <a:t>Inaugurated the Department of  Environmental Science, Engineering &amp; Management</a:t>
            </a:r>
            <a:endParaRPr sz="1200" dirty="0">
              <a:latin typeface="Cambria"/>
              <a:cs typeface="Cambria"/>
            </a:endParaRPr>
          </a:p>
        </p:txBody>
      </p:sp>
      <p:sp>
        <p:nvSpPr>
          <p:cNvPr id="42" name="Callout: Left Arrow 41">
            <a:extLst>
              <a:ext uri="{FF2B5EF4-FFF2-40B4-BE49-F238E27FC236}">
                <a16:creationId xmlns:a16="http://schemas.microsoft.com/office/drawing/2014/main" id="{F48101C3-36F5-3F3A-1DDF-BF11577630C2}"/>
              </a:ext>
            </a:extLst>
          </p:cNvPr>
          <p:cNvSpPr/>
          <p:nvPr/>
        </p:nvSpPr>
        <p:spPr>
          <a:xfrm>
            <a:off x="5949859" y="4940739"/>
            <a:ext cx="5183632" cy="953886"/>
          </a:xfrm>
          <a:prstGeom prst="leftArrowCallout">
            <a:avLst>
              <a:gd name="adj1" fmla="val 30238"/>
              <a:gd name="adj2" fmla="val 20059"/>
              <a:gd name="adj3" fmla="val 23024"/>
              <a:gd name="adj4" fmla="val 85101"/>
            </a:avLst>
          </a:prstGeom>
          <a:solidFill>
            <a:schemeClr val="bg1"/>
          </a:solidFill>
          <a:ln>
            <a:solidFill>
              <a:schemeClr val="bg1"/>
            </a:solidFill>
          </a:ln>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t"/>
          <a:lstStyle/>
          <a:p>
            <a:pPr algn="just"/>
            <a:r>
              <a:rPr lang="en-US" sz="1800" b="1" i="0" u="none" strike="noStrike" dirty="0">
                <a:solidFill>
                  <a:srgbClr val="6E0909"/>
                </a:solidFill>
                <a:effectLst/>
                <a:latin typeface="Cambria" panose="02040503050406030204" pitchFamily="18" charset="0"/>
              </a:rPr>
              <a:t>Started B.Tech. in </a:t>
            </a:r>
            <a:r>
              <a:rPr lang="en-US" b="1" dirty="0">
                <a:solidFill>
                  <a:srgbClr val="6E0909"/>
                </a:solidFill>
                <a:latin typeface="Cambria" panose="02040503050406030204" pitchFamily="18" charset="0"/>
              </a:rPr>
              <a:t> Environmental Engineering &amp; </a:t>
            </a:r>
            <a:r>
              <a:rPr lang="en-US" sz="1800" b="1" i="0" u="none" strike="noStrike" dirty="0">
                <a:solidFill>
                  <a:srgbClr val="6E0909"/>
                </a:solidFill>
                <a:effectLst/>
                <a:latin typeface="Cambria" panose="02040503050406030204" pitchFamily="18" charset="0"/>
              </a:rPr>
              <a:t>Ph.D. in Environmental Science, Engineering &amp; Management </a:t>
            </a:r>
            <a:endParaRPr lang="en-US" sz="1200" dirty="0">
              <a:latin typeface="Cambria"/>
              <a:cs typeface="Cambria"/>
            </a:endParaRPr>
          </a:p>
          <a:p>
            <a:pPr algn="just"/>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8130" y="0"/>
            <a:ext cx="5951855" cy="1133002"/>
          </a:xfrm>
          <a:prstGeom prst="rect">
            <a:avLst/>
          </a:prstGeom>
        </p:spPr>
        <p:txBody>
          <a:bodyPr vert="horz" wrap="square" lIns="0" tIns="146685" rIns="0" bIns="0" rtlCol="0">
            <a:spAutoFit/>
          </a:bodyPr>
          <a:lstStyle/>
          <a:p>
            <a:pPr marL="156210">
              <a:lnSpc>
                <a:spcPct val="100000"/>
              </a:lnSpc>
              <a:spcBef>
                <a:spcPts val="1155"/>
              </a:spcBef>
            </a:pPr>
            <a:r>
              <a:rPr sz="2800" b="1" spc="-5" dirty="0">
                <a:solidFill>
                  <a:srgbClr val="FF0000"/>
                </a:solidFill>
                <a:latin typeface="Times New Roman"/>
                <a:cs typeface="Times New Roman"/>
              </a:rPr>
              <a:t>Students</a:t>
            </a:r>
            <a:r>
              <a:rPr sz="2800" b="1" dirty="0">
                <a:solidFill>
                  <a:srgbClr val="FF0000"/>
                </a:solidFill>
                <a:latin typeface="Times New Roman"/>
                <a:cs typeface="Times New Roman"/>
              </a:rPr>
              <a:t> Support</a:t>
            </a:r>
            <a:r>
              <a:rPr sz="2800" b="1" spc="-5" dirty="0">
                <a:solidFill>
                  <a:srgbClr val="FF0000"/>
                </a:solidFill>
                <a:latin typeface="Times New Roman"/>
                <a:cs typeface="Times New Roman"/>
              </a:rPr>
              <a:t> </a:t>
            </a:r>
            <a:r>
              <a:rPr sz="2800" b="1" dirty="0">
                <a:solidFill>
                  <a:srgbClr val="FF0000"/>
                </a:solidFill>
                <a:latin typeface="Times New Roman"/>
                <a:cs typeface="Times New Roman"/>
              </a:rPr>
              <a:t>and</a:t>
            </a:r>
            <a:r>
              <a:rPr sz="2800" b="1" spc="5" dirty="0">
                <a:solidFill>
                  <a:srgbClr val="FF0000"/>
                </a:solidFill>
                <a:latin typeface="Times New Roman"/>
                <a:cs typeface="Times New Roman"/>
              </a:rPr>
              <a:t> </a:t>
            </a:r>
            <a:r>
              <a:rPr sz="2800" b="1" spc="-15" dirty="0">
                <a:solidFill>
                  <a:srgbClr val="FF0000"/>
                </a:solidFill>
                <a:latin typeface="Times New Roman"/>
                <a:cs typeface="Times New Roman"/>
              </a:rPr>
              <a:t>Progression</a:t>
            </a:r>
            <a:br>
              <a:rPr lang="en-IN" sz="2800" spc="-15" dirty="0">
                <a:solidFill>
                  <a:srgbClr val="FF0000"/>
                </a:solidFill>
                <a:latin typeface="Times New Roman"/>
                <a:cs typeface="Times New Roman"/>
              </a:rPr>
            </a:br>
            <a:r>
              <a:rPr lang="en-IN" sz="2800" spc="-15" dirty="0">
                <a:solidFill>
                  <a:srgbClr val="FF0000"/>
                </a:solidFill>
                <a:latin typeface="Times New Roman"/>
                <a:cs typeface="Times New Roman"/>
              </a:rPr>
              <a:t>                 </a:t>
            </a:r>
            <a:r>
              <a:rPr sz="3600" b="1" baseline="2314" dirty="0">
                <a:latin typeface="Times New Roman"/>
                <a:cs typeface="Times New Roman"/>
              </a:rPr>
              <a:t>Scholarship</a:t>
            </a:r>
            <a:r>
              <a:rPr lang="en-IN" sz="3600" b="1" baseline="2314" dirty="0">
                <a:latin typeface="Times New Roman"/>
                <a:cs typeface="Times New Roman"/>
              </a:rPr>
              <a:t>s</a:t>
            </a:r>
            <a:endParaRPr sz="2400" dirty="0">
              <a:latin typeface="Times New Roman"/>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1517989537"/>
              </p:ext>
            </p:extLst>
          </p:nvPr>
        </p:nvGraphicFramePr>
        <p:xfrm>
          <a:off x="1593383" y="1124744"/>
          <a:ext cx="6662857" cy="1796125"/>
        </p:xfrm>
        <a:graphic>
          <a:graphicData uri="http://schemas.openxmlformats.org/drawingml/2006/table">
            <a:tbl>
              <a:tblPr firstRow="1" bandRow="1">
                <a:tableStyleId>{2D5ABB26-0587-4C30-8999-92F81FD0307C}</a:tableStyleId>
              </a:tblPr>
              <a:tblGrid>
                <a:gridCol w="627037">
                  <a:extLst>
                    <a:ext uri="{9D8B030D-6E8A-4147-A177-3AD203B41FA5}">
                      <a16:colId xmlns:a16="http://schemas.microsoft.com/office/drawing/2014/main" val="20000"/>
                    </a:ext>
                  </a:extLst>
                </a:gridCol>
                <a:gridCol w="1615352">
                  <a:extLst>
                    <a:ext uri="{9D8B030D-6E8A-4147-A177-3AD203B41FA5}">
                      <a16:colId xmlns:a16="http://schemas.microsoft.com/office/drawing/2014/main" val="20001"/>
                    </a:ext>
                  </a:extLst>
                </a:gridCol>
                <a:gridCol w="2210234">
                  <a:extLst>
                    <a:ext uri="{9D8B030D-6E8A-4147-A177-3AD203B41FA5}">
                      <a16:colId xmlns:a16="http://schemas.microsoft.com/office/drawing/2014/main" val="20002"/>
                    </a:ext>
                  </a:extLst>
                </a:gridCol>
                <a:gridCol w="2210234">
                  <a:extLst>
                    <a:ext uri="{9D8B030D-6E8A-4147-A177-3AD203B41FA5}">
                      <a16:colId xmlns:a16="http://schemas.microsoft.com/office/drawing/2014/main" val="20003"/>
                    </a:ext>
                  </a:extLst>
                </a:gridCol>
              </a:tblGrid>
              <a:tr h="984972">
                <a:tc>
                  <a:txBody>
                    <a:bodyPr/>
                    <a:lstStyle/>
                    <a:p>
                      <a:pPr marL="139065">
                        <a:lnSpc>
                          <a:spcPct val="100000"/>
                        </a:lnSpc>
                        <a:spcBef>
                          <a:spcPts val="265"/>
                        </a:spcBef>
                      </a:pPr>
                      <a:r>
                        <a:rPr sz="1500" b="1" dirty="0">
                          <a:solidFill>
                            <a:srgbClr val="FFFFFF"/>
                          </a:solidFill>
                          <a:latin typeface="Calibri"/>
                          <a:cs typeface="Calibri"/>
                        </a:rPr>
                        <a:t>S.</a:t>
                      </a:r>
                      <a:endParaRPr sz="1500">
                        <a:latin typeface="Calibri"/>
                        <a:cs typeface="Calibri"/>
                      </a:endParaRPr>
                    </a:p>
                    <a:p>
                      <a:pPr marL="96520">
                        <a:lnSpc>
                          <a:spcPct val="100000"/>
                        </a:lnSpc>
                      </a:pPr>
                      <a:r>
                        <a:rPr sz="1500" b="1" spc="-10" dirty="0">
                          <a:solidFill>
                            <a:srgbClr val="FFFFFF"/>
                          </a:solidFill>
                          <a:latin typeface="Calibri"/>
                          <a:cs typeface="Calibri"/>
                        </a:rPr>
                        <a:t>No</a:t>
                      </a:r>
                      <a:endParaRPr sz="15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265"/>
                        </a:spcBef>
                      </a:pPr>
                      <a:r>
                        <a:rPr sz="1500" b="1" spc="-5" dirty="0">
                          <a:solidFill>
                            <a:srgbClr val="FFFFFF"/>
                          </a:solidFill>
                          <a:latin typeface="Calibri"/>
                          <a:cs typeface="Calibri"/>
                        </a:rPr>
                        <a:t>Academic</a:t>
                      </a:r>
                      <a:endParaRPr sz="1500">
                        <a:latin typeface="Calibri"/>
                        <a:cs typeface="Calibri"/>
                      </a:endParaRPr>
                    </a:p>
                    <a:p>
                      <a:pPr algn="ctr">
                        <a:lnSpc>
                          <a:spcPct val="100000"/>
                        </a:lnSpc>
                      </a:pPr>
                      <a:r>
                        <a:rPr sz="1500" b="1" spc="-35" dirty="0">
                          <a:solidFill>
                            <a:srgbClr val="FFFFFF"/>
                          </a:solidFill>
                          <a:latin typeface="Calibri"/>
                          <a:cs typeface="Calibri"/>
                        </a:rPr>
                        <a:t>Year</a:t>
                      </a:r>
                      <a:endParaRPr sz="15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314325" marR="309245" algn="ctr">
                        <a:lnSpc>
                          <a:spcPct val="100000"/>
                        </a:lnSpc>
                        <a:spcBef>
                          <a:spcPts val="265"/>
                        </a:spcBef>
                      </a:pPr>
                      <a:r>
                        <a:rPr sz="1500" b="1" dirty="0">
                          <a:solidFill>
                            <a:srgbClr val="FFFFFF"/>
                          </a:solidFill>
                          <a:latin typeface="Calibri"/>
                          <a:cs typeface="Calibri"/>
                        </a:rPr>
                        <a:t>N</a:t>
                      </a:r>
                      <a:r>
                        <a:rPr sz="1500" b="1" spc="-10" dirty="0">
                          <a:solidFill>
                            <a:srgbClr val="FFFFFF"/>
                          </a:solidFill>
                          <a:latin typeface="Calibri"/>
                          <a:cs typeface="Calibri"/>
                        </a:rPr>
                        <a:t>u</a:t>
                      </a:r>
                      <a:r>
                        <a:rPr sz="1500" b="1" spc="-5" dirty="0">
                          <a:solidFill>
                            <a:srgbClr val="FFFFFF"/>
                          </a:solidFill>
                          <a:latin typeface="Calibri"/>
                          <a:cs typeface="Calibri"/>
                        </a:rPr>
                        <a:t>mbe</a:t>
                      </a:r>
                      <a:r>
                        <a:rPr sz="1500" b="1" dirty="0">
                          <a:solidFill>
                            <a:srgbClr val="FFFFFF"/>
                          </a:solidFill>
                          <a:latin typeface="Calibri"/>
                          <a:cs typeface="Calibri"/>
                        </a:rPr>
                        <a:t>r</a:t>
                      </a:r>
                      <a:r>
                        <a:rPr sz="1500" b="1" spc="-5" dirty="0">
                          <a:solidFill>
                            <a:srgbClr val="FFFFFF"/>
                          </a:solidFill>
                          <a:latin typeface="Calibri"/>
                          <a:cs typeface="Calibri"/>
                        </a:rPr>
                        <a:t> </a:t>
                      </a:r>
                      <a:r>
                        <a:rPr sz="1500" b="1" spc="-10" dirty="0">
                          <a:solidFill>
                            <a:srgbClr val="FFFFFF"/>
                          </a:solidFill>
                          <a:latin typeface="Calibri"/>
                          <a:cs typeface="Calibri"/>
                        </a:rPr>
                        <a:t>o</a:t>
                      </a:r>
                      <a:r>
                        <a:rPr sz="1500" b="1" dirty="0">
                          <a:solidFill>
                            <a:srgbClr val="FFFFFF"/>
                          </a:solidFill>
                          <a:latin typeface="Calibri"/>
                          <a:cs typeface="Calibri"/>
                        </a:rPr>
                        <a:t>f  </a:t>
                      </a:r>
                      <a:r>
                        <a:rPr sz="1500" b="1" spc="-10" dirty="0">
                          <a:solidFill>
                            <a:srgbClr val="FFFFFF"/>
                          </a:solidFill>
                          <a:latin typeface="Calibri"/>
                          <a:cs typeface="Calibri"/>
                        </a:rPr>
                        <a:t>Students </a:t>
                      </a:r>
                      <a:r>
                        <a:rPr sz="1500" b="1" spc="-5" dirty="0">
                          <a:solidFill>
                            <a:srgbClr val="FFFFFF"/>
                          </a:solidFill>
                          <a:latin typeface="Calibri"/>
                          <a:cs typeface="Calibri"/>
                        </a:rPr>
                        <a:t> </a:t>
                      </a:r>
                      <a:r>
                        <a:rPr sz="1500" b="1" spc="-10" dirty="0">
                          <a:solidFill>
                            <a:srgbClr val="FFFFFF"/>
                          </a:solidFill>
                          <a:latin typeface="Calibri"/>
                          <a:cs typeface="Calibri"/>
                        </a:rPr>
                        <a:t>benefited</a:t>
                      </a:r>
                      <a:endParaRPr sz="15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421005">
                        <a:lnSpc>
                          <a:spcPct val="100000"/>
                        </a:lnSpc>
                        <a:spcBef>
                          <a:spcPts val="265"/>
                        </a:spcBef>
                      </a:pPr>
                      <a:r>
                        <a:rPr sz="1500" b="1" spc="-5" dirty="0">
                          <a:solidFill>
                            <a:srgbClr val="FFFFFF"/>
                          </a:solidFill>
                          <a:latin typeface="Calibri"/>
                          <a:cs typeface="Calibri"/>
                        </a:rPr>
                        <a:t>Amount</a:t>
                      </a:r>
                      <a:endParaRPr sz="1500">
                        <a:latin typeface="Calibri"/>
                        <a:cs typeface="Calibri"/>
                      </a:endParaRPr>
                    </a:p>
                    <a:p>
                      <a:pPr marL="459105">
                        <a:lnSpc>
                          <a:spcPct val="100000"/>
                        </a:lnSpc>
                      </a:pPr>
                      <a:r>
                        <a:rPr sz="1500" b="1" dirty="0">
                          <a:solidFill>
                            <a:srgbClr val="FFFFFF"/>
                          </a:solidFill>
                          <a:latin typeface="Calibri"/>
                          <a:cs typeface="Calibri"/>
                        </a:rPr>
                        <a:t>(Lakhs)</a:t>
                      </a:r>
                      <a:endParaRPr sz="150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405576">
                <a:tc>
                  <a:txBody>
                    <a:bodyPr/>
                    <a:lstStyle/>
                    <a:p>
                      <a:pPr marL="161925">
                        <a:lnSpc>
                          <a:spcPct val="100000"/>
                        </a:lnSpc>
                        <a:spcBef>
                          <a:spcPts val="265"/>
                        </a:spcBef>
                      </a:pPr>
                      <a:r>
                        <a:rPr lang="en-IN" sz="1500" dirty="0">
                          <a:latin typeface="Calibri"/>
                          <a:cs typeface="Calibri"/>
                        </a:rPr>
                        <a:t>1</a:t>
                      </a:r>
                      <a:endParaRPr sz="1500" dirty="0">
                        <a:latin typeface="Calibri"/>
                        <a:cs typeface="Calibri"/>
                      </a:endParaRPr>
                    </a:p>
                  </a:txBody>
                  <a:tcPr marL="0" marR="0" marT="33655"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marL="224790">
                        <a:lnSpc>
                          <a:spcPct val="100000"/>
                        </a:lnSpc>
                        <a:spcBef>
                          <a:spcPts val="265"/>
                        </a:spcBef>
                      </a:pPr>
                      <a:r>
                        <a:rPr sz="1500" spc="-10" dirty="0">
                          <a:latin typeface="Calibri"/>
                          <a:cs typeface="Calibri"/>
                        </a:rPr>
                        <a:t>202</a:t>
                      </a:r>
                      <a:r>
                        <a:rPr lang="en-IN" sz="1500" spc="-10" dirty="0">
                          <a:latin typeface="Calibri"/>
                          <a:cs typeface="Calibri"/>
                        </a:rPr>
                        <a:t>1</a:t>
                      </a:r>
                      <a:r>
                        <a:rPr sz="1500" spc="-10" dirty="0">
                          <a:latin typeface="Calibri"/>
                          <a:cs typeface="Calibri"/>
                        </a:rPr>
                        <a:t>-2</a:t>
                      </a:r>
                      <a:r>
                        <a:rPr lang="en-IN" sz="1500" spc="-10" dirty="0">
                          <a:latin typeface="Calibri"/>
                          <a:cs typeface="Calibri"/>
                        </a:rPr>
                        <a:t>2</a:t>
                      </a:r>
                      <a:endParaRPr sz="1500" dirty="0">
                        <a:latin typeface="Calibri"/>
                        <a:cs typeface="Calibri"/>
                      </a:endParaRPr>
                    </a:p>
                  </a:txBody>
                  <a:tcPr marL="0" marR="0" marT="336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algn="ctr">
                        <a:lnSpc>
                          <a:spcPct val="100000"/>
                        </a:lnSpc>
                        <a:spcBef>
                          <a:spcPts val="265"/>
                        </a:spcBef>
                      </a:pPr>
                      <a:r>
                        <a:rPr lang="en-IN" sz="1500" dirty="0">
                          <a:latin typeface="Calibri"/>
                          <a:cs typeface="Calibri"/>
                        </a:rPr>
                        <a:t>17</a:t>
                      </a:r>
                      <a:endParaRPr sz="1500" dirty="0">
                        <a:latin typeface="Calibri"/>
                        <a:cs typeface="Calibri"/>
                      </a:endParaRPr>
                    </a:p>
                  </a:txBody>
                  <a:tcPr marL="0" marR="0" marT="336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tc>
                  <a:txBody>
                    <a:bodyPr/>
                    <a:lstStyle/>
                    <a:p>
                      <a:pPr algn="ctr">
                        <a:lnSpc>
                          <a:spcPct val="100000"/>
                        </a:lnSpc>
                        <a:spcBef>
                          <a:spcPts val="265"/>
                        </a:spcBef>
                      </a:pPr>
                      <a:r>
                        <a:rPr lang="en-IN" sz="1500" dirty="0">
                          <a:latin typeface="Calibri"/>
                          <a:cs typeface="Calibri"/>
                        </a:rPr>
                        <a:t>10.54</a:t>
                      </a:r>
                      <a:endParaRPr sz="1500" dirty="0">
                        <a:latin typeface="Calibri"/>
                        <a:cs typeface="Calibri"/>
                      </a:endParaRPr>
                    </a:p>
                  </a:txBody>
                  <a:tcPr marL="0" marR="0" marT="33655"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EAEEF7"/>
                    </a:solidFill>
                  </a:tcPr>
                </a:tc>
                <a:extLst>
                  <a:ext uri="{0D108BD9-81ED-4DB2-BD59-A6C34878D82A}">
                    <a16:rowId xmlns:a16="http://schemas.microsoft.com/office/drawing/2014/main" val="10004"/>
                  </a:ext>
                </a:extLst>
              </a:tr>
              <a:tr h="405577">
                <a:tc>
                  <a:txBody>
                    <a:bodyPr/>
                    <a:lstStyle/>
                    <a:p>
                      <a:pPr marL="161925">
                        <a:lnSpc>
                          <a:spcPct val="100000"/>
                        </a:lnSpc>
                        <a:spcBef>
                          <a:spcPts val="270"/>
                        </a:spcBef>
                      </a:pPr>
                      <a:r>
                        <a:rPr lang="en-IN" sz="1500" dirty="0">
                          <a:latin typeface="Calibri"/>
                          <a:cs typeface="Calibri"/>
                        </a:rPr>
                        <a:t>2</a:t>
                      </a:r>
                      <a:endParaRPr sz="15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24790">
                        <a:lnSpc>
                          <a:spcPct val="100000"/>
                        </a:lnSpc>
                        <a:spcBef>
                          <a:spcPts val="270"/>
                        </a:spcBef>
                      </a:pPr>
                      <a:r>
                        <a:rPr sz="1500" spc="-5" dirty="0">
                          <a:latin typeface="Calibri"/>
                          <a:cs typeface="Calibri"/>
                        </a:rPr>
                        <a:t>202</a:t>
                      </a:r>
                      <a:r>
                        <a:rPr lang="en-IN" sz="1500" spc="-5" dirty="0">
                          <a:latin typeface="Calibri"/>
                          <a:cs typeface="Calibri"/>
                        </a:rPr>
                        <a:t>2</a:t>
                      </a:r>
                      <a:r>
                        <a:rPr sz="1500" spc="-5" dirty="0">
                          <a:latin typeface="Calibri"/>
                          <a:cs typeface="Calibri"/>
                        </a:rPr>
                        <a:t>-2</a:t>
                      </a:r>
                      <a:r>
                        <a:rPr lang="en-IN" sz="1500" spc="-5" dirty="0">
                          <a:latin typeface="Calibri"/>
                          <a:cs typeface="Calibri"/>
                        </a:rPr>
                        <a:t>3</a:t>
                      </a:r>
                      <a:endParaRPr sz="15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270"/>
                        </a:spcBef>
                      </a:pPr>
                      <a:r>
                        <a:rPr lang="en-IN" sz="1500" dirty="0">
                          <a:latin typeface="Calibri"/>
                          <a:cs typeface="Calibri"/>
                        </a:rPr>
                        <a:t>9</a:t>
                      </a:r>
                      <a:endParaRPr sz="15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R="517525" algn="ctr">
                        <a:lnSpc>
                          <a:spcPct val="100000"/>
                        </a:lnSpc>
                        <a:spcBef>
                          <a:spcPts val="270"/>
                        </a:spcBef>
                      </a:pPr>
                      <a:r>
                        <a:rPr lang="en-IN" sz="1500" dirty="0">
                          <a:latin typeface="Calibri"/>
                          <a:cs typeface="Calibri"/>
                        </a:rPr>
                        <a:t>            5.58</a:t>
                      </a:r>
                      <a:endParaRPr sz="15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bl>
          </a:graphicData>
        </a:graphic>
      </p:graphicFrame>
      <p:pic>
        <p:nvPicPr>
          <p:cNvPr id="23" name="object 23"/>
          <p:cNvPicPr/>
          <p:nvPr/>
        </p:nvPicPr>
        <p:blipFill>
          <a:blip r:embed="rId3" cstate="print"/>
          <a:stretch>
            <a:fillRect/>
          </a:stretch>
        </p:blipFill>
        <p:spPr>
          <a:xfrm>
            <a:off x="8760296" y="1578872"/>
            <a:ext cx="2759870" cy="1197982"/>
          </a:xfrm>
          <a:prstGeom prst="rect">
            <a:avLst/>
          </a:prstGeom>
        </p:spPr>
      </p:pic>
      <p:sp>
        <p:nvSpPr>
          <p:cNvPr id="24" name="object 24"/>
          <p:cNvSpPr txBox="1"/>
          <p:nvPr/>
        </p:nvSpPr>
        <p:spPr>
          <a:xfrm>
            <a:off x="8726649" y="2852936"/>
            <a:ext cx="3214660"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04040"/>
                </a:solidFill>
                <a:latin typeface="Times New Roman"/>
                <a:cs typeface="Times New Roman"/>
              </a:rPr>
              <a:t>Ragging</a:t>
            </a:r>
            <a:r>
              <a:rPr sz="2400" b="1" spc="-15" dirty="0">
                <a:solidFill>
                  <a:srgbClr val="404040"/>
                </a:solidFill>
                <a:latin typeface="Times New Roman"/>
                <a:cs typeface="Times New Roman"/>
              </a:rPr>
              <a:t> Free</a:t>
            </a:r>
            <a:r>
              <a:rPr sz="2400" b="1" spc="-25" dirty="0">
                <a:solidFill>
                  <a:srgbClr val="404040"/>
                </a:solidFill>
                <a:latin typeface="Times New Roman"/>
                <a:cs typeface="Times New Roman"/>
              </a:rPr>
              <a:t> </a:t>
            </a:r>
            <a:r>
              <a:rPr sz="2400" b="1" spc="-5" dirty="0">
                <a:solidFill>
                  <a:srgbClr val="404040"/>
                </a:solidFill>
                <a:latin typeface="Times New Roman"/>
                <a:cs typeface="Times New Roman"/>
              </a:rPr>
              <a:t>Campus</a:t>
            </a:r>
            <a:endParaRPr sz="2400" dirty="0">
              <a:latin typeface="Times New Roman"/>
              <a:cs typeface="Times New Roman"/>
            </a:endParaRPr>
          </a:p>
        </p:txBody>
      </p:sp>
      <p:pic>
        <p:nvPicPr>
          <p:cNvPr id="25" name="object 25"/>
          <p:cNvPicPr/>
          <p:nvPr/>
        </p:nvPicPr>
        <p:blipFill>
          <a:blip r:embed="rId4" cstate="print"/>
          <a:stretch>
            <a:fillRect/>
          </a:stretch>
        </p:blipFill>
        <p:spPr>
          <a:xfrm>
            <a:off x="11390376" y="54864"/>
            <a:ext cx="801624" cy="792479"/>
          </a:xfrm>
          <a:prstGeom prst="rect">
            <a:avLst/>
          </a:prstGeom>
        </p:spPr>
      </p:pic>
      <p:sp>
        <p:nvSpPr>
          <p:cNvPr id="27" name="object 27"/>
          <p:cNvSpPr txBox="1">
            <a:spLocks noGrp="1"/>
          </p:cNvSpPr>
          <p:nvPr>
            <p:ph type="title"/>
          </p:nvPr>
        </p:nvSpPr>
        <p:spPr>
          <a:xfrm>
            <a:off x="190601" y="8890"/>
            <a:ext cx="17125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CF30B5"/>
                </a:solidFill>
              </a:rPr>
              <a:t>Criterion</a:t>
            </a:r>
            <a:r>
              <a:rPr spc="-60" dirty="0">
                <a:solidFill>
                  <a:srgbClr val="CF30B5"/>
                </a:solidFill>
              </a:rPr>
              <a:t> </a:t>
            </a:r>
            <a:r>
              <a:rPr spc="-5" dirty="0">
                <a:solidFill>
                  <a:srgbClr val="CF30B5"/>
                </a:solidFill>
              </a:rPr>
              <a:t>5</a:t>
            </a:r>
          </a:p>
        </p:txBody>
      </p:sp>
      <p:graphicFrame>
        <p:nvGraphicFramePr>
          <p:cNvPr id="26" name="Diagram 25">
            <a:extLst>
              <a:ext uri="{FF2B5EF4-FFF2-40B4-BE49-F238E27FC236}">
                <a16:creationId xmlns:a16="http://schemas.microsoft.com/office/drawing/2014/main" id="{C2995A4E-58D8-0525-ABA7-8029FC0677F1}"/>
              </a:ext>
            </a:extLst>
          </p:cNvPr>
          <p:cNvGraphicFramePr/>
          <p:nvPr>
            <p:extLst>
              <p:ext uri="{D42A27DB-BD31-4B8C-83A1-F6EECF244321}">
                <p14:modId xmlns:p14="http://schemas.microsoft.com/office/powerpoint/2010/main" val="3192378522"/>
              </p:ext>
            </p:extLst>
          </p:nvPr>
        </p:nvGraphicFramePr>
        <p:xfrm>
          <a:off x="2216066" y="2996952"/>
          <a:ext cx="5504160" cy="37822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9286212" y="4529553"/>
            <a:ext cx="2232248" cy="444352"/>
          </a:xfrm>
          <a:prstGeom prst="rect">
            <a:avLst/>
          </a:prstGeom>
        </p:spPr>
        <p:txBody>
          <a:bodyPr vert="horz" wrap="square" lIns="0" tIns="13335" rIns="0" bIns="0" rtlCol="0">
            <a:spAutoFit/>
          </a:bodyPr>
          <a:lstStyle/>
          <a:p>
            <a:pPr marL="12700" algn="ctr">
              <a:lnSpc>
                <a:spcPct val="100000"/>
              </a:lnSpc>
              <a:spcBef>
                <a:spcPts val="105"/>
              </a:spcBef>
            </a:pPr>
            <a:r>
              <a:rPr lang="en-IN" sz="2800" dirty="0">
                <a:latin typeface="Times New Roman" panose="02020603050405020304" pitchFamily="18" charset="0"/>
                <a:cs typeface="Times New Roman" panose="02020603050405020304" pitchFamily="18" charset="0"/>
              </a:rPr>
              <a:t>Solar Panels</a:t>
            </a:r>
            <a:endParaRPr sz="2800" dirty="0">
              <a:latin typeface="Times New Roman" panose="02020603050405020304" pitchFamily="18" charset="0"/>
              <a:cs typeface="Times New Roman" panose="02020603050405020304" pitchFamily="18" charset="0"/>
            </a:endParaRPr>
          </a:p>
        </p:txBody>
      </p:sp>
      <p:sp>
        <p:nvSpPr>
          <p:cNvPr id="13" name="object 13"/>
          <p:cNvSpPr txBox="1"/>
          <p:nvPr/>
        </p:nvSpPr>
        <p:spPr>
          <a:xfrm>
            <a:off x="597066" y="4389088"/>
            <a:ext cx="2363816" cy="505267"/>
          </a:xfrm>
          <a:prstGeom prst="rect">
            <a:avLst/>
          </a:prstGeom>
        </p:spPr>
        <p:txBody>
          <a:bodyPr vert="horz" wrap="square" lIns="0" tIns="12700" rIns="0" bIns="0" rtlCol="0">
            <a:spAutoFit/>
          </a:bodyPr>
          <a:lstStyle/>
          <a:p>
            <a:pPr marL="12700" algn="ctr">
              <a:lnSpc>
                <a:spcPct val="100000"/>
              </a:lnSpc>
              <a:spcBef>
                <a:spcPts val="100"/>
              </a:spcBef>
            </a:pPr>
            <a:r>
              <a:rPr lang="en-IN" sz="3200" dirty="0">
                <a:latin typeface="Times New Roman" panose="02020603050405020304" pitchFamily="18" charset="0"/>
                <a:cs typeface="Times New Roman" panose="02020603050405020304" pitchFamily="18" charset="0"/>
              </a:rPr>
              <a:t>Digester</a:t>
            </a:r>
            <a:endParaRPr sz="3200" dirty="0">
              <a:latin typeface="Times New Roman" panose="02020603050405020304" pitchFamily="18" charset="0"/>
              <a:cs typeface="Times New Roman" panose="02020603050405020304" pitchFamily="18" charset="0"/>
            </a:endParaRPr>
          </a:p>
        </p:txBody>
      </p:sp>
      <p:pic>
        <p:nvPicPr>
          <p:cNvPr id="15" name="object 15"/>
          <p:cNvPicPr/>
          <p:nvPr/>
        </p:nvPicPr>
        <p:blipFill>
          <a:blip r:embed="rId3" cstate="print"/>
          <a:stretch>
            <a:fillRect/>
          </a:stretch>
        </p:blipFill>
        <p:spPr>
          <a:xfrm>
            <a:off x="11143588" y="221965"/>
            <a:ext cx="760476" cy="751332"/>
          </a:xfrm>
          <a:prstGeom prst="rect">
            <a:avLst/>
          </a:prstGeom>
        </p:spPr>
      </p:pic>
      <p:sp>
        <p:nvSpPr>
          <p:cNvPr id="41" name="object 41"/>
          <p:cNvSpPr txBox="1"/>
          <p:nvPr/>
        </p:nvSpPr>
        <p:spPr>
          <a:xfrm>
            <a:off x="3892914" y="6381328"/>
            <a:ext cx="4406171"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
        <p:nvSpPr>
          <p:cNvPr id="42" name="object 42"/>
          <p:cNvSpPr txBox="1"/>
          <p:nvPr/>
        </p:nvSpPr>
        <p:spPr>
          <a:xfrm>
            <a:off x="551384" y="371571"/>
            <a:ext cx="171513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F30B5"/>
                </a:solidFill>
                <a:latin typeface="Times New Roman"/>
                <a:cs typeface="Times New Roman"/>
              </a:rPr>
              <a:t>Criterion</a:t>
            </a:r>
            <a:r>
              <a:rPr sz="2800" b="1" spc="-45" dirty="0">
                <a:solidFill>
                  <a:srgbClr val="CF30B5"/>
                </a:solidFill>
                <a:latin typeface="Times New Roman"/>
                <a:cs typeface="Times New Roman"/>
              </a:rPr>
              <a:t> </a:t>
            </a:r>
            <a:r>
              <a:rPr sz="2800" b="1" spc="-5" dirty="0">
                <a:solidFill>
                  <a:srgbClr val="CF30B5"/>
                </a:solidFill>
                <a:latin typeface="Times New Roman"/>
                <a:cs typeface="Times New Roman"/>
              </a:rPr>
              <a:t>5</a:t>
            </a:r>
            <a:endParaRPr sz="2800" dirty="0">
              <a:latin typeface="Times New Roman"/>
              <a:cs typeface="Times New Roman"/>
            </a:endParaRPr>
          </a:p>
        </p:txBody>
      </p:sp>
      <p:sp>
        <p:nvSpPr>
          <p:cNvPr id="43" name="object 43"/>
          <p:cNvSpPr txBox="1">
            <a:spLocks noGrp="1"/>
          </p:cNvSpPr>
          <p:nvPr>
            <p:ph type="title"/>
          </p:nvPr>
        </p:nvSpPr>
        <p:spPr>
          <a:xfrm>
            <a:off x="434594" y="598342"/>
            <a:ext cx="11089232" cy="627736"/>
          </a:xfrm>
          <a:prstGeom prst="rect">
            <a:avLst/>
          </a:prstGeom>
        </p:spPr>
        <p:txBody>
          <a:bodyPr vert="horz" wrap="square" lIns="0" tIns="12065" rIns="0" bIns="0" rtlCol="0">
            <a:spAutoFit/>
          </a:bodyPr>
          <a:lstStyle/>
          <a:p>
            <a:pPr marL="12700" algn="ctr">
              <a:lnSpc>
                <a:spcPct val="100000"/>
              </a:lnSpc>
              <a:spcBef>
                <a:spcPts val="95"/>
              </a:spcBef>
            </a:pPr>
            <a:r>
              <a:rPr lang="en-IN" sz="4000" spc="-15" dirty="0"/>
              <a:t>Laboratory Models Developed</a:t>
            </a:r>
            <a:endParaRPr sz="4000" spc="-15" dirty="0"/>
          </a:p>
        </p:txBody>
      </p:sp>
      <p:pic>
        <p:nvPicPr>
          <p:cNvPr id="6" name="Picture 5">
            <a:extLst>
              <a:ext uri="{FF2B5EF4-FFF2-40B4-BE49-F238E27FC236}">
                <a16:creationId xmlns:a16="http://schemas.microsoft.com/office/drawing/2014/main" id="{04AD09FD-DE93-553C-E48E-E45D51B316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34" t="3647" r="7123" b="5745"/>
          <a:stretch/>
        </p:blipFill>
        <p:spPr>
          <a:xfrm>
            <a:off x="3320300" y="1398447"/>
            <a:ext cx="2847708" cy="2981471"/>
          </a:xfrm>
          <a:prstGeom prst="rect">
            <a:avLst/>
          </a:prstGeom>
        </p:spPr>
      </p:pic>
      <p:pic>
        <p:nvPicPr>
          <p:cNvPr id="8" name="Picture 7">
            <a:extLst>
              <a:ext uri="{FF2B5EF4-FFF2-40B4-BE49-F238E27FC236}">
                <a16:creationId xmlns:a16="http://schemas.microsoft.com/office/drawing/2014/main" id="{4E4816D1-D761-67D0-18B7-699E97887EF3}"/>
              </a:ext>
            </a:extLst>
          </p:cNvPr>
          <p:cNvPicPr>
            <a:picLocks noChangeAspect="1"/>
          </p:cNvPicPr>
          <p:nvPr/>
        </p:nvPicPr>
        <p:blipFill>
          <a:blip r:embed="rId5"/>
          <a:stretch>
            <a:fillRect/>
          </a:stretch>
        </p:blipFill>
        <p:spPr>
          <a:xfrm>
            <a:off x="6484383" y="1392549"/>
            <a:ext cx="2275914" cy="2996539"/>
          </a:xfrm>
          <a:prstGeom prst="rect">
            <a:avLst/>
          </a:prstGeom>
        </p:spPr>
      </p:pic>
      <p:sp>
        <p:nvSpPr>
          <p:cNvPr id="11" name="object 13">
            <a:extLst>
              <a:ext uri="{FF2B5EF4-FFF2-40B4-BE49-F238E27FC236}">
                <a16:creationId xmlns:a16="http://schemas.microsoft.com/office/drawing/2014/main" id="{3067C454-F48E-0CBC-AC96-247346B5C85C}"/>
              </a:ext>
            </a:extLst>
          </p:cNvPr>
          <p:cNvSpPr txBox="1"/>
          <p:nvPr/>
        </p:nvSpPr>
        <p:spPr>
          <a:xfrm>
            <a:off x="3804192" y="4389088"/>
            <a:ext cx="2363816" cy="505267"/>
          </a:xfrm>
          <a:prstGeom prst="rect">
            <a:avLst/>
          </a:prstGeom>
        </p:spPr>
        <p:txBody>
          <a:bodyPr vert="horz" wrap="square" lIns="0" tIns="12700" rIns="0" bIns="0" rtlCol="0">
            <a:spAutoFit/>
          </a:bodyPr>
          <a:lstStyle/>
          <a:p>
            <a:pPr marL="12700" algn="ctr">
              <a:lnSpc>
                <a:spcPct val="100000"/>
              </a:lnSpc>
              <a:spcBef>
                <a:spcPts val="100"/>
              </a:spcBef>
            </a:pPr>
            <a:r>
              <a:rPr lang="en-IN" sz="3200" dirty="0">
                <a:latin typeface="Times New Roman" panose="02020603050405020304" pitchFamily="18" charset="0"/>
                <a:cs typeface="Times New Roman" panose="02020603050405020304" pitchFamily="18" charset="0"/>
              </a:rPr>
              <a:t>MFC</a:t>
            </a:r>
            <a:endParaRPr sz="3200" dirty="0">
              <a:latin typeface="Times New Roman" panose="02020603050405020304" pitchFamily="18" charset="0"/>
              <a:cs typeface="Times New Roman" panose="02020603050405020304" pitchFamily="18" charset="0"/>
            </a:endParaRPr>
          </a:p>
        </p:txBody>
      </p:sp>
      <p:sp>
        <p:nvSpPr>
          <p:cNvPr id="12" name="object 13">
            <a:extLst>
              <a:ext uri="{FF2B5EF4-FFF2-40B4-BE49-F238E27FC236}">
                <a16:creationId xmlns:a16="http://schemas.microsoft.com/office/drawing/2014/main" id="{873B2101-3C9E-83E3-749D-8B2C682CB3B1}"/>
              </a:ext>
            </a:extLst>
          </p:cNvPr>
          <p:cNvSpPr txBox="1"/>
          <p:nvPr/>
        </p:nvSpPr>
        <p:spPr>
          <a:xfrm>
            <a:off x="6096000" y="4498618"/>
            <a:ext cx="3003020" cy="874598"/>
          </a:xfrm>
          <a:prstGeom prst="rect">
            <a:avLst/>
          </a:prstGeom>
        </p:spPr>
        <p:txBody>
          <a:bodyPr vert="horz" wrap="square" lIns="0" tIns="12700" rIns="0" bIns="0" rtlCol="0">
            <a:spAutoFit/>
          </a:bodyPr>
          <a:lstStyle/>
          <a:p>
            <a:pPr marL="12700" algn="ctr">
              <a:lnSpc>
                <a:spcPct val="100000"/>
              </a:lnSpc>
              <a:spcBef>
                <a:spcPts val="100"/>
              </a:spcBef>
            </a:pPr>
            <a:r>
              <a:rPr lang="en-IN" sz="2800" dirty="0">
                <a:latin typeface="Times New Roman" panose="02020603050405020304" pitchFamily="18" charset="0"/>
                <a:cs typeface="Times New Roman" panose="02020603050405020304" pitchFamily="18" charset="0"/>
              </a:rPr>
              <a:t>  Indoor Air Pollution Equipment</a:t>
            </a:r>
            <a:endParaRPr sz="2800" dirty="0">
              <a:latin typeface="Times New Roman" panose="02020603050405020304" pitchFamily="18" charset="0"/>
              <a:cs typeface="Times New Roman" panose="02020603050405020304" pitchFamily="18" charset="0"/>
            </a:endParaRPr>
          </a:p>
        </p:txBody>
      </p:sp>
      <p:sp>
        <p:nvSpPr>
          <p:cNvPr id="14" name="object 13">
            <a:extLst>
              <a:ext uri="{FF2B5EF4-FFF2-40B4-BE49-F238E27FC236}">
                <a16:creationId xmlns:a16="http://schemas.microsoft.com/office/drawing/2014/main" id="{B6232197-D1AB-FA28-FEFE-F3AF674BF32D}"/>
              </a:ext>
            </a:extLst>
          </p:cNvPr>
          <p:cNvSpPr txBox="1"/>
          <p:nvPr/>
        </p:nvSpPr>
        <p:spPr>
          <a:xfrm>
            <a:off x="84206" y="5416498"/>
            <a:ext cx="11830425" cy="505267"/>
          </a:xfrm>
          <a:prstGeom prst="rect">
            <a:avLst/>
          </a:prstGeom>
        </p:spPr>
        <p:txBody>
          <a:bodyPr vert="horz" wrap="square" lIns="0" tIns="12700" rIns="0" bIns="0" rtlCol="0">
            <a:spAutoFit/>
          </a:bodyPr>
          <a:lstStyle/>
          <a:p>
            <a:pPr marL="12700" algn="ctr">
              <a:lnSpc>
                <a:spcPct val="100000"/>
              </a:lnSpc>
              <a:spcBef>
                <a:spcPts val="100"/>
              </a:spcBef>
            </a:pPr>
            <a:r>
              <a:rPr lang="en-IN" sz="3200" dirty="0">
                <a:latin typeface="Times New Roman" panose="02020603050405020304" pitchFamily="18" charset="0"/>
                <a:cs typeface="Times New Roman" panose="02020603050405020304" pitchFamily="18" charset="0"/>
              </a:rPr>
              <a:t>The above Shown Models are prepared as </a:t>
            </a:r>
            <a:r>
              <a:rPr lang="en-IN" sz="3200" dirty="0" err="1">
                <a:latin typeface="Times New Roman" panose="02020603050405020304" pitchFamily="18" charset="0"/>
                <a:cs typeface="Times New Roman" panose="02020603050405020304" pitchFamily="18" charset="0"/>
              </a:rPr>
              <a:t>B.Tech</a:t>
            </a:r>
            <a:r>
              <a:rPr lang="en-IN" sz="3200" dirty="0">
                <a:latin typeface="Times New Roman" panose="02020603050405020304" pitchFamily="18" charset="0"/>
                <a:cs typeface="Times New Roman" panose="02020603050405020304" pitchFamily="18" charset="0"/>
              </a:rPr>
              <a:t> Projects</a:t>
            </a:r>
            <a:endParaRPr sz="3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720822E-D6CD-6DBE-6782-1D171BD451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00" t="3800" r="14300" b="2751"/>
          <a:stretch/>
        </p:blipFill>
        <p:spPr>
          <a:xfrm>
            <a:off x="9008932" y="1318816"/>
            <a:ext cx="2847708" cy="3210737"/>
          </a:xfrm>
          <a:prstGeom prst="roundRect">
            <a:avLst>
              <a:gd name="adj" fmla="val 8594"/>
            </a:avLst>
          </a:prstGeom>
          <a:solidFill>
            <a:srgbClr val="FFFFFF">
              <a:shade val="85000"/>
            </a:srgbClr>
          </a:solidFill>
          <a:ln>
            <a:noFill/>
          </a:ln>
          <a:effectLst/>
        </p:spPr>
      </p:pic>
      <p:pic>
        <p:nvPicPr>
          <p:cNvPr id="4" name="Picture 3">
            <a:extLst>
              <a:ext uri="{FF2B5EF4-FFF2-40B4-BE49-F238E27FC236}">
                <a16:creationId xmlns:a16="http://schemas.microsoft.com/office/drawing/2014/main" id="{5FC49282-D6C9-5771-2602-E456A8AB861A}"/>
              </a:ext>
            </a:extLst>
          </p:cNvPr>
          <p:cNvPicPr>
            <a:picLocks noChangeAspect="1"/>
          </p:cNvPicPr>
          <p:nvPr/>
        </p:nvPicPr>
        <p:blipFill>
          <a:blip r:embed="rId7"/>
          <a:stretch>
            <a:fillRect/>
          </a:stretch>
        </p:blipFill>
        <p:spPr>
          <a:xfrm>
            <a:off x="96059" y="1392548"/>
            <a:ext cx="3087010" cy="298147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AA217-3F25-E8CF-EFA9-68250AD4DBF9}"/>
              </a:ext>
            </a:extLst>
          </p:cNvPr>
          <p:cNvPicPr>
            <a:picLocks noChangeAspect="1"/>
          </p:cNvPicPr>
          <p:nvPr/>
        </p:nvPicPr>
        <p:blipFill rotWithShape="1">
          <a:blip r:embed="rId3">
            <a:extLst>
              <a:ext uri="{28A0092B-C50C-407E-A947-70E740481C1C}">
                <a14:useLocalDpi xmlns:a14="http://schemas.microsoft.com/office/drawing/2010/main" val="0"/>
              </a:ext>
            </a:extLst>
          </a:blip>
          <a:srcRect l="14300" t="3800" r="14300" b="2751"/>
          <a:stretch/>
        </p:blipFill>
        <p:spPr>
          <a:xfrm>
            <a:off x="407368" y="504056"/>
            <a:ext cx="4896544" cy="5733258"/>
          </a:xfrm>
          <a:prstGeom prst="roundRect">
            <a:avLst>
              <a:gd name="adj" fmla="val 8594"/>
            </a:avLst>
          </a:prstGeom>
          <a:solidFill>
            <a:srgbClr val="FFFFFF">
              <a:shade val="85000"/>
            </a:srgbClr>
          </a:solidFill>
          <a:ln>
            <a:noFill/>
          </a:ln>
          <a:effectLst/>
        </p:spPr>
      </p:pic>
      <p:pic>
        <p:nvPicPr>
          <p:cNvPr id="6" name="Picture 5">
            <a:extLst>
              <a:ext uri="{FF2B5EF4-FFF2-40B4-BE49-F238E27FC236}">
                <a16:creationId xmlns:a16="http://schemas.microsoft.com/office/drawing/2014/main" id="{7DCBAC44-5293-B741-D45B-508548282E80}"/>
              </a:ext>
            </a:extLst>
          </p:cNvPr>
          <p:cNvPicPr>
            <a:picLocks noChangeAspect="1"/>
          </p:cNvPicPr>
          <p:nvPr/>
        </p:nvPicPr>
        <p:blipFill rotWithShape="1">
          <a:blip r:embed="rId4">
            <a:extLst>
              <a:ext uri="{28A0092B-C50C-407E-A947-70E740481C1C}">
                <a14:useLocalDpi xmlns:a14="http://schemas.microsoft.com/office/drawing/2010/main" val="0"/>
              </a:ext>
            </a:extLst>
          </a:blip>
          <a:srcRect r="1047" b="44351"/>
          <a:stretch/>
        </p:blipFill>
        <p:spPr>
          <a:xfrm rot="16200000">
            <a:off x="7544103" y="-1027553"/>
            <a:ext cx="2780929" cy="5844144"/>
          </a:xfrm>
          <a:prstGeom prst="roundRect">
            <a:avLst>
              <a:gd name="adj" fmla="val 8594"/>
            </a:avLst>
          </a:prstGeom>
          <a:solidFill>
            <a:srgbClr val="FFFFFF">
              <a:shade val="85000"/>
            </a:srgbClr>
          </a:solidFill>
          <a:ln>
            <a:noFill/>
          </a:ln>
          <a:effectLst/>
        </p:spPr>
      </p:pic>
      <p:pic>
        <p:nvPicPr>
          <p:cNvPr id="8" name="Picture 7">
            <a:extLst>
              <a:ext uri="{FF2B5EF4-FFF2-40B4-BE49-F238E27FC236}">
                <a16:creationId xmlns:a16="http://schemas.microsoft.com/office/drawing/2014/main" id="{B6E57007-5763-3BD4-7548-A4B73BF51381}"/>
              </a:ext>
            </a:extLst>
          </p:cNvPr>
          <p:cNvPicPr>
            <a:picLocks noChangeAspect="1"/>
          </p:cNvPicPr>
          <p:nvPr/>
        </p:nvPicPr>
        <p:blipFill rotWithShape="1">
          <a:blip r:embed="rId4">
            <a:extLst>
              <a:ext uri="{28A0092B-C50C-407E-A947-70E740481C1C}">
                <a14:useLocalDpi xmlns:a14="http://schemas.microsoft.com/office/drawing/2010/main" val="0"/>
              </a:ext>
            </a:extLst>
          </a:blip>
          <a:srcRect t="55250"/>
          <a:stretch/>
        </p:blipFill>
        <p:spPr>
          <a:xfrm>
            <a:off x="6023992" y="3456384"/>
            <a:ext cx="5844144" cy="2780930"/>
          </a:xfrm>
          <a:prstGeom prst="roundRect">
            <a:avLst>
              <a:gd name="adj" fmla="val 8594"/>
            </a:avLst>
          </a:prstGeom>
          <a:solidFill>
            <a:srgbClr val="FFFFFF">
              <a:shade val="85000"/>
            </a:srgbClr>
          </a:solidFill>
          <a:ln>
            <a:noFill/>
          </a:ln>
          <a:effectLst/>
        </p:spPr>
      </p:pic>
      <p:sp>
        <p:nvSpPr>
          <p:cNvPr id="2" name="TextBox 1">
            <a:extLst>
              <a:ext uri="{FF2B5EF4-FFF2-40B4-BE49-F238E27FC236}">
                <a16:creationId xmlns:a16="http://schemas.microsoft.com/office/drawing/2014/main" id="{6E2C20C3-BE99-8F52-79A2-FE63D7FFA5ED}"/>
              </a:ext>
            </a:extLst>
          </p:cNvPr>
          <p:cNvSpPr txBox="1"/>
          <p:nvPr/>
        </p:nvSpPr>
        <p:spPr>
          <a:xfrm>
            <a:off x="767408" y="6150114"/>
            <a:ext cx="10831455" cy="400110"/>
          </a:xfrm>
          <a:prstGeom prst="rect">
            <a:avLst/>
          </a:prstGeom>
          <a:noFill/>
        </p:spPr>
        <p:txBody>
          <a:bodyPr wrap="square" rtlCol="0">
            <a:spAutoFit/>
          </a:bodyPr>
          <a:lstStyle/>
          <a:p>
            <a:pPr algn="ctr"/>
            <a:r>
              <a:rPr lang="en-IN" sz="2000" b="1" dirty="0"/>
              <a:t>Solar Still &amp; Indoor Air Pollution Equipment made as part of </a:t>
            </a:r>
            <a:r>
              <a:rPr lang="en-IN" sz="2000" b="1" dirty="0" err="1"/>
              <a:t>B.Tech</a:t>
            </a:r>
            <a:r>
              <a:rPr lang="en-IN" sz="2000" b="1" dirty="0"/>
              <a:t> project</a:t>
            </a:r>
          </a:p>
        </p:txBody>
      </p:sp>
    </p:spTree>
    <p:extLst>
      <p:ext uri="{BB962C8B-B14F-4D97-AF65-F5344CB8AC3E}">
        <p14:creationId xmlns:p14="http://schemas.microsoft.com/office/powerpoint/2010/main" val="4276753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2043D-ABA9-BA6F-A927-6698E6F0B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4"/>
            <a:ext cx="12192000" cy="5544616"/>
          </a:xfrm>
          <a:prstGeom prst="roundRect">
            <a:avLst>
              <a:gd name="adj" fmla="val 8594"/>
            </a:avLst>
          </a:prstGeom>
          <a:solidFill>
            <a:srgbClr val="FFFFFF">
              <a:shade val="85000"/>
            </a:srgbClr>
          </a:solidFill>
          <a:ln>
            <a:noFill/>
          </a:ln>
          <a:effectLst/>
        </p:spPr>
      </p:pic>
      <p:sp>
        <p:nvSpPr>
          <p:cNvPr id="5" name="TextBox 4">
            <a:extLst>
              <a:ext uri="{FF2B5EF4-FFF2-40B4-BE49-F238E27FC236}">
                <a16:creationId xmlns:a16="http://schemas.microsoft.com/office/drawing/2014/main" id="{10B29089-C0E0-4DF7-98E4-B2CEF1BFF58F}"/>
              </a:ext>
            </a:extLst>
          </p:cNvPr>
          <p:cNvSpPr txBox="1"/>
          <p:nvPr/>
        </p:nvSpPr>
        <p:spPr>
          <a:xfrm>
            <a:off x="1127448" y="6021288"/>
            <a:ext cx="9217024" cy="461665"/>
          </a:xfrm>
          <a:prstGeom prst="rect">
            <a:avLst/>
          </a:prstGeom>
          <a:noFill/>
        </p:spPr>
        <p:txBody>
          <a:bodyPr wrap="square" rtlCol="0">
            <a:spAutoFit/>
          </a:bodyPr>
          <a:lstStyle/>
          <a:p>
            <a:pPr algn="ctr"/>
            <a:r>
              <a:rPr lang="en-IN" sz="2400" dirty="0">
                <a:latin typeface="Times New Roman" panose="02020603050405020304" pitchFamily="18" charset="0"/>
                <a:cs typeface="Times New Roman" panose="02020603050405020304" pitchFamily="18" charset="0"/>
              </a:rPr>
              <a:t>Cubicles built using discarded material as part of RRR project</a:t>
            </a:r>
          </a:p>
        </p:txBody>
      </p:sp>
    </p:spTree>
    <p:extLst>
      <p:ext uri="{BB962C8B-B14F-4D97-AF65-F5344CB8AC3E}">
        <p14:creationId xmlns:p14="http://schemas.microsoft.com/office/powerpoint/2010/main" val="1917301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68EDEC-9964-CA7E-F07F-A2BBA8422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476672"/>
            <a:ext cx="6525973" cy="5661248"/>
          </a:xfrm>
          <a:prstGeom prst="roundRect">
            <a:avLst>
              <a:gd name="adj" fmla="val 8594"/>
            </a:avLst>
          </a:prstGeom>
          <a:solidFill>
            <a:srgbClr val="FFFFFF">
              <a:shade val="85000"/>
            </a:srgbClr>
          </a:solidFill>
          <a:ln>
            <a:noFill/>
          </a:ln>
          <a:effectLst/>
        </p:spPr>
      </p:pic>
      <p:pic>
        <p:nvPicPr>
          <p:cNvPr id="6" name="Picture 5">
            <a:extLst>
              <a:ext uri="{FF2B5EF4-FFF2-40B4-BE49-F238E27FC236}">
                <a16:creationId xmlns:a16="http://schemas.microsoft.com/office/drawing/2014/main" id="{109CE9F2-3AF8-A389-1388-9181E468C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301" y="432047"/>
            <a:ext cx="5499363" cy="5661249"/>
          </a:xfrm>
          <a:prstGeom prst="roundRect">
            <a:avLst>
              <a:gd name="adj" fmla="val 8594"/>
            </a:avLst>
          </a:prstGeom>
          <a:solidFill>
            <a:srgbClr val="FFFFFF">
              <a:shade val="85000"/>
            </a:srgbClr>
          </a:solidFill>
          <a:ln>
            <a:noFill/>
          </a:ln>
          <a:effectLst/>
        </p:spPr>
      </p:pic>
      <p:sp>
        <p:nvSpPr>
          <p:cNvPr id="2" name="TextBox 1">
            <a:extLst>
              <a:ext uri="{FF2B5EF4-FFF2-40B4-BE49-F238E27FC236}">
                <a16:creationId xmlns:a16="http://schemas.microsoft.com/office/drawing/2014/main" id="{4FD252C4-F039-425C-EBA6-03BEFD0D8C52}"/>
              </a:ext>
            </a:extLst>
          </p:cNvPr>
          <p:cNvSpPr txBox="1"/>
          <p:nvPr/>
        </p:nvSpPr>
        <p:spPr>
          <a:xfrm>
            <a:off x="56073" y="6114145"/>
            <a:ext cx="6183943"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Discarded materials reused as  back rail supporter of chair</a:t>
            </a:r>
          </a:p>
          <a:p>
            <a:r>
              <a:rPr lang="en-IN" sz="2000" dirty="0">
                <a:latin typeface="Times New Roman" panose="02020603050405020304" pitchFamily="18" charset="0"/>
                <a:cs typeface="Times New Roman" panose="02020603050405020304" pitchFamily="18" charset="0"/>
              </a:rPr>
              <a:t>and cabinet door </a:t>
            </a:r>
          </a:p>
        </p:txBody>
      </p:sp>
      <p:sp>
        <p:nvSpPr>
          <p:cNvPr id="3" name="TextBox 2">
            <a:extLst>
              <a:ext uri="{FF2B5EF4-FFF2-40B4-BE49-F238E27FC236}">
                <a16:creationId xmlns:a16="http://schemas.microsoft.com/office/drawing/2014/main" id="{2D179B03-E3AD-D8D9-DFD2-71A7CDBF683A}"/>
              </a:ext>
            </a:extLst>
          </p:cNvPr>
          <p:cNvSpPr txBox="1"/>
          <p:nvPr/>
        </p:nvSpPr>
        <p:spPr>
          <a:xfrm>
            <a:off x="6582046" y="6093296"/>
            <a:ext cx="5490618"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Bag (and/or) book rail made from waste battery trollies placed in Civil Department.</a:t>
            </a:r>
          </a:p>
        </p:txBody>
      </p:sp>
    </p:spTree>
    <p:extLst>
      <p:ext uri="{BB962C8B-B14F-4D97-AF65-F5344CB8AC3E}">
        <p14:creationId xmlns:p14="http://schemas.microsoft.com/office/powerpoint/2010/main" val="26520583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165176" y="5322928"/>
            <a:ext cx="1512168" cy="444352"/>
          </a:xfrm>
          <a:prstGeom prst="rect">
            <a:avLst/>
          </a:prstGeom>
        </p:spPr>
        <p:txBody>
          <a:bodyPr vert="horz" wrap="square" lIns="0" tIns="13335" rIns="0" bIns="0" rtlCol="0">
            <a:spAutoFit/>
          </a:bodyPr>
          <a:lstStyle/>
          <a:p>
            <a:pPr marL="12700" algn="ctr">
              <a:lnSpc>
                <a:spcPct val="100000"/>
              </a:lnSpc>
              <a:spcBef>
                <a:spcPts val="105"/>
              </a:spcBef>
            </a:pPr>
            <a:r>
              <a:rPr lang="en-IN" sz="2800" dirty="0">
                <a:latin typeface="Times New Roman" panose="02020603050405020304" pitchFamily="18" charset="0"/>
                <a:cs typeface="Times New Roman" panose="02020603050405020304" pitchFamily="18" charset="0"/>
              </a:rPr>
              <a:t>Workshop</a:t>
            </a:r>
            <a:endParaRPr sz="2800" dirty="0">
              <a:latin typeface="Times New Roman" panose="02020603050405020304" pitchFamily="18" charset="0"/>
              <a:cs typeface="Times New Roman" panose="02020603050405020304" pitchFamily="18" charset="0"/>
            </a:endParaRPr>
          </a:p>
        </p:txBody>
      </p:sp>
      <p:sp>
        <p:nvSpPr>
          <p:cNvPr id="13" name="object 13"/>
          <p:cNvSpPr txBox="1"/>
          <p:nvPr/>
        </p:nvSpPr>
        <p:spPr>
          <a:xfrm>
            <a:off x="1631504" y="5262013"/>
            <a:ext cx="2363816" cy="505267"/>
          </a:xfrm>
          <a:prstGeom prst="rect">
            <a:avLst/>
          </a:prstGeom>
        </p:spPr>
        <p:txBody>
          <a:bodyPr vert="horz" wrap="square" lIns="0" tIns="12700" rIns="0" bIns="0" rtlCol="0">
            <a:spAutoFit/>
          </a:bodyPr>
          <a:lstStyle/>
          <a:p>
            <a:pPr marL="12700" algn="ctr">
              <a:lnSpc>
                <a:spcPct val="100000"/>
              </a:lnSpc>
              <a:spcBef>
                <a:spcPts val="100"/>
              </a:spcBef>
            </a:pPr>
            <a:r>
              <a:rPr lang="en-IN" sz="3200" dirty="0">
                <a:latin typeface="Times New Roman" panose="02020603050405020304" pitchFamily="18" charset="0"/>
                <a:cs typeface="Times New Roman" panose="02020603050405020304" pitchFamily="18" charset="0"/>
              </a:rPr>
              <a:t>FDP Program</a:t>
            </a:r>
            <a:endParaRPr sz="3200" dirty="0">
              <a:latin typeface="Times New Roman" panose="02020603050405020304" pitchFamily="18" charset="0"/>
              <a:cs typeface="Times New Roman" panose="02020603050405020304" pitchFamily="18" charset="0"/>
            </a:endParaRPr>
          </a:p>
        </p:txBody>
      </p:sp>
      <p:pic>
        <p:nvPicPr>
          <p:cNvPr id="15" name="object 15"/>
          <p:cNvPicPr/>
          <p:nvPr/>
        </p:nvPicPr>
        <p:blipFill>
          <a:blip r:embed="rId3" cstate="print"/>
          <a:stretch>
            <a:fillRect/>
          </a:stretch>
        </p:blipFill>
        <p:spPr>
          <a:xfrm>
            <a:off x="11143588" y="221965"/>
            <a:ext cx="760476" cy="751332"/>
          </a:xfrm>
          <a:prstGeom prst="rect">
            <a:avLst/>
          </a:prstGeom>
        </p:spPr>
      </p:pic>
      <p:sp>
        <p:nvSpPr>
          <p:cNvPr id="41" name="object 41"/>
          <p:cNvSpPr txBox="1"/>
          <p:nvPr/>
        </p:nvSpPr>
        <p:spPr>
          <a:xfrm>
            <a:off x="3892914" y="6381328"/>
            <a:ext cx="4406171"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
        <p:nvSpPr>
          <p:cNvPr id="42" name="object 42"/>
          <p:cNvSpPr txBox="1"/>
          <p:nvPr/>
        </p:nvSpPr>
        <p:spPr>
          <a:xfrm>
            <a:off x="551384" y="371571"/>
            <a:ext cx="171513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F30B5"/>
                </a:solidFill>
                <a:latin typeface="Times New Roman"/>
                <a:cs typeface="Times New Roman"/>
              </a:rPr>
              <a:t>Criterion</a:t>
            </a:r>
            <a:r>
              <a:rPr sz="2800" b="1" spc="-45" dirty="0">
                <a:solidFill>
                  <a:srgbClr val="CF30B5"/>
                </a:solidFill>
                <a:latin typeface="Times New Roman"/>
                <a:cs typeface="Times New Roman"/>
              </a:rPr>
              <a:t> </a:t>
            </a:r>
            <a:r>
              <a:rPr sz="2800" b="1" spc="-5" dirty="0">
                <a:solidFill>
                  <a:srgbClr val="CF30B5"/>
                </a:solidFill>
                <a:latin typeface="Times New Roman"/>
                <a:cs typeface="Times New Roman"/>
              </a:rPr>
              <a:t>5</a:t>
            </a:r>
            <a:endParaRPr sz="2800" dirty="0">
              <a:latin typeface="Times New Roman"/>
              <a:cs typeface="Times New Roman"/>
            </a:endParaRPr>
          </a:p>
        </p:txBody>
      </p:sp>
      <p:sp>
        <p:nvSpPr>
          <p:cNvPr id="43" name="object 43"/>
          <p:cNvSpPr txBox="1">
            <a:spLocks noGrp="1"/>
          </p:cNvSpPr>
          <p:nvPr>
            <p:ph type="title"/>
          </p:nvPr>
        </p:nvSpPr>
        <p:spPr>
          <a:xfrm>
            <a:off x="407368" y="1052736"/>
            <a:ext cx="11089232" cy="627736"/>
          </a:xfrm>
          <a:prstGeom prst="rect">
            <a:avLst/>
          </a:prstGeom>
        </p:spPr>
        <p:txBody>
          <a:bodyPr vert="horz" wrap="square" lIns="0" tIns="12065" rIns="0" bIns="0" rtlCol="0">
            <a:spAutoFit/>
          </a:bodyPr>
          <a:lstStyle/>
          <a:p>
            <a:pPr marL="12700" algn="ctr">
              <a:lnSpc>
                <a:spcPct val="100000"/>
              </a:lnSpc>
              <a:spcBef>
                <a:spcPts val="95"/>
              </a:spcBef>
            </a:pPr>
            <a:r>
              <a:rPr lang="en-IN" sz="4000" spc="-5" dirty="0"/>
              <a:t>Infrastructure, Students</a:t>
            </a:r>
            <a:r>
              <a:rPr lang="en-IN" sz="4000" spc="10" dirty="0"/>
              <a:t> </a:t>
            </a:r>
            <a:r>
              <a:rPr lang="en-IN" sz="4000" spc="-5" dirty="0"/>
              <a:t>Support</a:t>
            </a:r>
            <a:r>
              <a:rPr lang="en-IN" sz="4000" spc="15" dirty="0"/>
              <a:t> </a:t>
            </a:r>
            <a:r>
              <a:rPr lang="en-IN" sz="4000" spc="-5" dirty="0"/>
              <a:t>and</a:t>
            </a:r>
            <a:r>
              <a:rPr lang="en-IN" sz="4000" spc="15" dirty="0"/>
              <a:t> </a:t>
            </a:r>
            <a:r>
              <a:rPr lang="en-IN" sz="4000" spc="-15" dirty="0"/>
              <a:t>Progression</a:t>
            </a:r>
            <a:endParaRPr sz="4000" spc="-15" dirty="0"/>
          </a:p>
        </p:txBody>
      </p:sp>
      <p:pic>
        <p:nvPicPr>
          <p:cNvPr id="29" name="Picture 28">
            <a:extLst>
              <a:ext uri="{FF2B5EF4-FFF2-40B4-BE49-F238E27FC236}">
                <a16:creationId xmlns:a16="http://schemas.microsoft.com/office/drawing/2014/main" id="{9AAC1389-F8CE-06BF-0C74-3F6C79E5AAAF}"/>
              </a:ext>
            </a:extLst>
          </p:cNvPr>
          <p:cNvPicPr>
            <a:picLocks noChangeAspect="1"/>
          </p:cNvPicPr>
          <p:nvPr/>
        </p:nvPicPr>
        <p:blipFill>
          <a:blip r:embed="rId4"/>
          <a:stretch>
            <a:fillRect/>
          </a:stretch>
        </p:blipFill>
        <p:spPr>
          <a:xfrm>
            <a:off x="407369" y="1938848"/>
            <a:ext cx="5544616" cy="3211090"/>
          </a:xfrm>
          <a:prstGeom prst="rect">
            <a:avLst/>
          </a:prstGeom>
        </p:spPr>
      </p:pic>
      <p:pic>
        <p:nvPicPr>
          <p:cNvPr id="38" name="Picture 37">
            <a:extLst>
              <a:ext uri="{FF2B5EF4-FFF2-40B4-BE49-F238E27FC236}">
                <a16:creationId xmlns:a16="http://schemas.microsoft.com/office/drawing/2014/main" id="{26F1E3D7-FD49-1CB1-7D5E-A6E64BAA9928}"/>
              </a:ext>
            </a:extLst>
          </p:cNvPr>
          <p:cNvPicPr>
            <a:picLocks noChangeAspect="1"/>
          </p:cNvPicPr>
          <p:nvPr/>
        </p:nvPicPr>
        <p:blipFill>
          <a:blip r:embed="rId5"/>
          <a:stretch>
            <a:fillRect/>
          </a:stretch>
        </p:blipFill>
        <p:spPr>
          <a:xfrm>
            <a:off x="6096000" y="1954402"/>
            <a:ext cx="5335222" cy="3211090"/>
          </a:xfrm>
          <a:prstGeom prst="rect">
            <a:avLst/>
          </a:prstGeom>
        </p:spPr>
      </p:pic>
    </p:spTree>
    <p:extLst>
      <p:ext uri="{BB962C8B-B14F-4D97-AF65-F5344CB8AC3E}">
        <p14:creationId xmlns:p14="http://schemas.microsoft.com/office/powerpoint/2010/main" val="40270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32329" y="20523"/>
            <a:ext cx="584708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0000"/>
                </a:solidFill>
                <a:latin typeface="Times New Roman"/>
                <a:cs typeface="Times New Roman"/>
              </a:rPr>
              <a:t>Governance, Leadership/Management</a:t>
            </a:r>
            <a:endParaRPr sz="2800">
              <a:latin typeface="Times New Roman"/>
              <a:cs typeface="Times New Roman"/>
            </a:endParaRPr>
          </a:p>
        </p:txBody>
      </p:sp>
      <p:sp>
        <p:nvSpPr>
          <p:cNvPr id="3" name="object 3"/>
          <p:cNvSpPr txBox="1"/>
          <p:nvPr/>
        </p:nvSpPr>
        <p:spPr>
          <a:xfrm>
            <a:off x="2604606" y="644144"/>
            <a:ext cx="6155690" cy="455930"/>
          </a:xfrm>
          <a:prstGeom prst="rect">
            <a:avLst/>
          </a:prstGeom>
          <a:solidFill>
            <a:srgbClr val="EC7C30"/>
          </a:solidFill>
          <a:ln w="12700">
            <a:solidFill>
              <a:srgbClr val="AD5A20"/>
            </a:solidFill>
          </a:ln>
        </p:spPr>
        <p:txBody>
          <a:bodyPr vert="horz" wrap="square" lIns="0" tIns="83820" rIns="0" bIns="0" rtlCol="0">
            <a:spAutoFit/>
          </a:bodyPr>
          <a:lstStyle/>
          <a:p>
            <a:pPr algn="ctr">
              <a:lnSpc>
                <a:spcPct val="100000"/>
              </a:lnSpc>
              <a:spcBef>
                <a:spcPts val="660"/>
              </a:spcBef>
            </a:pPr>
            <a:r>
              <a:rPr sz="1800" b="1" spc="-5" dirty="0">
                <a:solidFill>
                  <a:srgbClr val="FFFFFF"/>
                </a:solidFill>
                <a:latin typeface="Times New Roman"/>
                <a:cs typeface="Times New Roman"/>
              </a:rPr>
              <a:t>Conferences</a:t>
            </a:r>
            <a:r>
              <a:rPr sz="1800" b="1" spc="-30" dirty="0">
                <a:solidFill>
                  <a:srgbClr val="FFFFFF"/>
                </a:solidFill>
                <a:latin typeface="Times New Roman"/>
                <a:cs typeface="Times New Roman"/>
              </a:rPr>
              <a:t> </a:t>
            </a:r>
            <a:r>
              <a:rPr sz="1800" b="1" dirty="0">
                <a:solidFill>
                  <a:srgbClr val="FFFFFF"/>
                </a:solidFill>
                <a:latin typeface="Times New Roman"/>
                <a:cs typeface="Times New Roman"/>
              </a:rPr>
              <a:t>/workshop</a:t>
            </a:r>
            <a:r>
              <a:rPr sz="1800" b="1" spc="-30" dirty="0">
                <a:solidFill>
                  <a:srgbClr val="FFFFFF"/>
                </a:solidFill>
                <a:latin typeface="Times New Roman"/>
                <a:cs typeface="Times New Roman"/>
              </a:rPr>
              <a:t> </a:t>
            </a:r>
            <a:r>
              <a:rPr sz="1800" b="1" spc="-5" dirty="0">
                <a:solidFill>
                  <a:srgbClr val="FFFFFF"/>
                </a:solidFill>
                <a:latin typeface="Times New Roman"/>
                <a:cs typeface="Times New Roman"/>
              </a:rPr>
              <a:t>attended</a:t>
            </a:r>
            <a:endParaRPr sz="180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2304004745"/>
              </p:ext>
            </p:extLst>
          </p:nvPr>
        </p:nvGraphicFramePr>
        <p:xfrm>
          <a:off x="551384" y="1195153"/>
          <a:ext cx="10441160" cy="5402199"/>
        </p:xfrm>
        <a:graphic>
          <a:graphicData uri="http://schemas.openxmlformats.org/drawingml/2006/table">
            <a:tbl>
              <a:tblPr firstRow="1" bandRow="1">
                <a:tableStyleId>{2D5ABB26-0587-4C30-8999-92F81FD0307C}</a:tableStyleId>
              </a:tblPr>
              <a:tblGrid>
                <a:gridCol w="1145972">
                  <a:extLst>
                    <a:ext uri="{9D8B030D-6E8A-4147-A177-3AD203B41FA5}">
                      <a16:colId xmlns:a16="http://schemas.microsoft.com/office/drawing/2014/main" val="20000"/>
                    </a:ext>
                  </a:extLst>
                </a:gridCol>
                <a:gridCol w="2553801">
                  <a:extLst>
                    <a:ext uri="{9D8B030D-6E8A-4147-A177-3AD203B41FA5}">
                      <a16:colId xmlns:a16="http://schemas.microsoft.com/office/drawing/2014/main" val="20001"/>
                    </a:ext>
                  </a:extLst>
                </a:gridCol>
                <a:gridCol w="4253754">
                  <a:extLst>
                    <a:ext uri="{9D8B030D-6E8A-4147-A177-3AD203B41FA5}">
                      <a16:colId xmlns:a16="http://schemas.microsoft.com/office/drawing/2014/main" val="20002"/>
                    </a:ext>
                  </a:extLst>
                </a:gridCol>
                <a:gridCol w="2487633">
                  <a:extLst>
                    <a:ext uri="{9D8B030D-6E8A-4147-A177-3AD203B41FA5}">
                      <a16:colId xmlns:a16="http://schemas.microsoft.com/office/drawing/2014/main" val="20003"/>
                    </a:ext>
                  </a:extLst>
                </a:gridCol>
              </a:tblGrid>
              <a:tr h="548766">
                <a:tc>
                  <a:txBody>
                    <a:bodyPr/>
                    <a:lstStyle/>
                    <a:p>
                      <a:pPr marL="314325" algn="ctr">
                        <a:lnSpc>
                          <a:spcPct val="100000"/>
                        </a:lnSpc>
                        <a:spcBef>
                          <a:spcPts val="1140"/>
                        </a:spcBef>
                      </a:pPr>
                      <a:r>
                        <a:rPr sz="2000" b="1" spc="-50" dirty="0">
                          <a:solidFill>
                            <a:srgbClr val="C00000"/>
                          </a:solidFill>
                          <a:latin typeface="Times New Roman"/>
                          <a:cs typeface="Times New Roman"/>
                        </a:rPr>
                        <a:t>Year</a:t>
                      </a:r>
                      <a:endParaRPr sz="2000" dirty="0">
                        <a:latin typeface="Times New Roman"/>
                        <a:cs typeface="Times New Roman"/>
                      </a:endParaRPr>
                    </a:p>
                  </a:txBody>
                  <a:tcPr marL="0" marR="0" marT="14478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140"/>
                        </a:spcBef>
                      </a:pPr>
                      <a:r>
                        <a:rPr sz="2000" b="1" spc="-10" dirty="0">
                          <a:solidFill>
                            <a:srgbClr val="C00000"/>
                          </a:solidFill>
                          <a:latin typeface="Times New Roman"/>
                          <a:cs typeface="Times New Roman"/>
                        </a:rPr>
                        <a:t>Name</a:t>
                      </a:r>
                      <a:r>
                        <a:rPr sz="2000" b="1" spc="10" dirty="0">
                          <a:solidFill>
                            <a:srgbClr val="C00000"/>
                          </a:solidFill>
                          <a:latin typeface="Times New Roman"/>
                          <a:cs typeface="Times New Roman"/>
                        </a:rPr>
                        <a:t> </a:t>
                      </a:r>
                      <a:r>
                        <a:rPr sz="2000" b="1" spc="-5" dirty="0">
                          <a:solidFill>
                            <a:srgbClr val="C00000"/>
                          </a:solidFill>
                          <a:latin typeface="Times New Roman"/>
                          <a:cs typeface="Times New Roman"/>
                        </a:rPr>
                        <a:t>of</a:t>
                      </a:r>
                      <a:r>
                        <a:rPr sz="2000" b="1" spc="-25" dirty="0">
                          <a:solidFill>
                            <a:srgbClr val="C00000"/>
                          </a:solidFill>
                          <a:latin typeface="Times New Roman"/>
                          <a:cs typeface="Times New Roman"/>
                        </a:rPr>
                        <a:t> </a:t>
                      </a:r>
                      <a:r>
                        <a:rPr sz="2000" b="1" spc="-5" dirty="0">
                          <a:solidFill>
                            <a:srgbClr val="C00000"/>
                          </a:solidFill>
                          <a:latin typeface="Times New Roman"/>
                          <a:cs typeface="Times New Roman"/>
                        </a:rPr>
                        <a:t>the</a:t>
                      </a:r>
                      <a:r>
                        <a:rPr sz="2000" b="1" spc="5" dirty="0">
                          <a:solidFill>
                            <a:srgbClr val="C00000"/>
                          </a:solidFill>
                          <a:latin typeface="Times New Roman"/>
                          <a:cs typeface="Times New Roman"/>
                        </a:rPr>
                        <a:t> </a:t>
                      </a:r>
                      <a:r>
                        <a:rPr sz="2000" b="1" spc="-5" dirty="0">
                          <a:solidFill>
                            <a:srgbClr val="C00000"/>
                          </a:solidFill>
                          <a:latin typeface="Times New Roman"/>
                          <a:cs typeface="Times New Roman"/>
                        </a:rPr>
                        <a:t>teacher</a:t>
                      </a:r>
                      <a:r>
                        <a:rPr lang="en-IN" sz="2000" b="1" spc="-5" dirty="0">
                          <a:solidFill>
                            <a:srgbClr val="C00000"/>
                          </a:solidFill>
                          <a:latin typeface="Times New Roman"/>
                          <a:cs typeface="Times New Roman"/>
                        </a:rPr>
                        <a:t> / Students</a:t>
                      </a:r>
                      <a:endParaRPr sz="2000" dirty="0">
                        <a:latin typeface="Times New Roman"/>
                        <a:cs typeface="Times New Roman"/>
                      </a:endParaRPr>
                    </a:p>
                  </a:txBody>
                  <a:tcPr marL="0" marR="0" marT="14478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76530" algn="ctr">
                        <a:lnSpc>
                          <a:spcPct val="100000"/>
                        </a:lnSpc>
                        <a:spcBef>
                          <a:spcPts val="1140"/>
                        </a:spcBef>
                      </a:pPr>
                      <a:r>
                        <a:rPr sz="2000" b="1" spc="-10" dirty="0">
                          <a:solidFill>
                            <a:srgbClr val="C00000"/>
                          </a:solidFill>
                          <a:latin typeface="Times New Roman"/>
                          <a:cs typeface="Times New Roman"/>
                        </a:rPr>
                        <a:t>Name</a:t>
                      </a:r>
                      <a:r>
                        <a:rPr sz="2000" b="1" spc="15" dirty="0">
                          <a:solidFill>
                            <a:srgbClr val="C00000"/>
                          </a:solidFill>
                          <a:latin typeface="Times New Roman"/>
                          <a:cs typeface="Times New Roman"/>
                        </a:rPr>
                        <a:t> </a:t>
                      </a:r>
                      <a:r>
                        <a:rPr sz="2000" b="1" spc="-5" dirty="0">
                          <a:solidFill>
                            <a:srgbClr val="C00000"/>
                          </a:solidFill>
                          <a:latin typeface="Times New Roman"/>
                          <a:cs typeface="Times New Roman"/>
                        </a:rPr>
                        <a:t>of</a:t>
                      </a:r>
                      <a:r>
                        <a:rPr sz="2000" b="1" spc="-15" dirty="0">
                          <a:solidFill>
                            <a:srgbClr val="C00000"/>
                          </a:solidFill>
                          <a:latin typeface="Times New Roman"/>
                          <a:cs typeface="Times New Roman"/>
                        </a:rPr>
                        <a:t> </a:t>
                      </a:r>
                      <a:r>
                        <a:rPr sz="2000" b="1" spc="-5" dirty="0">
                          <a:solidFill>
                            <a:srgbClr val="C00000"/>
                          </a:solidFill>
                          <a:latin typeface="Times New Roman"/>
                          <a:cs typeface="Times New Roman"/>
                        </a:rPr>
                        <a:t>conference/</a:t>
                      </a:r>
                      <a:r>
                        <a:rPr sz="2000" b="1" spc="30" dirty="0">
                          <a:solidFill>
                            <a:srgbClr val="C00000"/>
                          </a:solidFill>
                          <a:latin typeface="Times New Roman"/>
                          <a:cs typeface="Times New Roman"/>
                        </a:rPr>
                        <a:t> </a:t>
                      </a:r>
                      <a:r>
                        <a:rPr sz="2000" b="1" spc="-5" dirty="0">
                          <a:solidFill>
                            <a:srgbClr val="C00000"/>
                          </a:solidFill>
                          <a:latin typeface="Times New Roman"/>
                          <a:cs typeface="Times New Roman"/>
                        </a:rPr>
                        <a:t>workshop</a:t>
                      </a:r>
                      <a:r>
                        <a:rPr sz="2000" b="1" spc="-35" dirty="0">
                          <a:solidFill>
                            <a:srgbClr val="C00000"/>
                          </a:solidFill>
                          <a:latin typeface="Times New Roman"/>
                          <a:cs typeface="Times New Roman"/>
                        </a:rPr>
                        <a:t> </a:t>
                      </a:r>
                      <a:r>
                        <a:rPr sz="2000" b="1" spc="-5" dirty="0">
                          <a:solidFill>
                            <a:srgbClr val="C00000"/>
                          </a:solidFill>
                          <a:latin typeface="Times New Roman"/>
                          <a:cs typeface="Times New Roman"/>
                        </a:rPr>
                        <a:t>attended</a:t>
                      </a:r>
                      <a:endParaRPr sz="2000">
                        <a:latin typeface="Times New Roman"/>
                        <a:cs typeface="Times New Roman"/>
                      </a:endParaRPr>
                    </a:p>
                  </a:txBody>
                  <a:tcPr marL="0" marR="0" marT="14478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333375" marR="324485" indent="16510" algn="ctr">
                        <a:lnSpc>
                          <a:spcPct val="100000"/>
                        </a:lnSpc>
                        <a:spcBef>
                          <a:spcPts val="180"/>
                        </a:spcBef>
                      </a:pPr>
                      <a:r>
                        <a:rPr sz="2000" b="1" spc="-5" dirty="0">
                          <a:solidFill>
                            <a:srgbClr val="C00000"/>
                          </a:solidFill>
                          <a:latin typeface="Times New Roman"/>
                          <a:cs typeface="Times New Roman"/>
                        </a:rPr>
                        <a:t>Financial support </a:t>
                      </a:r>
                      <a:r>
                        <a:rPr sz="2000" b="1" spc="-385" dirty="0">
                          <a:solidFill>
                            <a:srgbClr val="C00000"/>
                          </a:solidFill>
                          <a:latin typeface="Times New Roman"/>
                          <a:cs typeface="Times New Roman"/>
                        </a:rPr>
                        <a:t> </a:t>
                      </a:r>
                      <a:r>
                        <a:rPr sz="2000" b="1" spc="-10" dirty="0">
                          <a:solidFill>
                            <a:srgbClr val="C00000"/>
                          </a:solidFill>
                          <a:latin typeface="Times New Roman"/>
                          <a:cs typeface="Times New Roman"/>
                        </a:rPr>
                        <a:t>provided</a:t>
                      </a:r>
                      <a:r>
                        <a:rPr sz="2000" b="1" spc="-30" dirty="0">
                          <a:solidFill>
                            <a:srgbClr val="C00000"/>
                          </a:solidFill>
                          <a:latin typeface="Times New Roman"/>
                          <a:cs typeface="Times New Roman"/>
                        </a:rPr>
                        <a:t> </a:t>
                      </a:r>
                      <a:r>
                        <a:rPr sz="2000" b="1" spc="-5" dirty="0">
                          <a:solidFill>
                            <a:srgbClr val="C00000"/>
                          </a:solidFill>
                          <a:latin typeface="Times New Roman"/>
                          <a:cs typeface="Times New Roman"/>
                        </a:rPr>
                        <a:t>(In</a:t>
                      </a:r>
                      <a:r>
                        <a:rPr sz="2000" b="1" dirty="0">
                          <a:solidFill>
                            <a:srgbClr val="C00000"/>
                          </a:solidFill>
                          <a:latin typeface="Times New Roman"/>
                          <a:cs typeface="Times New Roman"/>
                        </a:rPr>
                        <a:t> </a:t>
                      </a:r>
                      <a:r>
                        <a:rPr sz="2000" b="1" spc="-5" dirty="0">
                          <a:solidFill>
                            <a:srgbClr val="C00000"/>
                          </a:solidFill>
                          <a:latin typeface="Times New Roman"/>
                          <a:cs typeface="Times New Roman"/>
                        </a:rPr>
                        <a:t>INR)</a:t>
                      </a:r>
                      <a:endParaRPr sz="2000">
                        <a:latin typeface="Times New Roman"/>
                        <a:cs typeface="Times New Roman"/>
                      </a:endParaRPr>
                    </a:p>
                  </a:txBody>
                  <a:tcPr marL="0" marR="0" marT="2286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1038479">
                <a:tc>
                  <a:txBody>
                    <a:bodyPr/>
                    <a:lstStyle/>
                    <a:p>
                      <a:pPr marL="177165" algn="ctr">
                        <a:lnSpc>
                          <a:spcPct val="100000"/>
                        </a:lnSpc>
                        <a:spcBef>
                          <a:spcPts val="1175"/>
                        </a:spcBef>
                      </a:pPr>
                      <a:r>
                        <a:rPr sz="2000" b="1" dirty="0">
                          <a:latin typeface="Times New Roman"/>
                          <a:cs typeface="Times New Roman"/>
                        </a:rPr>
                        <a:t>20</a:t>
                      </a:r>
                      <a:r>
                        <a:rPr lang="en-IN" sz="2000" b="1" dirty="0">
                          <a:latin typeface="Times New Roman"/>
                          <a:cs typeface="Times New Roman"/>
                        </a:rPr>
                        <a:t>23</a:t>
                      </a:r>
                      <a:r>
                        <a:rPr sz="2000" b="1" dirty="0">
                          <a:latin typeface="Times New Roman"/>
                          <a:cs typeface="Times New Roman"/>
                        </a:rPr>
                        <a:t>-</a:t>
                      </a:r>
                      <a:r>
                        <a:rPr lang="en-IN" sz="2000" b="1" dirty="0">
                          <a:latin typeface="Times New Roman"/>
                          <a:cs typeface="Times New Roman"/>
                        </a:rPr>
                        <a:t>24</a:t>
                      </a:r>
                      <a:endParaRPr sz="20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algn="ctr">
                        <a:lnSpc>
                          <a:spcPct val="100000"/>
                        </a:lnSpc>
                        <a:spcBef>
                          <a:spcPts val="1115"/>
                        </a:spcBef>
                      </a:pPr>
                      <a:r>
                        <a:rPr sz="2000" b="1" spc="-10" dirty="0">
                          <a:latin typeface="Times New Roman"/>
                          <a:cs typeface="Times New Roman"/>
                        </a:rPr>
                        <a:t>Prof. </a:t>
                      </a:r>
                      <a:r>
                        <a:rPr lang="en-IN" sz="2000" b="1" spc="-5" dirty="0">
                          <a:latin typeface="Times New Roman"/>
                          <a:cs typeface="Times New Roman"/>
                        </a:rPr>
                        <a:t>S. Bala Prasad</a:t>
                      </a:r>
                      <a:endParaRPr sz="20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marL="9525" marR="1905" algn="ctr">
                        <a:lnSpc>
                          <a:spcPct val="100000"/>
                        </a:lnSpc>
                        <a:spcBef>
                          <a:spcPts val="190"/>
                        </a:spcBef>
                      </a:pPr>
                      <a:r>
                        <a:rPr lang="en-US" sz="2000" b="0" i="0" dirty="0">
                          <a:solidFill>
                            <a:schemeClr val="tx1"/>
                          </a:solidFill>
                          <a:effectLst/>
                          <a:latin typeface="Times New Roman" panose="02020603050405020304" pitchFamily="18" charset="0"/>
                          <a:ea typeface="+mn-ea"/>
                          <a:cs typeface="Times New Roman" panose="02020603050405020304" pitchFamily="18" charset="0"/>
                        </a:rPr>
                        <a:t>Regional (South) meet of</a:t>
                      </a:r>
                      <a:br>
                        <a:rPr lang="en-US" sz="2000" dirty="0">
                          <a:latin typeface="Times New Roman" panose="02020603050405020304" pitchFamily="18" charset="0"/>
                          <a:cs typeface="Times New Roman" panose="02020603050405020304" pitchFamily="18" charset="0"/>
                        </a:rPr>
                      </a:br>
                      <a:r>
                        <a:rPr lang="en-US" sz="2000" b="0" i="0" dirty="0">
                          <a:solidFill>
                            <a:schemeClr val="tx1"/>
                          </a:solidFill>
                          <a:effectLst/>
                          <a:latin typeface="Times New Roman" panose="02020603050405020304" pitchFamily="18" charset="0"/>
                          <a:ea typeface="+mn-ea"/>
                          <a:cs typeface="Times New Roman" panose="02020603050405020304" pitchFamily="18" charset="0"/>
                        </a:rPr>
                        <a:t>Institutes of Repute associated with NCAP: Convergence of Knowledge,</a:t>
                      </a:r>
                      <a:br>
                        <a:rPr lang="en-US" sz="2000" dirty="0">
                          <a:latin typeface="Times New Roman" panose="02020603050405020304" pitchFamily="18" charset="0"/>
                          <a:cs typeface="Times New Roman" panose="02020603050405020304" pitchFamily="18" charset="0"/>
                        </a:rPr>
                      </a:br>
                      <a:r>
                        <a:rPr lang="en-US" sz="2000" b="0" i="0" dirty="0">
                          <a:solidFill>
                            <a:schemeClr val="tx1"/>
                          </a:solidFill>
                          <a:effectLst/>
                          <a:latin typeface="Times New Roman" panose="02020603050405020304" pitchFamily="18" charset="0"/>
                          <a:ea typeface="+mn-ea"/>
                          <a:cs typeface="Times New Roman" panose="02020603050405020304" pitchFamily="18" charset="0"/>
                        </a:rPr>
                        <a:t>Institutional Capacity and Infrastructure Building</a:t>
                      </a:r>
                      <a:endParaRPr lang="en-IN" sz="2000" dirty="0">
                        <a:latin typeface="Times New Roman" panose="02020603050405020304" pitchFamily="18" charset="0"/>
                        <a:cs typeface="Times New Roman" panose="02020603050405020304" pitchFamily="18" charset="0"/>
                      </a:endParaRPr>
                    </a:p>
                  </a:txBody>
                  <a:tcPr marL="0" marR="0" marT="2413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algn="ctr">
                        <a:lnSpc>
                          <a:spcPct val="100000"/>
                        </a:lnSpc>
                        <a:spcBef>
                          <a:spcPts val="1105"/>
                        </a:spcBef>
                      </a:pPr>
                      <a:r>
                        <a:rPr sz="2000" b="1" spc="-5" dirty="0">
                          <a:latin typeface="Times New Roman"/>
                          <a:cs typeface="Times New Roman"/>
                        </a:rPr>
                        <a:t>₹</a:t>
                      </a:r>
                      <a:r>
                        <a:rPr sz="2000" b="1" spc="-30" dirty="0">
                          <a:latin typeface="Times New Roman"/>
                          <a:cs typeface="Times New Roman"/>
                        </a:rPr>
                        <a:t> </a:t>
                      </a:r>
                      <a:r>
                        <a:rPr lang="en-IN" sz="2000" b="1" spc="-30" dirty="0">
                          <a:latin typeface="Times New Roman"/>
                          <a:cs typeface="Times New Roman"/>
                        </a:rPr>
                        <a:t>16,921/-</a:t>
                      </a:r>
                      <a:endParaRPr sz="20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extLst>
                  <a:ext uri="{0D108BD9-81ED-4DB2-BD59-A6C34878D82A}">
                    <a16:rowId xmlns:a16="http://schemas.microsoft.com/office/drawing/2014/main" val="10001"/>
                  </a:ext>
                </a:extLst>
              </a:tr>
              <a:tr h="1038479">
                <a:tc>
                  <a:txBody>
                    <a:bodyPr/>
                    <a:lstStyle/>
                    <a:p>
                      <a:pPr marL="177165" algn="ctr">
                        <a:lnSpc>
                          <a:spcPct val="100000"/>
                        </a:lnSpc>
                        <a:spcBef>
                          <a:spcPts val="1175"/>
                        </a:spcBef>
                      </a:pPr>
                      <a:r>
                        <a:rPr lang="en-IN" sz="2000" b="1" dirty="0">
                          <a:latin typeface="Times New Roman"/>
                          <a:cs typeface="Times New Roman"/>
                        </a:rPr>
                        <a:t>2023-24</a:t>
                      </a:r>
                      <a:endParaRPr sz="2000" b="1" dirty="0">
                        <a:latin typeface="Times New Roman"/>
                        <a:cs typeface="Times New Roman"/>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marL="0" marR="0" lvl="0" indent="0" algn="ctr" defTabSz="914400" eaLnBrk="1" fontAlgn="auto" latinLnBrk="0" hangingPunct="1">
                        <a:lnSpc>
                          <a:spcPct val="100000"/>
                        </a:lnSpc>
                        <a:spcBef>
                          <a:spcPts val="1115"/>
                        </a:spcBef>
                        <a:spcAft>
                          <a:spcPts val="0"/>
                        </a:spcAft>
                        <a:buClrTx/>
                        <a:buSzTx/>
                        <a:buFontTx/>
                        <a:buNone/>
                        <a:tabLst/>
                        <a:defRPr/>
                      </a:pPr>
                      <a:r>
                        <a:rPr lang="en-IN" sz="2000" b="1" spc="-10" dirty="0" err="1">
                          <a:latin typeface="Times New Roman"/>
                          <a:cs typeface="Times New Roman"/>
                        </a:rPr>
                        <a:t>G.Ttharun</a:t>
                      </a:r>
                      <a:br>
                        <a:rPr lang="en-IN" sz="2000" b="1" spc="-10" dirty="0">
                          <a:latin typeface="Times New Roman"/>
                          <a:cs typeface="Times New Roman"/>
                        </a:rPr>
                      </a:br>
                      <a:r>
                        <a:rPr lang="en-IN" sz="2000" b="1" spc="-10" dirty="0" err="1">
                          <a:latin typeface="Times New Roman"/>
                          <a:cs typeface="Times New Roman"/>
                        </a:rPr>
                        <a:t>I.T.Sahithi</a:t>
                      </a:r>
                      <a:endParaRPr lang="en-IN" sz="2000"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marL="9525" marR="0" lvl="0" indent="0" algn="ctr" defTabSz="914400" eaLnBrk="1" fontAlgn="auto" latinLnBrk="0" hangingPunct="1">
                        <a:lnSpc>
                          <a:spcPts val="1435"/>
                        </a:lnSpc>
                        <a:spcBef>
                          <a:spcPts val="0"/>
                        </a:spcBef>
                        <a:spcAft>
                          <a:spcPts val="0"/>
                        </a:spcAft>
                        <a:buClrTx/>
                        <a:buSzTx/>
                        <a:buFontTx/>
                        <a:buNone/>
                        <a:tabLst/>
                        <a:defRPr/>
                      </a:pPr>
                      <a:r>
                        <a:rPr lang="en-IN" sz="2000" dirty="0">
                          <a:latin typeface="Times New Roman"/>
                          <a:cs typeface="Times New Roman"/>
                        </a:rPr>
                        <a:t>CSIR – IITR </a:t>
                      </a:r>
                      <a:r>
                        <a:rPr lang="en-US" sz="2000" dirty="0">
                          <a:latin typeface="Times New Roman"/>
                          <a:cs typeface="Times New Roman"/>
                        </a:rPr>
                        <a:t>“Environmental Pollution Predictions and Apportionment of Sources using Computational Modeling Techniques” </a:t>
                      </a:r>
                      <a:r>
                        <a:rPr lang="en-IN" sz="2000" dirty="0">
                          <a:latin typeface="Times New Roman"/>
                          <a:cs typeface="Times New Roman"/>
                        </a:rPr>
                        <a:t>Lucknow 2023</a:t>
                      </a:r>
                    </a:p>
                  </a:txBody>
                  <a:tcPr marL="0" marR="0" marT="2413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tc>
                  <a:txBody>
                    <a:bodyPr/>
                    <a:lstStyle/>
                    <a:p>
                      <a:pPr marL="0" marR="0" lvl="0" indent="0" algn="ctr" defTabSz="914400" eaLnBrk="1" fontAlgn="auto" latinLnBrk="0" hangingPunct="1">
                        <a:lnSpc>
                          <a:spcPct val="100000"/>
                        </a:lnSpc>
                        <a:spcBef>
                          <a:spcPts val="1105"/>
                        </a:spcBef>
                        <a:spcAft>
                          <a:spcPts val="0"/>
                        </a:spcAft>
                        <a:buClrTx/>
                        <a:buSzTx/>
                        <a:buFontTx/>
                        <a:buNone/>
                        <a:tabLst/>
                        <a:defRPr/>
                      </a:pPr>
                      <a:r>
                        <a:rPr lang="en-IN" sz="2000" b="1" spc="-5" dirty="0">
                          <a:latin typeface="Times New Roman"/>
                          <a:cs typeface="Times New Roman"/>
                        </a:rPr>
                        <a:t>₹</a:t>
                      </a:r>
                      <a:r>
                        <a:rPr lang="en-IN" sz="2000" b="1" spc="-30" dirty="0">
                          <a:latin typeface="Times New Roman"/>
                          <a:cs typeface="Times New Roman"/>
                        </a:rPr>
                        <a:t> 6,000/-</a:t>
                      </a:r>
                      <a:endParaRPr lang="en-IN" sz="2000" dirty="0">
                        <a:latin typeface="Times New Roman"/>
                        <a:cs typeface="Times New Roman"/>
                      </a:endParaRPr>
                    </a:p>
                    <a:p>
                      <a:pPr algn="ctr">
                        <a:lnSpc>
                          <a:spcPct val="100000"/>
                        </a:lnSpc>
                        <a:spcBef>
                          <a:spcPts val="1105"/>
                        </a:spcBef>
                      </a:pPr>
                      <a:endParaRPr sz="2000"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D2DEEE"/>
                    </a:solidFill>
                  </a:tcPr>
                </a:tc>
                <a:extLst>
                  <a:ext uri="{0D108BD9-81ED-4DB2-BD59-A6C34878D82A}">
                    <a16:rowId xmlns:a16="http://schemas.microsoft.com/office/drawing/2014/main" val="1640663827"/>
                  </a:ext>
                </a:extLst>
              </a:tr>
              <a:tr h="1038479">
                <a:tc>
                  <a:txBody>
                    <a:bodyPr/>
                    <a:lstStyle/>
                    <a:p>
                      <a:pPr marL="177165" algn="ctr">
                        <a:lnSpc>
                          <a:spcPct val="100000"/>
                        </a:lnSpc>
                        <a:spcBef>
                          <a:spcPts val="1175"/>
                        </a:spcBef>
                      </a:pPr>
                      <a:r>
                        <a:rPr lang="en-IN" sz="2000" b="1" dirty="0">
                          <a:latin typeface="Times New Roman"/>
                          <a:cs typeface="Times New Roman"/>
                        </a:rPr>
                        <a:t>2022-23</a:t>
                      </a:r>
                      <a:endParaRPr sz="2000" b="1" dirty="0">
                        <a:latin typeface="Times New Roman"/>
                        <a:cs typeface="Times New Roman"/>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2DEEE"/>
                    </a:solidFill>
                  </a:tcPr>
                </a:tc>
                <a:tc>
                  <a:txBody>
                    <a:bodyPr/>
                    <a:lstStyle/>
                    <a:p>
                      <a:pPr marL="0" marR="0" lvl="0" indent="0" algn="ctr" defTabSz="914400" eaLnBrk="1" fontAlgn="auto" latinLnBrk="0" hangingPunct="1">
                        <a:lnSpc>
                          <a:spcPct val="100000"/>
                        </a:lnSpc>
                        <a:spcBef>
                          <a:spcPts val="715"/>
                        </a:spcBef>
                        <a:spcAft>
                          <a:spcPts val="0"/>
                        </a:spcAft>
                        <a:buClrTx/>
                        <a:buSzTx/>
                        <a:buFontTx/>
                        <a:buNone/>
                        <a:tabLst/>
                        <a:defRPr/>
                      </a:pPr>
                      <a:r>
                        <a:rPr lang="en-IN" sz="2000" b="1" spc="-10" dirty="0">
                          <a:latin typeface="Times New Roman"/>
                          <a:cs typeface="Times New Roman"/>
                        </a:rPr>
                        <a:t>Prof. </a:t>
                      </a:r>
                      <a:r>
                        <a:rPr lang="en-IN" sz="2000" b="1" spc="-5" dirty="0">
                          <a:latin typeface="Times New Roman"/>
                          <a:cs typeface="Times New Roman"/>
                        </a:rPr>
                        <a:t>S. Bala Prasad</a:t>
                      </a:r>
                      <a:endParaRPr lang="en-IN" sz="2000"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2DEEE"/>
                    </a:solidFill>
                  </a:tcPr>
                </a:tc>
                <a:tc>
                  <a:txBody>
                    <a:bodyPr/>
                    <a:lstStyle/>
                    <a:p>
                      <a:pPr marL="9525" marR="1905" lvl="0" indent="0" algn="ctr" defTabSz="914400" eaLnBrk="1" fontAlgn="auto" latinLnBrk="0" hangingPunct="1">
                        <a:lnSpc>
                          <a:spcPct val="100000"/>
                        </a:lnSpc>
                        <a:spcBef>
                          <a:spcPts val="190"/>
                        </a:spcBef>
                        <a:spcAft>
                          <a:spcPts val="0"/>
                        </a:spcAft>
                        <a:buClrTx/>
                        <a:buSzTx/>
                        <a:buFontTx/>
                        <a:buNone/>
                        <a:tabLst/>
                        <a:defRPr/>
                      </a:pPr>
                      <a:r>
                        <a:rPr lang="en-US" sz="2000" dirty="0">
                          <a:latin typeface="Times New Roman"/>
                          <a:cs typeface="Times New Roman"/>
                        </a:rPr>
                        <a:t>CSIR – IITR  “Air Pollution Prediction and Apportionment of Sources using Computational Modelling Techniques” Lucknow 2022</a:t>
                      </a:r>
                    </a:p>
                    <a:p>
                      <a:pPr marL="9525" marR="1905" algn="ctr">
                        <a:lnSpc>
                          <a:spcPct val="100000"/>
                        </a:lnSpc>
                        <a:spcBef>
                          <a:spcPts val="190"/>
                        </a:spcBef>
                      </a:pPr>
                      <a:endParaRPr lang="en-IN" sz="2000" dirty="0">
                        <a:latin typeface="Times New Roman"/>
                        <a:cs typeface="Times New Roman"/>
                      </a:endParaRPr>
                    </a:p>
                  </a:txBody>
                  <a:tcPr marL="0" marR="0" marT="2413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D2DEEE"/>
                    </a:solidFill>
                  </a:tcPr>
                </a:tc>
                <a:tc>
                  <a:txBody>
                    <a:bodyPr/>
                    <a:lstStyle/>
                    <a:p>
                      <a:pPr marL="0" marR="0" lvl="0" indent="0" algn="ctr" defTabSz="914400" eaLnBrk="1" fontAlgn="auto" latinLnBrk="0" hangingPunct="1">
                        <a:lnSpc>
                          <a:spcPct val="100000"/>
                        </a:lnSpc>
                        <a:spcBef>
                          <a:spcPts val="1105"/>
                        </a:spcBef>
                        <a:spcAft>
                          <a:spcPts val="0"/>
                        </a:spcAft>
                        <a:buClrTx/>
                        <a:buSzTx/>
                        <a:buFontTx/>
                        <a:buNone/>
                        <a:tabLst/>
                        <a:defRPr/>
                      </a:pPr>
                      <a:r>
                        <a:rPr lang="en-IN" sz="2000" b="1" spc="-5" dirty="0">
                          <a:latin typeface="Times New Roman"/>
                          <a:cs typeface="Times New Roman"/>
                        </a:rPr>
                        <a:t>₹</a:t>
                      </a:r>
                      <a:r>
                        <a:rPr lang="en-IN" sz="2000" b="1" spc="-30" dirty="0">
                          <a:latin typeface="Times New Roman"/>
                          <a:cs typeface="Times New Roman"/>
                        </a:rPr>
                        <a:t> 2,000/-</a:t>
                      </a:r>
                      <a:endParaRPr lang="en-IN" sz="2000" dirty="0">
                        <a:latin typeface="Times New Roman"/>
                        <a:cs typeface="Times New Roman"/>
                      </a:endParaRPr>
                    </a:p>
                    <a:p>
                      <a:pPr algn="ctr">
                        <a:lnSpc>
                          <a:spcPct val="100000"/>
                        </a:lnSpc>
                        <a:spcBef>
                          <a:spcPts val="1105"/>
                        </a:spcBef>
                      </a:pPr>
                      <a:endParaRPr sz="2000" dirty="0">
                        <a:latin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2322769931"/>
                  </a:ext>
                </a:extLst>
              </a:tr>
            </a:tbl>
          </a:graphicData>
        </a:graphic>
      </p:graphicFrame>
      <p:pic>
        <p:nvPicPr>
          <p:cNvPr id="5" name="object 5"/>
          <p:cNvPicPr/>
          <p:nvPr/>
        </p:nvPicPr>
        <p:blipFill>
          <a:blip r:embed="rId3" cstate="print"/>
          <a:stretch>
            <a:fillRect/>
          </a:stretch>
        </p:blipFill>
        <p:spPr>
          <a:xfrm>
            <a:off x="11468100" y="54864"/>
            <a:ext cx="723900" cy="716279"/>
          </a:xfrm>
          <a:prstGeom prst="rect">
            <a:avLst/>
          </a:prstGeom>
        </p:spPr>
      </p:pic>
      <p:sp>
        <p:nvSpPr>
          <p:cNvPr id="6" name="object 6"/>
          <p:cNvSpPr txBox="1"/>
          <p:nvPr/>
        </p:nvSpPr>
        <p:spPr>
          <a:xfrm>
            <a:off x="3719736" y="6560199"/>
            <a:ext cx="4420318"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
        <p:nvSpPr>
          <p:cNvPr id="7" name="object 7"/>
          <p:cNvSpPr txBox="1">
            <a:spLocks noGrp="1"/>
          </p:cNvSpPr>
          <p:nvPr>
            <p:ph type="title"/>
          </p:nvPr>
        </p:nvSpPr>
        <p:spPr>
          <a:xfrm>
            <a:off x="190601" y="8890"/>
            <a:ext cx="17125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CF30B5"/>
                </a:solidFill>
              </a:rPr>
              <a:t>Criterion</a:t>
            </a:r>
            <a:r>
              <a:rPr spc="-60" dirty="0">
                <a:solidFill>
                  <a:srgbClr val="CF30B5"/>
                </a:solidFill>
              </a:rPr>
              <a:t> </a:t>
            </a:r>
            <a:r>
              <a:rPr spc="-5" dirty="0">
                <a:solidFill>
                  <a:srgbClr val="CF30B5"/>
                </a:solidFill>
              </a:rPr>
              <a:t>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16835" y="20523"/>
            <a:ext cx="7201534"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0000"/>
                </a:solidFill>
                <a:latin typeface="Times New Roman"/>
                <a:cs typeface="Times New Roman"/>
              </a:rPr>
              <a:t>Governance, Leadership/Management </a:t>
            </a:r>
            <a:r>
              <a:rPr sz="2800" b="1" dirty="0">
                <a:solidFill>
                  <a:srgbClr val="FF0000"/>
                </a:solidFill>
                <a:latin typeface="Times New Roman"/>
                <a:cs typeface="Times New Roman"/>
              </a:rPr>
              <a:t>(contd.,)</a:t>
            </a:r>
            <a:endParaRPr sz="2800">
              <a:latin typeface="Times New Roman"/>
              <a:cs typeface="Times New Roman"/>
            </a:endParaRPr>
          </a:p>
        </p:txBody>
      </p:sp>
      <p:sp>
        <p:nvSpPr>
          <p:cNvPr id="3" name="object 3"/>
          <p:cNvSpPr txBox="1"/>
          <p:nvPr/>
        </p:nvSpPr>
        <p:spPr>
          <a:xfrm>
            <a:off x="3112007" y="960321"/>
            <a:ext cx="6155690" cy="457200"/>
          </a:xfrm>
          <a:prstGeom prst="rect">
            <a:avLst/>
          </a:prstGeom>
          <a:solidFill>
            <a:srgbClr val="EC7C30"/>
          </a:solidFill>
          <a:ln w="12700">
            <a:solidFill>
              <a:srgbClr val="AD5A20"/>
            </a:solidFill>
          </a:ln>
        </p:spPr>
        <p:txBody>
          <a:bodyPr vert="horz" wrap="square" lIns="0" tIns="83820" rIns="0" bIns="0" rtlCol="0">
            <a:spAutoFit/>
          </a:bodyPr>
          <a:lstStyle/>
          <a:p>
            <a:pPr algn="ctr">
              <a:lnSpc>
                <a:spcPct val="100000"/>
              </a:lnSpc>
              <a:spcBef>
                <a:spcPts val="660"/>
              </a:spcBef>
            </a:pPr>
            <a:r>
              <a:rPr sz="1800" b="1" spc="-5" dirty="0">
                <a:solidFill>
                  <a:srgbClr val="FFFFFF"/>
                </a:solidFill>
                <a:latin typeface="Times New Roman"/>
                <a:cs typeface="Times New Roman"/>
              </a:rPr>
              <a:t>FDPs</a:t>
            </a:r>
            <a:r>
              <a:rPr sz="1800" b="1" spc="-25" dirty="0">
                <a:solidFill>
                  <a:srgbClr val="FFFFFF"/>
                </a:solidFill>
                <a:latin typeface="Times New Roman"/>
                <a:cs typeface="Times New Roman"/>
              </a:rPr>
              <a:t> </a:t>
            </a:r>
            <a:r>
              <a:rPr sz="1800" b="1" spc="-5" dirty="0">
                <a:solidFill>
                  <a:srgbClr val="FFFFFF"/>
                </a:solidFill>
                <a:latin typeface="Times New Roman"/>
                <a:cs typeface="Times New Roman"/>
              </a:rPr>
              <a:t>attended</a:t>
            </a:r>
            <a:endParaRPr sz="180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1829303820"/>
              </p:ext>
            </p:extLst>
          </p:nvPr>
        </p:nvGraphicFramePr>
        <p:xfrm>
          <a:off x="407368" y="1751012"/>
          <a:ext cx="11449272" cy="3773251"/>
        </p:xfrm>
        <a:graphic>
          <a:graphicData uri="http://schemas.openxmlformats.org/drawingml/2006/table">
            <a:tbl>
              <a:tblPr firstRow="1" bandRow="1">
                <a:tableStyleId>{2D5ABB26-0587-4C30-8999-92F81FD0307C}</a:tableStyleId>
              </a:tblPr>
              <a:tblGrid>
                <a:gridCol w="108012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7632848">
                  <a:extLst>
                    <a:ext uri="{9D8B030D-6E8A-4147-A177-3AD203B41FA5}">
                      <a16:colId xmlns:a16="http://schemas.microsoft.com/office/drawing/2014/main" val="20002"/>
                    </a:ext>
                  </a:extLst>
                </a:gridCol>
              </a:tblGrid>
              <a:tr h="1171157">
                <a:tc>
                  <a:txBody>
                    <a:bodyPr/>
                    <a:lstStyle/>
                    <a:p>
                      <a:pPr marL="164465">
                        <a:lnSpc>
                          <a:spcPct val="100000"/>
                        </a:lnSpc>
                        <a:spcBef>
                          <a:spcPts val="195"/>
                        </a:spcBef>
                      </a:pPr>
                      <a:r>
                        <a:rPr sz="2800" b="1" dirty="0">
                          <a:solidFill>
                            <a:srgbClr val="C00000"/>
                          </a:solidFill>
                          <a:latin typeface="Times New Roman"/>
                          <a:cs typeface="Times New Roman"/>
                        </a:rPr>
                        <a:t>S.</a:t>
                      </a:r>
                      <a:r>
                        <a:rPr sz="2800" b="1" spc="-50" dirty="0">
                          <a:solidFill>
                            <a:srgbClr val="C00000"/>
                          </a:solidFill>
                          <a:latin typeface="Times New Roman"/>
                          <a:cs typeface="Times New Roman"/>
                        </a:rPr>
                        <a:t> </a:t>
                      </a:r>
                      <a:r>
                        <a:rPr sz="2800" b="1" spc="-5" dirty="0">
                          <a:solidFill>
                            <a:srgbClr val="C00000"/>
                          </a:solidFill>
                          <a:latin typeface="Times New Roman"/>
                          <a:cs typeface="Times New Roman"/>
                        </a:rPr>
                        <a:t>No</a:t>
                      </a:r>
                      <a:r>
                        <a:rPr lang="en-IN" sz="2800" b="1" spc="-5" dirty="0">
                          <a:solidFill>
                            <a:srgbClr val="C00000"/>
                          </a:solidFill>
                          <a:latin typeface="Times New Roman"/>
                          <a:cs typeface="Times New Roman"/>
                        </a:rPr>
                        <a:t>.</a:t>
                      </a:r>
                      <a:endParaRPr sz="2800" dirty="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95"/>
                        </a:spcBef>
                      </a:pPr>
                      <a:r>
                        <a:rPr sz="2800" b="1" spc="-10" dirty="0">
                          <a:solidFill>
                            <a:srgbClr val="C00000"/>
                          </a:solidFill>
                          <a:latin typeface="Times New Roman"/>
                          <a:cs typeface="Times New Roman"/>
                        </a:rPr>
                        <a:t>Name </a:t>
                      </a:r>
                      <a:r>
                        <a:rPr sz="2800" b="1" dirty="0">
                          <a:solidFill>
                            <a:srgbClr val="C00000"/>
                          </a:solidFill>
                          <a:latin typeface="Times New Roman"/>
                          <a:cs typeface="Times New Roman"/>
                        </a:rPr>
                        <a:t>of</a:t>
                      </a:r>
                      <a:r>
                        <a:rPr sz="2800" b="1" spc="-30" dirty="0">
                          <a:solidFill>
                            <a:srgbClr val="C00000"/>
                          </a:solidFill>
                          <a:latin typeface="Times New Roman"/>
                          <a:cs typeface="Times New Roman"/>
                        </a:rPr>
                        <a:t> </a:t>
                      </a:r>
                      <a:r>
                        <a:rPr sz="2800" b="1" dirty="0">
                          <a:solidFill>
                            <a:srgbClr val="C00000"/>
                          </a:solidFill>
                          <a:latin typeface="Times New Roman"/>
                          <a:cs typeface="Times New Roman"/>
                        </a:rPr>
                        <a:t>the</a:t>
                      </a:r>
                      <a:r>
                        <a:rPr sz="2800" b="1" spc="-25" dirty="0">
                          <a:solidFill>
                            <a:srgbClr val="C00000"/>
                          </a:solidFill>
                          <a:latin typeface="Times New Roman"/>
                          <a:cs typeface="Times New Roman"/>
                        </a:rPr>
                        <a:t> </a:t>
                      </a:r>
                      <a:r>
                        <a:rPr sz="2800" b="1" dirty="0">
                          <a:solidFill>
                            <a:srgbClr val="C00000"/>
                          </a:solidFill>
                          <a:latin typeface="Times New Roman"/>
                          <a:cs typeface="Times New Roman"/>
                        </a:rPr>
                        <a:t>teacher</a:t>
                      </a:r>
                      <a:r>
                        <a:rPr lang="en-IN" sz="2800" b="1" dirty="0">
                          <a:solidFill>
                            <a:srgbClr val="C00000"/>
                          </a:solidFill>
                          <a:latin typeface="Times New Roman"/>
                          <a:cs typeface="Times New Roman"/>
                        </a:rPr>
                        <a:t>/Students</a:t>
                      </a:r>
                      <a:endParaRPr sz="2800" dirty="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905" algn="ctr">
                        <a:lnSpc>
                          <a:spcPct val="100000"/>
                        </a:lnSpc>
                        <a:spcBef>
                          <a:spcPts val="195"/>
                        </a:spcBef>
                      </a:pPr>
                      <a:r>
                        <a:rPr sz="2800" b="1" spc="-5" dirty="0">
                          <a:solidFill>
                            <a:srgbClr val="C00000"/>
                          </a:solidFill>
                          <a:latin typeface="Times New Roman"/>
                          <a:cs typeface="Times New Roman"/>
                        </a:rPr>
                        <a:t>Title</a:t>
                      </a:r>
                      <a:r>
                        <a:rPr sz="2800" b="1" spc="-45" dirty="0">
                          <a:solidFill>
                            <a:srgbClr val="C00000"/>
                          </a:solidFill>
                          <a:latin typeface="Times New Roman"/>
                          <a:cs typeface="Times New Roman"/>
                        </a:rPr>
                        <a:t> </a:t>
                      </a:r>
                      <a:r>
                        <a:rPr sz="2800" b="1" dirty="0">
                          <a:solidFill>
                            <a:srgbClr val="C00000"/>
                          </a:solidFill>
                          <a:latin typeface="Times New Roman"/>
                          <a:cs typeface="Times New Roman"/>
                        </a:rPr>
                        <a:t>of</a:t>
                      </a:r>
                      <a:r>
                        <a:rPr sz="2800" b="1" spc="-30" dirty="0">
                          <a:solidFill>
                            <a:srgbClr val="C00000"/>
                          </a:solidFill>
                          <a:latin typeface="Times New Roman"/>
                          <a:cs typeface="Times New Roman"/>
                        </a:rPr>
                        <a:t> </a:t>
                      </a:r>
                      <a:r>
                        <a:rPr sz="2800" b="1" dirty="0">
                          <a:solidFill>
                            <a:srgbClr val="C00000"/>
                          </a:solidFill>
                          <a:latin typeface="Times New Roman"/>
                          <a:cs typeface="Times New Roman"/>
                        </a:rPr>
                        <a:t>the</a:t>
                      </a:r>
                      <a:r>
                        <a:rPr sz="2800" b="1" spc="-10" dirty="0">
                          <a:solidFill>
                            <a:srgbClr val="C00000"/>
                          </a:solidFill>
                          <a:latin typeface="Times New Roman"/>
                          <a:cs typeface="Times New Roman"/>
                        </a:rPr>
                        <a:t> </a:t>
                      </a:r>
                      <a:r>
                        <a:rPr sz="2800" b="1" spc="-5" dirty="0">
                          <a:solidFill>
                            <a:srgbClr val="C00000"/>
                          </a:solidFill>
                          <a:latin typeface="Times New Roman"/>
                          <a:cs typeface="Times New Roman"/>
                        </a:rPr>
                        <a:t>program</a:t>
                      </a:r>
                      <a:endParaRPr sz="2800">
                        <a:latin typeface="Times New Roman"/>
                        <a:cs typeface="Times New Roman"/>
                      </a:endParaRPr>
                    </a:p>
                  </a:txBody>
                  <a:tcPr marL="0" marR="0" marT="247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1301047">
                <a:tc>
                  <a:txBody>
                    <a:bodyPr/>
                    <a:lstStyle/>
                    <a:p>
                      <a:pPr algn="ctr">
                        <a:lnSpc>
                          <a:spcPct val="100000"/>
                        </a:lnSpc>
                        <a:spcBef>
                          <a:spcPts val="710"/>
                        </a:spcBef>
                      </a:pPr>
                      <a:r>
                        <a:rPr sz="2400" dirty="0">
                          <a:latin typeface="Times New Roman"/>
                          <a:cs typeface="Times New Roman"/>
                        </a:rPr>
                        <a:t>1</a:t>
                      </a:r>
                      <a:endParaRPr sz="2400">
                        <a:latin typeface="Times New Roman"/>
                        <a:cs typeface="Times New Roman"/>
                      </a:endParaRPr>
                    </a:p>
                  </a:txBody>
                  <a:tcPr marL="0" marR="0" marT="901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1270" algn="ctr">
                        <a:lnSpc>
                          <a:spcPct val="100000"/>
                        </a:lnSpc>
                        <a:spcBef>
                          <a:spcPts val="710"/>
                        </a:spcBef>
                      </a:pPr>
                      <a:r>
                        <a:rPr sz="2400" b="1" spc="-10" dirty="0">
                          <a:latin typeface="Times New Roman"/>
                          <a:cs typeface="Times New Roman"/>
                        </a:rPr>
                        <a:t>Prof.</a:t>
                      </a:r>
                      <a:r>
                        <a:rPr sz="2400" b="1" dirty="0">
                          <a:latin typeface="Times New Roman"/>
                          <a:cs typeface="Times New Roman"/>
                        </a:rPr>
                        <a:t> </a:t>
                      </a:r>
                      <a:r>
                        <a:rPr lang="en-IN" sz="2400" b="1" spc="-5" dirty="0">
                          <a:latin typeface="Times New Roman"/>
                          <a:cs typeface="Times New Roman"/>
                        </a:rPr>
                        <a:t>S. Bala Prasad</a:t>
                      </a:r>
                      <a:endParaRPr sz="2400" dirty="0">
                        <a:latin typeface="Times New Roman"/>
                        <a:cs typeface="Times New Roman"/>
                      </a:endParaRPr>
                    </a:p>
                  </a:txBody>
                  <a:tcPr marL="0" marR="0" marT="901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525" marR="1905" algn="ctr">
                        <a:lnSpc>
                          <a:spcPct val="100000"/>
                        </a:lnSpc>
                      </a:pPr>
                      <a:r>
                        <a:rPr lang="en-IN" sz="2400" dirty="0">
                          <a:latin typeface="Times New Roman"/>
                          <a:cs typeface="Times New Roman"/>
                        </a:rPr>
                        <a:t>CSIR – IITR  </a:t>
                      </a:r>
                      <a:r>
                        <a:rPr lang="en-US" sz="2400" dirty="0">
                          <a:latin typeface="Times New Roman"/>
                          <a:cs typeface="Times New Roman"/>
                        </a:rPr>
                        <a:t>“Air Pollution Prediction and Apportionment of Sources using Computational Modelling Techniques” </a:t>
                      </a:r>
                      <a:r>
                        <a:rPr lang="en-IN" sz="2400" dirty="0">
                          <a:latin typeface="Times New Roman"/>
                          <a:cs typeface="Times New Roman"/>
                        </a:rPr>
                        <a:t>Lucknow 2022</a:t>
                      </a:r>
                      <a:endParaRPr sz="24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1301047">
                <a:tc>
                  <a:txBody>
                    <a:bodyPr/>
                    <a:lstStyle/>
                    <a:p>
                      <a:pPr algn="ctr">
                        <a:lnSpc>
                          <a:spcPct val="100000"/>
                        </a:lnSpc>
                        <a:spcBef>
                          <a:spcPts val="715"/>
                        </a:spcBef>
                      </a:pPr>
                      <a:r>
                        <a:rPr sz="2400" dirty="0">
                          <a:latin typeface="Times New Roman"/>
                          <a:cs typeface="Times New Roman"/>
                        </a:rPr>
                        <a:t>2</a:t>
                      </a:r>
                      <a:endParaRPr sz="2400">
                        <a:latin typeface="Times New Roman"/>
                        <a:cs typeface="Times New Roman"/>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gn="ctr">
                        <a:lnSpc>
                          <a:spcPct val="100000"/>
                        </a:lnSpc>
                        <a:spcBef>
                          <a:spcPts val="715"/>
                        </a:spcBef>
                      </a:pPr>
                      <a:r>
                        <a:rPr lang="en-IN" sz="2400" b="1" spc="-10" dirty="0" err="1">
                          <a:latin typeface="Times New Roman"/>
                          <a:cs typeface="Times New Roman"/>
                        </a:rPr>
                        <a:t>G.Ttharun</a:t>
                      </a:r>
                      <a:br>
                        <a:rPr lang="en-IN" sz="2400" b="1" spc="-10" dirty="0">
                          <a:latin typeface="Times New Roman"/>
                          <a:cs typeface="Times New Roman"/>
                        </a:rPr>
                      </a:br>
                      <a:r>
                        <a:rPr lang="en-IN" sz="2400" b="1" spc="-10" dirty="0" err="1">
                          <a:latin typeface="Times New Roman"/>
                          <a:cs typeface="Times New Roman"/>
                        </a:rPr>
                        <a:t>I.T.Sahithi</a:t>
                      </a:r>
                      <a:endParaRPr sz="2400" dirty="0">
                        <a:latin typeface="Times New Roman"/>
                        <a:cs typeface="Times New Roman"/>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525" marR="0" lvl="0" indent="0" algn="ctr" defTabSz="914400" eaLnBrk="1" fontAlgn="auto" latinLnBrk="0" hangingPunct="1">
                        <a:lnSpc>
                          <a:spcPct val="100000"/>
                        </a:lnSpc>
                        <a:spcBef>
                          <a:spcPts val="0"/>
                        </a:spcBef>
                        <a:spcAft>
                          <a:spcPts val="0"/>
                        </a:spcAft>
                        <a:buClrTx/>
                        <a:buSzTx/>
                        <a:buFontTx/>
                        <a:buNone/>
                        <a:tabLst/>
                        <a:defRPr/>
                      </a:pPr>
                      <a:r>
                        <a:rPr lang="en-IN" sz="2400" dirty="0">
                          <a:latin typeface="Times New Roman"/>
                          <a:cs typeface="Times New Roman"/>
                        </a:rPr>
                        <a:t>CSIR – IITR </a:t>
                      </a:r>
                      <a:r>
                        <a:rPr lang="en-US" sz="2400" dirty="0">
                          <a:latin typeface="Times New Roman"/>
                          <a:cs typeface="Times New Roman"/>
                        </a:rPr>
                        <a:t>“Environmental Pollution Predictions and Apportionment of Sources using Computational Modeling Techniques” </a:t>
                      </a:r>
                      <a:r>
                        <a:rPr lang="en-IN" sz="2400" dirty="0">
                          <a:latin typeface="Times New Roman"/>
                          <a:cs typeface="Times New Roman"/>
                        </a:rPr>
                        <a:t>Lucknow 2023</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bl>
          </a:graphicData>
        </a:graphic>
      </p:graphicFrame>
      <p:pic>
        <p:nvPicPr>
          <p:cNvPr id="5" name="object 5"/>
          <p:cNvPicPr/>
          <p:nvPr/>
        </p:nvPicPr>
        <p:blipFill>
          <a:blip r:embed="rId3" cstate="print"/>
          <a:stretch>
            <a:fillRect/>
          </a:stretch>
        </p:blipFill>
        <p:spPr>
          <a:xfrm>
            <a:off x="11430000" y="54864"/>
            <a:ext cx="762000" cy="752855"/>
          </a:xfrm>
          <a:prstGeom prst="rect">
            <a:avLst/>
          </a:prstGeom>
        </p:spPr>
      </p:pic>
      <p:sp>
        <p:nvSpPr>
          <p:cNvPr id="6" name="object 6"/>
          <p:cNvSpPr txBox="1"/>
          <p:nvPr/>
        </p:nvSpPr>
        <p:spPr>
          <a:xfrm>
            <a:off x="3943689" y="6453336"/>
            <a:ext cx="4492326"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sp>
        <p:nvSpPr>
          <p:cNvPr id="7" name="object 7"/>
          <p:cNvSpPr txBox="1">
            <a:spLocks noGrp="1"/>
          </p:cNvSpPr>
          <p:nvPr>
            <p:ph type="title"/>
          </p:nvPr>
        </p:nvSpPr>
        <p:spPr>
          <a:xfrm>
            <a:off x="190601" y="8890"/>
            <a:ext cx="17125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CF30B5"/>
                </a:solidFill>
              </a:rPr>
              <a:t>Criterion</a:t>
            </a:r>
            <a:r>
              <a:rPr spc="-60" dirty="0">
                <a:solidFill>
                  <a:srgbClr val="CF30B5"/>
                </a:solidFill>
              </a:rPr>
              <a:t> </a:t>
            </a:r>
            <a:r>
              <a:rPr spc="-5" dirty="0">
                <a:solidFill>
                  <a:srgbClr val="CF30B5"/>
                </a:solidFill>
              </a:rPr>
              <a:t>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DFC5-C5F3-A6DC-95CD-0BAD5E3DD07B}"/>
              </a:ext>
            </a:extLst>
          </p:cNvPr>
          <p:cNvSpPr>
            <a:spLocks noGrp="1"/>
          </p:cNvSpPr>
          <p:nvPr>
            <p:ph type="title"/>
          </p:nvPr>
        </p:nvSpPr>
        <p:spPr>
          <a:xfrm>
            <a:off x="3481196" y="332656"/>
            <a:ext cx="5229606" cy="482836"/>
          </a:xfrm>
        </p:spPr>
        <p:txBody>
          <a:bodyPr/>
          <a:lstStyle/>
          <a:p>
            <a:pPr algn="ctr"/>
            <a:r>
              <a:rPr lang="en-IN" sz="3000" dirty="0">
                <a:solidFill>
                  <a:schemeClr val="tx1"/>
                </a:solidFill>
              </a:rPr>
              <a:t>BEST PRACTICES</a:t>
            </a:r>
          </a:p>
        </p:txBody>
      </p:sp>
      <p:pic>
        <p:nvPicPr>
          <p:cNvPr id="10" name="Graphic 9" descr="Atom">
            <a:extLst>
              <a:ext uri="{FF2B5EF4-FFF2-40B4-BE49-F238E27FC236}">
                <a16:creationId xmlns:a16="http://schemas.microsoft.com/office/drawing/2014/main" id="{EE8E0A0C-8FC5-5AC4-E5D6-1ED43E5DC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6320" y="64120"/>
            <a:ext cx="1296144" cy="1296144"/>
          </a:xfrm>
          <a:prstGeom prst="rect">
            <a:avLst/>
          </a:prstGeom>
        </p:spPr>
      </p:pic>
      <p:pic>
        <p:nvPicPr>
          <p:cNvPr id="12" name="Graphic 11" descr="Teacher">
            <a:extLst>
              <a:ext uri="{FF2B5EF4-FFF2-40B4-BE49-F238E27FC236}">
                <a16:creationId xmlns:a16="http://schemas.microsoft.com/office/drawing/2014/main" id="{8AEEF986-F0A8-9787-902C-216D956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520" y="-243409"/>
            <a:ext cx="1368152" cy="1296144"/>
          </a:xfrm>
          <a:prstGeom prst="rect">
            <a:avLst/>
          </a:prstGeom>
        </p:spPr>
      </p:pic>
      <p:graphicFrame>
        <p:nvGraphicFramePr>
          <p:cNvPr id="13" name="Diagram 12">
            <a:extLst>
              <a:ext uri="{FF2B5EF4-FFF2-40B4-BE49-F238E27FC236}">
                <a16:creationId xmlns:a16="http://schemas.microsoft.com/office/drawing/2014/main" id="{18427A28-16EA-AA65-F59E-B7864FF6A70D}"/>
              </a:ext>
            </a:extLst>
          </p:cNvPr>
          <p:cNvGraphicFramePr/>
          <p:nvPr>
            <p:extLst>
              <p:ext uri="{D42A27DB-BD31-4B8C-83A1-F6EECF244321}">
                <p14:modId xmlns:p14="http://schemas.microsoft.com/office/powerpoint/2010/main" val="2594923826"/>
              </p:ext>
            </p:extLst>
          </p:nvPr>
        </p:nvGraphicFramePr>
        <p:xfrm>
          <a:off x="119336" y="815493"/>
          <a:ext cx="11881320" cy="5781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Graphic 14" descr="Meeting">
            <a:extLst>
              <a:ext uri="{FF2B5EF4-FFF2-40B4-BE49-F238E27FC236}">
                <a16:creationId xmlns:a16="http://schemas.microsoft.com/office/drawing/2014/main" id="{5DE40043-6A9D-16E6-D169-EDBFDD262B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89312" y="404664"/>
            <a:ext cx="914400" cy="988931"/>
          </a:xfrm>
          <a:prstGeom prst="rect">
            <a:avLst/>
          </a:prstGeom>
        </p:spPr>
      </p:pic>
    </p:spTree>
    <p:extLst>
      <p:ext uri="{BB962C8B-B14F-4D97-AF65-F5344CB8AC3E}">
        <p14:creationId xmlns:p14="http://schemas.microsoft.com/office/powerpoint/2010/main" val="2185853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204215"/>
            <a:ext cx="9654540" cy="585470"/>
          </a:xfrm>
          <a:prstGeom prst="rect">
            <a:avLst/>
          </a:prstGeom>
          <a:solidFill>
            <a:srgbClr val="001F5F"/>
          </a:solidFill>
        </p:spPr>
        <p:txBody>
          <a:bodyPr vert="horz" wrap="square" lIns="0" tIns="20320" rIns="0" bIns="0" rtlCol="0">
            <a:spAutoFit/>
          </a:bodyPr>
          <a:lstStyle/>
          <a:p>
            <a:pPr marL="1270" algn="ctr">
              <a:lnSpc>
                <a:spcPct val="100000"/>
              </a:lnSpc>
              <a:spcBef>
                <a:spcPts val="160"/>
              </a:spcBef>
            </a:pPr>
            <a:r>
              <a:rPr sz="3200" spc="-10" dirty="0">
                <a:solidFill>
                  <a:srgbClr val="FFFFFF"/>
                </a:solidFill>
                <a:latin typeface="Calibri"/>
                <a:cs typeface="Calibri"/>
              </a:rPr>
              <a:t>Progressive</a:t>
            </a:r>
            <a:r>
              <a:rPr sz="3200" spc="-125" dirty="0">
                <a:solidFill>
                  <a:srgbClr val="FFFFFF"/>
                </a:solidFill>
                <a:latin typeface="Calibri"/>
                <a:cs typeface="Calibri"/>
              </a:rPr>
              <a:t> </a:t>
            </a:r>
            <a:r>
              <a:rPr sz="3200" spc="-5" dirty="0">
                <a:solidFill>
                  <a:srgbClr val="FFFFFF"/>
                </a:solidFill>
                <a:latin typeface="Calibri"/>
                <a:cs typeface="Calibri"/>
              </a:rPr>
              <a:t>Plan</a:t>
            </a:r>
            <a:endParaRPr sz="3200">
              <a:latin typeface="Calibri"/>
              <a:cs typeface="Calibri"/>
            </a:endParaRPr>
          </a:p>
        </p:txBody>
      </p:sp>
      <p:grpSp>
        <p:nvGrpSpPr>
          <p:cNvPr id="3" name="object 3"/>
          <p:cNvGrpSpPr/>
          <p:nvPr/>
        </p:nvGrpSpPr>
        <p:grpSpPr>
          <a:xfrm>
            <a:off x="4600955" y="1466062"/>
            <a:ext cx="4721860" cy="932815"/>
            <a:chOff x="4600955" y="1466062"/>
            <a:chExt cx="4721860" cy="932815"/>
          </a:xfrm>
        </p:grpSpPr>
        <p:sp>
          <p:nvSpPr>
            <p:cNvPr id="4" name="object 4"/>
            <p:cNvSpPr/>
            <p:nvPr/>
          </p:nvSpPr>
          <p:spPr>
            <a:xfrm>
              <a:off x="6910577" y="2033778"/>
              <a:ext cx="2402840" cy="0"/>
            </a:xfrm>
            <a:custGeom>
              <a:avLst/>
              <a:gdLst/>
              <a:ahLst/>
              <a:cxnLst/>
              <a:rect l="l" t="t" r="r" b="b"/>
              <a:pathLst>
                <a:path w="2402840">
                  <a:moveTo>
                    <a:pt x="0" y="0"/>
                  </a:moveTo>
                  <a:lnTo>
                    <a:pt x="2402331" y="0"/>
                  </a:lnTo>
                </a:path>
              </a:pathLst>
            </a:custGeom>
            <a:ln w="19050">
              <a:solidFill>
                <a:srgbClr val="5B9BD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600955" y="1466062"/>
              <a:ext cx="2708148" cy="932713"/>
            </a:xfrm>
            <a:prstGeom prst="rect">
              <a:avLst/>
            </a:prstGeom>
          </p:spPr>
        </p:pic>
        <p:sp>
          <p:nvSpPr>
            <p:cNvPr id="6" name="object 6"/>
            <p:cNvSpPr/>
            <p:nvPr/>
          </p:nvSpPr>
          <p:spPr>
            <a:xfrm>
              <a:off x="4636769" y="1501863"/>
              <a:ext cx="2587625" cy="812800"/>
            </a:xfrm>
            <a:custGeom>
              <a:avLst/>
              <a:gdLst/>
              <a:ahLst/>
              <a:cxnLst/>
              <a:rect l="l" t="t" r="r" b="b"/>
              <a:pathLst>
                <a:path w="2587625" h="812800">
                  <a:moveTo>
                    <a:pt x="2587625" y="0"/>
                  </a:moveTo>
                  <a:lnTo>
                    <a:pt x="0" y="0"/>
                  </a:lnTo>
                  <a:lnTo>
                    <a:pt x="0" y="812203"/>
                  </a:lnTo>
                  <a:lnTo>
                    <a:pt x="2587625" y="812203"/>
                  </a:lnTo>
                  <a:lnTo>
                    <a:pt x="2587625" y="0"/>
                  </a:lnTo>
                  <a:close/>
                </a:path>
              </a:pathLst>
            </a:custGeom>
            <a:solidFill>
              <a:srgbClr val="5B9BD4"/>
            </a:solidFill>
          </p:spPr>
          <p:txBody>
            <a:bodyPr wrap="square" lIns="0" tIns="0" rIns="0" bIns="0" rtlCol="0"/>
            <a:lstStyle/>
            <a:p>
              <a:endParaRPr/>
            </a:p>
          </p:txBody>
        </p:sp>
        <p:sp>
          <p:nvSpPr>
            <p:cNvPr id="7" name="object 7"/>
            <p:cNvSpPr/>
            <p:nvPr/>
          </p:nvSpPr>
          <p:spPr>
            <a:xfrm>
              <a:off x="4636769" y="1501863"/>
              <a:ext cx="2587625" cy="812800"/>
            </a:xfrm>
            <a:custGeom>
              <a:avLst/>
              <a:gdLst/>
              <a:ahLst/>
              <a:cxnLst/>
              <a:rect l="l" t="t" r="r" b="b"/>
              <a:pathLst>
                <a:path w="2587625" h="812800">
                  <a:moveTo>
                    <a:pt x="0" y="812203"/>
                  </a:moveTo>
                  <a:lnTo>
                    <a:pt x="2587625" y="812203"/>
                  </a:lnTo>
                  <a:lnTo>
                    <a:pt x="2587625" y="0"/>
                  </a:lnTo>
                  <a:lnTo>
                    <a:pt x="0" y="0"/>
                  </a:lnTo>
                  <a:lnTo>
                    <a:pt x="0" y="812203"/>
                  </a:lnTo>
                  <a:close/>
                </a:path>
              </a:pathLst>
            </a:custGeom>
            <a:ln w="19050">
              <a:solidFill>
                <a:srgbClr val="5B9BD4"/>
              </a:solidFill>
            </a:ln>
          </p:spPr>
          <p:txBody>
            <a:bodyPr wrap="square" lIns="0" tIns="0" rIns="0" bIns="0" rtlCol="0"/>
            <a:lstStyle/>
            <a:p>
              <a:endParaRPr/>
            </a:p>
          </p:txBody>
        </p:sp>
      </p:grpSp>
      <p:grpSp>
        <p:nvGrpSpPr>
          <p:cNvPr id="8" name="object 8"/>
          <p:cNvGrpSpPr/>
          <p:nvPr/>
        </p:nvGrpSpPr>
        <p:grpSpPr>
          <a:xfrm>
            <a:off x="4600955" y="2525242"/>
            <a:ext cx="4373245" cy="2813050"/>
            <a:chOff x="4600955" y="2525242"/>
            <a:chExt cx="4373245" cy="2813050"/>
          </a:xfrm>
        </p:grpSpPr>
        <p:sp>
          <p:nvSpPr>
            <p:cNvPr id="9" name="object 9"/>
            <p:cNvSpPr/>
            <p:nvPr/>
          </p:nvSpPr>
          <p:spPr>
            <a:xfrm>
              <a:off x="6910577" y="2835401"/>
              <a:ext cx="2054225" cy="0"/>
            </a:xfrm>
            <a:custGeom>
              <a:avLst/>
              <a:gdLst/>
              <a:ahLst/>
              <a:cxnLst/>
              <a:rect l="l" t="t" r="r" b="b"/>
              <a:pathLst>
                <a:path w="2054225">
                  <a:moveTo>
                    <a:pt x="0" y="0"/>
                  </a:moveTo>
                  <a:lnTo>
                    <a:pt x="2053971" y="0"/>
                  </a:lnTo>
                </a:path>
              </a:pathLst>
            </a:custGeom>
            <a:ln w="19050">
              <a:solidFill>
                <a:srgbClr val="EC7C30"/>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4600955" y="2525242"/>
              <a:ext cx="2708148" cy="795553"/>
            </a:xfrm>
            <a:prstGeom prst="rect">
              <a:avLst/>
            </a:prstGeom>
          </p:spPr>
        </p:pic>
        <p:pic>
          <p:nvPicPr>
            <p:cNvPr id="11" name="object 11"/>
            <p:cNvPicPr/>
            <p:nvPr/>
          </p:nvPicPr>
          <p:blipFill>
            <a:blip r:embed="rId5" cstate="print"/>
            <a:stretch>
              <a:fillRect/>
            </a:stretch>
          </p:blipFill>
          <p:spPr>
            <a:xfrm>
              <a:off x="4855463" y="2663964"/>
              <a:ext cx="2196084" cy="582155"/>
            </a:xfrm>
            <a:prstGeom prst="rect">
              <a:avLst/>
            </a:prstGeom>
          </p:spPr>
        </p:pic>
        <p:sp>
          <p:nvSpPr>
            <p:cNvPr id="12" name="object 12"/>
            <p:cNvSpPr/>
            <p:nvPr/>
          </p:nvSpPr>
          <p:spPr>
            <a:xfrm>
              <a:off x="4636769" y="2561031"/>
              <a:ext cx="2587625" cy="675640"/>
            </a:xfrm>
            <a:custGeom>
              <a:avLst/>
              <a:gdLst/>
              <a:ahLst/>
              <a:cxnLst/>
              <a:rect l="l" t="t" r="r" b="b"/>
              <a:pathLst>
                <a:path w="2587625" h="675639">
                  <a:moveTo>
                    <a:pt x="2587625" y="0"/>
                  </a:moveTo>
                  <a:lnTo>
                    <a:pt x="0" y="0"/>
                  </a:lnTo>
                  <a:lnTo>
                    <a:pt x="0" y="675055"/>
                  </a:lnTo>
                  <a:lnTo>
                    <a:pt x="2587625" y="675055"/>
                  </a:lnTo>
                  <a:lnTo>
                    <a:pt x="2587625" y="0"/>
                  </a:lnTo>
                  <a:close/>
                </a:path>
              </a:pathLst>
            </a:custGeom>
            <a:solidFill>
              <a:srgbClr val="EC7C30"/>
            </a:solidFill>
          </p:spPr>
          <p:txBody>
            <a:bodyPr wrap="square" lIns="0" tIns="0" rIns="0" bIns="0" rtlCol="0"/>
            <a:lstStyle/>
            <a:p>
              <a:endParaRPr/>
            </a:p>
          </p:txBody>
        </p:sp>
        <p:sp>
          <p:nvSpPr>
            <p:cNvPr id="13" name="object 13"/>
            <p:cNvSpPr/>
            <p:nvPr/>
          </p:nvSpPr>
          <p:spPr>
            <a:xfrm>
              <a:off x="4636769" y="2561031"/>
              <a:ext cx="2587625" cy="675640"/>
            </a:xfrm>
            <a:custGeom>
              <a:avLst/>
              <a:gdLst/>
              <a:ahLst/>
              <a:cxnLst/>
              <a:rect l="l" t="t" r="r" b="b"/>
              <a:pathLst>
                <a:path w="2587625" h="675639">
                  <a:moveTo>
                    <a:pt x="0" y="675055"/>
                  </a:moveTo>
                  <a:lnTo>
                    <a:pt x="2587625" y="675055"/>
                  </a:lnTo>
                  <a:lnTo>
                    <a:pt x="2587625" y="0"/>
                  </a:lnTo>
                  <a:lnTo>
                    <a:pt x="0" y="0"/>
                  </a:lnTo>
                  <a:lnTo>
                    <a:pt x="0" y="675055"/>
                  </a:lnTo>
                  <a:close/>
                </a:path>
              </a:pathLst>
            </a:custGeom>
            <a:ln w="19050">
              <a:solidFill>
                <a:srgbClr val="EC7C30"/>
              </a:solidFill>
            </a:ln>
          </p:spPr>
          <p:txBody>
            <a:bodyPr wrap="square" lIns="0" tIns="0" rIns="0" bIns="0" rtlCol="0"/>
            <a:lstStyle/>
            <a:p>
              <a:endParaRPr/>
            </a:p>
          </p:txBody>
        </p:sp>
        <p:sp>
          <p:nvSpPr>
            <p:cNvPr id="14" name="object 14"/>
            <p:cNvSpPr/>
            <p:nvPr/>
          </p:nvSpPr>
          <p:spPr>
            <a:xfrm>
              <a:off x="6910577" y="3691889"/>
              <a:ext cx="1833880" cy="0"/>
            </a:xfrm>
            <a:custGeom>
              <a:avLst/>
              <a:gdLst/>
              <a:ahLst/>
              <a:cxnLst/>
              <a:rect l="l" t="t" r="r" b="b"/>
              <a:pathLst>
                <a:path w="1833879">
                  <a:moveTo>
                    <a:pt x="0" y="0"/>
                  </a:moveTo>
                  <a:lnTo>
                    <a:pt x="1833372" y="0"/>
                  </a:lnTo>
                </a:path>
              </a:pathLst>
            </a:custGeom>
            <a:ln w="19050">
              <a:solidFill>
                <a:srgbClr val="A4A4A4"/>
              </a:solidFill>
            </a:ln>
          </p:spPr>
          <p:txBody>
            <a:bodyPr wrap="square" lIns="0" tIns="0" rIns="0" bIns="0" rtlCol="0"/>
            <a:lstStyle/>
            <a:p>
              <a:endParaRPr/>
            </a:p>
          </p:txBody>
        </p:sp>
        <p:sp>
          <p:nvSpPr>
            <p:cNvPr id="15" name="object 15"/>
            <p:cNvSpPr/>
            <p:nvPr/>
          </p:nvSpPr>
          <p:spPr>
            <a:xfrm>
              <a:off x="6910577" y="4514850"/>
              <a:ext cx="1502410" cy="0"/>
            </a:xfrm>
            <a:custGeom>
              <a:avLst/>
              <a:gdLst/>
              <a:ahLst/>
              <a:cxnLst/>
              <a:rect l="l" t="t" r="r" b="b"/>
              <a:pathLst>
                <a:path w="1502409">
                  <a:moveTo>
                    <a:pt x="0" y="0"/>
                  </a:moveTo>
                  <a:lnTo>
                    <a:pt x="1502028" y="0"/>
                  </a:lnTo>
                </a:path>
              </a:pathLst>
            </a:custGeom>
            <a:ln w="19050">
              <a:solidFill>
                <a:srgbClr val="FFC000"/>
              </a:solidFill>
            </a:ln>
          </p:spPr>
          <p:txBody>
            <a:bodyPr wrap="square" lIns="0" tIns="0" rIns="0" bIns="0" rtlCol="0"/>
            <a:lstStyle/>
            <a:p>
              <a:endParaRPr/>
            </a:p>
          </p:txBody>
        </p:sp>
        <p:sp>
          <p:nvSpPr>
            <p:cNvPr id="16" name="object 16"/>
            <p:cNvSpPr/>
            <p:nvPr/>
          </p:nvSpPr>
          <p:spPr>
            <a:xfrm>
              <a:off x="7072122" y="5328666"/>
              <a:ext cx="1059815" cy="0"/>
            </a:xfrm>
            <a:custGeom>
              <a:avLst/>
              <a:gdLst/>
              <a:ahLst/>
              <a:cxnLst/>
              <a:rect l="l" t="t" r="r" b="b"/>
              <a:pathLst>
                <a:path w="1059815">
                  <a:moveTo>
                    <a:pt x="0" y="0"/>
                  </a:moveTo>
                  <a:lnTo>
                    <a:pt x="1059814" y="0"/>
                  </a:lnTo>
                </a:path>
              </a:pathLst>
            </a:custGeom>
            <a:ln w="19050">
              <a:solidFill>
                <a:srgbClr val="4471C4"/>
              </a:solidFill>
            </a:ln>
          </p:spPr>
          <p:txBody>
            <a:bodyPr wrap="square" lIns="0" tIns="0" rIns="0" bIns="0" rtlCol="0"/>
            <a:lstStyle/>
            <a:p>
              <a:endParaRPr/>
            </a:p>
          </p:txBody>
        </p:sp>
      </p:grpSp>
      <p:sp>
        <p:nvSpPr>
          <p:cNvPr id="17" name="object 17"/>
          <p:cNvSpPr txBox="1"/>
          <p:nvPr/>
        </p:nvSpPr>
        <p:spPr>
          <a:xfrm>
            <a:off x="4785421" y="1723219"/>
            <a:ext cx="2377313" cy="382156"/>
          </a:xfrm>
          <a:prstGeom prst="rect">
            <a:avLst/>
          </a:prstGeom>
        </p:spPr>
        <p:txBody>
          <a:bodyPr vert="horz" wrap="square" lIns="0" tIns="12700" rIns="0" bIns="0" rtlCol="0">
            <a:spAutoFit/>
          </a:bodyPr>
          <a:lstStyle/>
          <a:p>
            <a:pPr marL="12700">
              <a:lnSpc>
                <a:spcPct val="100000"/>
              </a:lnSpc>
              <a:spcBef>
                <a:spcPts val="100"/>
              </a:spcBef>
            </a:pPr>
            <a:r>
              <a:rPr lang="en-IN" sz="2400" b="1" spc="-10" dirty="0">
                <a:solidFill>
                  <a:srgbClr val="FFFFFF"/>
                </a:solidFill>
                <a:latin typeface="Calibri"/>
                <a:cs typeface="Calibri"/>
              </a:rPr>
              <a:t>Research</a:t>
            </a:r>
            <a:r>
              <a:rPr lang="en-IN" sz="2400" b="1" spc="-50" dirty="0">
                <a:solidFill>
                  <a:srgbClr val="FFFFFF"/>
                </a:solidFill>
                <a:latin typeface="Calibri"/>
                <a:cs typeface="Calibri"/>
              </a:rPr>
              <a:t> </a:t>
            </a:r>
            <a:r>
              <a:rPr lang="en-IN" sz="2400" b="1" spc="-10" dirty="0">
                <a:solidFill>
                  <a:srgbClr val="FFFFFF"/>
                </a:solidFill>
                <a:latin typeface="Calibri"/>
                <a:cs typeface="Calibri"/>
              </a:rPr>
              <a:t>Culture</a:t>
            </a:r>
            <a:endParaRPr sz="2400" dirty="0">
              <a:latin typeface="Calibri"/>
              <a:cs typeface="Calibri"/>
            </a:endParaRPr>
          </a:p>
        </p:txBody>
      </p:sp>
      <p:sp>
        <p:nvSpPr>
          <p:cNvPr id="18" name="object 18"/>
          <p:cNvSpPr txBox="1"/>
          <p:nvPr/>
        </p:nvSpPr>
        <p:spPr>
          <a:xfrm>
            <a:off x="4676290" y="2724925"/>
            <a:ext cx="2817471"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Empl</a:t>
            </a:r>
            <a:r>
              <a:rPr sz="2400" b="1" spc="-10" dirty="0">
                <a:solidFill>
                  <a:srgbClr val="FFFFFF"/>
                </a:solidFill>
                <a:latin typeface="Calibri"/>
                <a:cs typeface="Calibri"/>
              </a:rPr>
              <a:t>o</a:t>
            </a:r>
            <a:r>
              <a:rPr sz="2400" b="1" spc="-30" dirty="0">
                <a:solidFill>
                  <a:srgbClr val="FFFFFF"/>
                </a:solidFill>
                <a:latin typeface="Calibri"/>
                <a:cs typeface="Calibri"/>
              </a:rPr>
              <a:t>y</a:t>
            </a:r>
            <a:r>
              <a:rPr sz="2400" b="1" dirty="0">
                <a:solidFill>
                  <a:srgbClr val="FFFFFF"/>
                </a:solidFill>
                <a:latin typeface="Calibri"/>
                <a:cs typeface="Calibri"/>
              </a:rPr>
              <a:t>ab</a:t>
            </a:r>
            <a:r>
              <a:rPr sz="2400" b="1" spc="-10" dirty="0">
                <a:solidFill>
                  <a:srgbClr val="FFFFFF"/>
                </a:solidFill>
                <a:latin typeface="Calibri"/>
                <a:cs typeface="Calibri"/>
              </a:rPr>
              <a:t>i</a:t>
            </a:r>
            <a:r>
              <a:rPr sz="2400" b="1" spc="-15" dirty="0">
                <a:solidFill>
                  <a:srgbClr val="FFFFFF"/>
                </a:solidFill>
                <a:latin typeface="Calibri"/>
                <a:cs typeface="Calibri"/>
              </a:rPr>
              <a:t>l</a:t>
            </a:r>
            <a:r>
              <a:rPr sz="2400" b="1" dirty="0">
                <a:solidFill>
                  <a:srgbClr val="FFFFFF"/>
                </a:solidFill>
                <a:latin typeface="Calibri"/>
                <a:cs typeface="Calibri"/>
              </a:rPr>
              <a:t>ity</a:t>
            </a:r>
            <a:r>
              <a:rPr sz="2400" b="1" spc="-40" dirty="0">
                <a:solidFill>
                  <a:srgbClr val="FFFFFF"/>
                </a:solidFill>
                <a:latin typeface="Calibri"/>
                <a:cs typeface="Calibri"/>
              </a:rPr>
              <a:t> </a:t>
            </a:r>
            <a:r>
              <a:rPr sz="2400" b="1" dirty="0">
                <a:solidFill>
                  <a:srgbClr val="FFFFFF"/>
                </a:solidFill>
                <a:latin typeface="Calibri"/>
                <a:cs typeface="Calibri"/>
              </a:rPr>
              <a:t>Skills</a:t>
            </a:r>
            <a:endParaRPr sz="2400" dirty="0">
              <a:latin typeface="Calibri"/>
              <a:cs typeface="Calibri"/>
            </a:endParaRPr>
          </a:p>
        </p:txBody>
      </p:sp>
      <p:grpSp>
        <p:nvGrpSpPr>
          <p:cNvPr id="19" name="object 19"/>
          <p:cNvGrpSpPr/>
          <p:nvPr/>
        </p:nvGrpSpPr>
        <p:grpSpPr>
          <a:xfrm>
            <a:off x="4600955" y="3412235"/>
            <a:ext cx="2708275" cy="772795"/>
            <a:chOff x="4600955" y="3412235"/>
            <a:chExt cx="2708275" cy="772795"/>
          </a:xfrm>
        </p:grpSpPr>
        <p:pic>
          <p:nvPicPr>
            <p:cNvPr id="20" name="object 20"/>
            <p:cNvPicPr/>
            <p:nvPr/>
          </p:nvPicPr>
          <p:blipFill>
            <a:blip r:embed="rId6" cstate="print"/>
            <a:stretch>
              <a:fillRect/>
            </a:stretch>
          </p:blipFill>
          <p:spPr>
            <a:xfrm>
              <a:off x="4600955" y="3412235"/>
              <a:ext cx="2708148" cy="772668"/>
            </a:xfrm>
            <a:prstGeom prst="rect">
              <a:avLst/>
            </a:prstGeom>
          </p:spPr>
        </p:pic>
        <p:pic>
          <p:nvPicPr>
            <p:cNvPr id="21" name="object 21"/>
            <p:cNvPicPr/>
            <p:nvPr/>
          </p:nvPicPr>
          <p:blipFill>
            <a:blip r:embed="rId7" cstate="print"/>
            <a:stretch>
              <a:fillRect/>
            </a:stretch>
          </p:blipFill>
          <p:spPr>
            <a:xfrm>
              <a:off x="4831079" y="3538740"/>
              <a:ext cx="2246376" cy="582155"/>
            </a:xfrm>
            <a:prstGeom prst="rect">
              <a:avLst/>
            </a:prstGeom>
          </p:spPr>
        </p:pic>
        <p:sp>
          <p:nvSpPr>
            <p:cNvPr id="22" name="object 22"/>
            <p:cNvSpPr/>
            <p:nvPr/>
          </p:nvSpPr>
          <p:spPr>
            <a:xfrm>
              <a:off x="4636769" y="3447986"/>
              <a:ext cx="2587625" cy="652780"/>
            </a:xfrm>
            <a:custGeom>
              <a:avLst/>
              <a:gdLst/>
              <a:ahLst/>
              <a:cxnLst/>
              <a:rect l="l" t="t" r="r" b="b"/>
              <a:pathLst>
                <a:path w="2587625" h="652779">
                  <a:moveTo>
                    <a:pt x="2587625" y="0"/>
                  </a:moveTo>
                  <a:lnTo>
                    <a:pt x="0" y="0"/>
                  </a:lnTo>
                  <a:lnTo>
                    <a:pt x="0" y="652208"/>
                  </a:lnTo>
                  <a:lnTo>
                    <a:pt x="2587625" y="652208"/>
                  </a:lnTo>
                  <a:lnTo>
                    <a:pt x="2587625" y="0"/>
                  </a:lnTo>
                  <a:close/>
                </a:path>
              </a:pathLst>
            </a:custGeom>
            <a:solidFill>
              <a:srgbClr val="A4A4A4"/>
            </a:solidFill>
          </p:spPr>
          <p:txBody>
            <a:bodyPr wrap="square" lIns="0" tIns="0" rIns="0" bIns="0" rtlCol="0"/>
            <a:lstStyle/>
            <a:p>
              <a:endParaRPr/>
            </a:p>
          </p:txBody>
        </p:sp>
        <p:sp>
          <p:nvSpPr>
            <p:cNvPr id="23" name="object 23"/>
            <p:cNvSpPr/>
            <p:nvPr/>
          </p:nvSpPr>
          <p:spPr>
            <a:xfrm>
              <a:off x="4636769" y="3447986"/>
              <a:ext cx="2587625" cy="652780"/>
            </a:xfrm>
            <a:custGeom>
              <a:avLst/>
              <a:gdLst/>
              <a:ahLst/>
              <a:cxnLst/>
              <a:rect l="l" t="t" r="r" b="b"/>
              <a:pathLst>
                <a:path w="2587625" h="652779">
                  <a:moveTo>
                    <a:pt x="0" y="652208"/>
                  </a:moveTo>
                  <a:lnTo>
                    <a:pt x="2587625" y="652208"/>
                  </a:lnTo>
                  <a:lnTo>
                    <a:pt x="2587625" y="0"/>
                  </a:lnTo>
                  <a:lnTo>
                    <a:pt x="0" y="0"/>
                  </a:lnTo>
                  <a:lnTo>
                    <a:pt x="0" y="652208"/>
                  </a:lnTo>
                  <a:close/>
                </a:path>
              </a:pathLst>
            </a:custGeom>
            <a:ln w="19050">
              <a:solidFill>
                <a:srgbClr val="A4A4A4"/>
              </a:solidFill>
            </a:ln>
          </p:spPr>
          <p:txBody>
            <a:bodyPr wrap="square" lIns="0" tIns="0" rIns="0" bIns="0" rtlCol="0"/>
            <a:lstStyle/>
            <a:p>
              <a:endParaRPr/>
            </a:p>
          </p:txBody>
        </p:sp>
      </p:grpSp>
      <p:sp>
        <p:nvSpPr>
          <p:cNvPr id="24" name="object 24"/>
          <p:cNvSpPr txBox="1"/>
          <p:nvPr/>
        </p:nvSpPr>
        <p:spPr>
          <a:xfrm>
            <a:off x="4640905" y="3607149"/>
            <a:ext cx="2730372"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Social</a:t>
            </a:r>
            <a:r>
              <a:rPr sz="2400" b="1" spc="-95" dirty="0">
                <a:solidFill>
                  <a:srgbClr val="FFFFFF"/>
                </a:solidFill>
                <a:latin typeface="Calibri"/>
                <a:cs typeface="Calibri"/>
              </a:rPr>
              <a:t> </a:t>
            </a:r>
            <a:r>
              <a:rPr sz="2400" b="1" spc="-5" dirty="0">
                <a:solidFill>
                  <a:srgbClr val="FFFFFF"/>
                </a:solidFill>
                <a:latin typeface="Calibri"/>
                <a:cs typeface="Calibri"/>
              </a:rPr>
              <a:t>Responsibilty</a:t>
            </a:r>
            <a:endParaRPr sz="2400" dirty="0">
              <a:latin typeface="Calibri"/>
              <a:cs typeface="Calibri"/>
            </a:endParaRPr>
          </a:p>
        </p:txBody>
      </p:sp>
      <p:grpSp>
        <p:nvGrpSpPr>
          <p:cNvPr id="25" name="object 25"/>
          <p:cNvGrpSpPr/>
          <p:nvPr/>
        </p:nvGrpSpPr>
        <p:grpSpPr>
          <a:xfrm>
            <a:off x="4600955" y="4271771"/>
            <a:ext cx="2710180" cy="795553"/>
            <a:chOff x="4639055" y="4271771"/>
            <a:chExt cx="2672080" cy="727075"/>
          </a:xfrm>
        </p:grpSpPr>
        <p:pic>
          <p:nvPicPr>
            <p:cNvPr id="26" name="object 26"/>
            <p:cNvPicPr/>
            <p:nvPr/>
          </p:nvPicPr>
          <p:blipFill>
            <a:blip r:embed="rId8" cstate="print"/>
            <a:stretch>
              <a:fillRect/>
            </a:stretch>
          </p:blipFill>
          <p:spPr>
            <a:xfrm>
              <a:off x="4639055" y="4271771"/>
              <a:ext cx="2671572" cy="726948"/>
            </a:xfrm>
            <a:prstGeom prst="rect">
              <a:avLst/>
            </a:prstGeom>
          </p:spPr>
        </p:pic>
        <p:pic>
          <p:nvPicPr>
            <p:cNvPr id="27" name="object 27"/>
            <p:cNvPicPr/>
            <p:nvPr/>
          </p:nvPicPr>
          <p:blipFill>
            <a:blip r:embed="rId9" cstate="print"/>
            <a:stretch>
              <a:fillRect/>
            </a:stretch>
          </p:blipFill>
          <p:spPr>
            <a:xfrm>
              <a:off x="4722875" y="4376940"/>
              <a:ext cx="2502407" cy="582155"/>
            </a:xfrm>
            <a:prstGeom prst="rect">
              <a:avLst/>
            </a:prstGeom>
          </p:spPr>
        </p:pic>
        <p:sp>
          <p:nvSpPr>
            <p:cNvPr id="28" name="object 28"/>
            <p:cNvSpPr/>
            <p:nvPr/>
          </p:nvSpPr>
          <p:spPr>
            <a:xfrm>
              <a:off x="4674869" y="4307522"/>
              <a:ext cx="2551430" cy="607060"/>
            </a:xfrm>
            <a:custGeom>
              <a:avLst/>
              <a:gdLst/>
              <a:ahLst/>
              <a:cxnLst/>
              <a:rect l="l" t="t" r="r" b="b"/>
              <a:pathLst>
                <a:path w="2551429" h="607060">
                  <a:moveTo>
                    <a:pt x="2551049" y="0"/>
                  </a:moveTo>
                  <a:lnTo>
                    <a:pt x="0" y="0"/>
                  </a:lnTo>
                  <a:lnTo>
                    <a:pt x="0" y="606488"/>
                  </a:lnTo>
                  <a:lnTo>
                    <a:pt x="2551049" y="606488"/>
                  </a:lnTo>
                  <a:lnTo>
                    <a:pt x="2551049" y="0"/>
                  </a:lnTo>
                  <a:close/>
                </a:path>
              </a:pathLst>
            </a:custGeom>
            <a:solidFill>
              <a:srgbClr val="FFC000"/>
            </a:solidFill>
          </p:spPr>
          <p:txBody>
            <a:bodyPr wrap="square" lIns="0" tIns="0" rIns="0" bIns="0" rtlCol="0"/>
            <a:lstStyle/>
            <a:p>
              <a:endParaRPr/>
            </a:p>
          </p:txBody>
        </p:sp>
        <p:sp>
          <p:nvSpPr>
            <p:cNvPr id="29" name="object 29"/>
            <p:cNvSpPr/>
            <p:nvPr/>
          </p:nvSpPr>
          <p:spPr>
            <a:xfrm>
              <a:off x="4674869" y="4307522"/>
              <a:ext cx="2551430" cy="607060"/>
            </a:xfrm>
            <a:custGeom>
              <a:avLst/>
              <a:gdLst/>
              <a:ahLst/>
              <a:cxnLst/>
              <a:rect l="l" t="t" r="r" b="b"/>
              <a:pathLst>
                <a:path w="2551429" h="607060">
                  <a:moveTo>
                    <a:pt x="0" y="606488"/>
                  </a:moveTo>
                  <a:lnTo>
                    <a:pt x="2551049" y="606488"/>
                  </a:lnTo>
                  <a:lnTo>
                    <a:pt x="2551049" y="0"/>
                  </a:lnTo>
                  <a:lnTo>
                    <a:pt x="0" y="0"/>
                  </a:lnTo>
                  <a:lnTo>
                    <a:pt x="0" y="606488"/>
                  </a:lnTo>
                  <a:close/>
                </a:path>
              </a:pathLst>
            </a:custGeom>
            <a:ln w="19050">
              <a:solidFill>
                <a:srgbClr val="FFC000"/>
              </a:solidFill>
            </a:ln>
          </p:spPr>
          <p:txBody>
            <a:bodyPr wrap="square" lIns="0" tIns="0" rIns="0" bIns="0" rtlCol="0"/>
            <a:lstStyle/>
            <a:p>
              <a:endParaRPr/>
            </a:p>
          </p:txBody>
        </p:sp>
      </p:grpSp>
      <p:sp>
        <p:nvSpPr>
          <p:cNvPr id="30" name="object 30"/>
          <p:cNvSpPr txBox="1"/>
          <p:nvPr/>
        </p:nvSpPr>
        <p:spPr>
          <a:xfrm>
            <a:off x="4430810" y="4305682"/>
            <a:ext cx="3219554" cy="485389"/>
          </a:xfrm>
          <a:prstGeom prst="rect">
            <a:avLst/>
          </a:prstGeom>
        </p:spPr>
        <p:txBody>
          <a:bodyPr vert="horz" wrap="square" lIns="0" tIns="160655" rIns="0" bIns="0" rtlCol="0">
            <a:spAutoFit/>
          </a:bodyPr>
          <a:lstStyle/>
          <a:p>
            <a:pPr marL="220979">
              <a:lnSpc>
                <a:spcPct val="100000"/>
              </a:lnSpc>
              <a:spcBef>
                <a:spcPts val="1265"/>
              </a:spcBef>
            </a:pPr>
            <a:r>
              <a:rPr sz="2100" b="1" spc="-10" dirty="0">
                <a:solidFill>
                  <a:srgbClr val="FFFFFF"/>
                </a:solidFill>
                <a:latin typeface="Calibri"/>
                <a:cs typeface="Calibri"/>
              </a:rPr>
              <a:t>Personal</a:t>
            </a:r>
            <a:r>
              <a:rPr sz="2100" b="1" spc="-45" dirty="0">
                <a:solidFill>
                  <a:srgbClr val="FFFFFF"/>
                </a:solidFill>
                <a:latin typeface="Calibri"/>
                <a:cs typeface="Calibri"/>
              </a:rPr>
              <a:t> </a:t>
            </a:r>
            <a:r>
              <a:rPr lang="en-IN" sz="2100" b="1" spc="-10" dirty="0">
                <a:solidFill>
                  <a:srgbClr val="FFFFFF"/>
                </a:solidFill>
                <a:latin typeface="Calibri"/>
                <a:cs typeface="Calibri"/>
              </a:rPr>
              <a:t>D</a:t>
            </a:r>
            <a:r>
              <a:rPr sz="2100" b="1" spc="-10" dirty="0" err="1">
                <a:solidFill>
                  <a:srgbClr val="FFFFFF"/>
                </a:solidFill>
                <a:latin typeface="Calibri"/>
                <a:cs typeface="Calibri"/>
              </a:rPr>
              <a:t>evelopment</a:t>
            </a:r>
            <a:endParaRPr sz="2100" dirty="0">
              <a:latin typeface="Calibri"/>
              <a:cs typeface="Calibri"/>
            </a:endParaRPr>
          </a:p>
        </p:txBody>
      </p:sp>
      <p:grpSp>
        <p:nvGrpSpPr>
          <p:cNvPr id="31" name="object 31"/>
          <p:cNvGrpSpPr/>
          <p:nvPr/>
        </p:nvGrpSpPr>
        <p:grpSpPr>
          <a:xfrm>
            <a:off x="4639055" y="5106923"/>
            <a:ext cx="2672080" cy="866140"/>
            <a:chOff x="4639055" y="5106923"/>
            <a:chExt cx="2672080" cy="866140"/>
          </a:xfrm>
        </p:grpSpPr>
        <p:pic>
          <p:nvPicPr>
            <p:cNvPr id="32" name="object 32"/>
            <p:cNvPicPr/>
            <p:nvPr/>
          </p:nvPicPr>
          <p:blipFill>
            <a:blip r:embed="rId10" cstate="print"/>
            <a:stretch>
              <a:fillRect/>
            </a:stretch>
          </p:blipFill>
          <p:spPr>
            <a:xfrm>
              <a:off x="4639055" y="5106923"/>
              <a:ext cx="2671572" cy="865619"/>
            </a:xfrm>
            <a:prstGeom prst="rect">
              <a:avLst/>
            </a:prstGeom>
          </p:spPr>
        </p:pic>
        <p:sp>
          <p:nvSpPr>
            <p:cNvPr id="33" name="object 33"/>
            <p:cNvSpPr/>
            <p:nvPr/>
          </p:nvSpPr>
          <p:spPr>
            <a:xfrm>
              <a:off x="4674869" y="5142737"/>
              <a:ext cx="2551430" cy="745490"/>
            </a:xfrm>
            <a:custGeom>
              <a:avLst/>
              <a:gdLst/>
              <a:ahLst/>
              <a:cxnLst/>
              <a:rect l="l" t="t" r="r" b="b"/>
              <a:pathLst>
                <a:path w="2551429" h="745489">
                  <a:moveTo>
                    <a:pt x="2551049" y="0"/>
                  </a:moveTo>
                  <a:lnTo>
                    <a:pt x="0" y="0"/>
                  </a:lnTo>
                  <a:lnTo>
                    <a:pt x="0" y="745159"/>
                  </a:lnTo>
                  <a:lnTo>
                    <a:pt x="2551049" y="745159"/>
                  </a:lnTo>
                  <a:lnTo>
                    <a:pt x="2551049" y="0"/>
                  </a:lnTo>
                  <a:close/>
                </a:path>
              </a:pathLst>
            </a:custGeom>
            <a:solidFill>
              <a:srgbClr val="4471C4"/>
            </a:solidFill>
          </p:spPr>
          <p:txBody>
            <a:bodyPr wrap="square" lIns="0" tIns="0" rIns="0" bIns="0" rtlCol="0"/>
            <a:lstStyle/>
            <a:p>
              <a:endParaRPr/>
            </a:p>
          </p:txBody>
        </p:sp>
        <p:sp>
          <p:nvSpPr>
            <p:cNvPr id="34" name="object 34"/>
            <p:cNvSpPr/>
            <p:nvPr/>
          </p:nvSpPr>
          <p:spPr>
            <a:xfrm>
              <a:off x="4674869" y="5142737"/>
              <a:ext cx="2551430" cy="745490"/>
            </a:xfrm>
            <a:custGeom>
              <a:avLst/>
              <a:gdLst/>
              <a:ahLst/>
              <a:cxnLst/>
              <a:rect l="l" t="t" r="r" b="b"/>
              <a:pathLst>
                <a:path w="2551429" h="745489">
                  <a:moveTo>
                    <a:pt x="0" y="745159"/>
                  </a:moveTo>
                  <a:lnTo>
                    <a:pt x="2551049" y="745159"/>
                  </a:lnTo>
                  <a:lnTo>
                    <a:pt x="2551049" y="0"/>
                  </a:lnTo>
                  <a:lnTo>
                    <a:pt x="0" y="0"/>
                  </a:lnTo>
                  <a:lnTo>
                    <a:pt x="0" y="745159"/>
                  </a:lnTo>
                  <a:close/>
                </a:path>
              </a:pathLst>
            </a:custGeom>
            <a:ln w="19050">
              <a:solidFill>
                <a:srgbClr val="4471C4"/>
              </a:solidFill>
            </a:ln>
          </p:spPr>
          <p:txBody>
            <a:bodyPr wrap="square" lIns="0" tIns="0" rIns="0" bIns="0" rtlCol="0"/>
            <a:lstStyle/>
            <a:p>
              <a:endParaRPr/>
            </a:p>
          </p:txBody>
        </p:sp>
      </p:grpSp>
      <p:sp>
        <p:nvSpPr>
          <p:cNvPr id="35" name="object 35"/>
          <p:cNvSpPr txBox="1"/>
          <p:nvPr/>
        </p:nvSpPr>
        <p:spPr>
          <a:xfrm>
            <a:off x="4757281" y="5316048"/>
            <a:ext cx="2845181" cy="443711"/>
          </a:xfrm>
          <a:prstGeom prst="rect">
            <a:avLst/>
          </a:prstGeom>
        </p:spPr>
        <p:txBody>
          <a:bodyPr vert="horz" wrap="square" lIns="0" tIns="12700" rIns="0" bIns="0" rtlCol="0">
            <a:spAutoFit/>
          </a:bodyPr>
          <a:lstStyle/>
          <a:p>
            <a:pPr marL="12700">
              <a:lnSpc>
                <a:spcPct val="100000"/>
              </a:lnSpc>
              <a:spcBef>
                <a:spcPts val="100"/>
              </a:spcBef>
            </a:pPr>
            <a:r>
              <a:rPr sz="2800" b="1" spc="-25" dirty="0">
                <a:solidFill>
                  <a:srgbClr val="FFFFFF"/>
                </a:solidFill>
                <a:latin typeface="Calibri"/>
                <a:cs typeface="Calibri"/>
              </a:rPr>
              <a:t>Technical</a:t>
            </a:r>
            <a:r>
              <a:rPr sz="2800" b="1" spc="-45" dirty="0">
                <a:solidFill>
                  <a:srgbClr val="FFFFFF"/>
                </a:solidFill>
                <a:latin typeface="Calibri"/>
                <a:cs typeface="Calibri"/>
              </a:rPr>
              <a:t> </a:t>
            </a:r>
            <a:r>
              <a:rPr sz="2800" b="1" spc="-5" dirty="0">
                <a:solidFill>
                  <a:srgbClr val="FFFFFF"/>
                </a:solidFill>
                <a:latin typeface="Calibri"/>
                <a:cs typeface="Calibri"/>
              </a:rPr>
              <a:t>Skills</a:t>
            </a:r>
            <a:endParaRPr sz="2800" dirty="0">
              <a:latin typeface="Calibri"/>
              <a:cs typeface="Calibri"/>
            </a:endParaRPr>
          </a:p>
        </p:txBody>
      </p:sp>
      <p:sp>
        <p:nvSpPr>
          <p:cNvPr id="36" name="object 36"/>
          <p:cNvSpPr txBox="1"/>
          <p:nvPr/>
        </p:nvSpPr>
        <p:spPr>
          <a:xfrm>
            <a:off x="1817623" y="2687574"/>
            <a:ext cx="2498090" cy="444352"/>
          </a:xfrm>
          <a:prstGeom prst="rect">
            <a:avLst/>
          </a:prstGeom>
        </p:spPr>
        <p:txBody>
          <a:bodyPr vert="horz" wrap="square" lIns="0" tIns="13335" rIns="0" bIns="0" rtlCol="0">
            <a:spAutoFit/>
          </a:bodyPr>
          <a:lstStyle/>
          <a:p>
            <a:pPr marL="532130" marR="5080" indent="-520065">
              <a:lnSpc>
                <a:spcPct val="100000"/>
              </a:lnSpc>
              <a:spcBef>
                <a:spcPts val="105"/>
              </a:spcBef>
            </a:pPr>
            <a:r>
              <a:rPr sz="1400" b="1" spc="10" dirty="0">
                <a:solidFill>
                  <a:srgbClr val="C55A11"/>
                </a:solidFill>
                <a:latin typeface="Times New Roman" pitchFamily="18" charset="0"/>
                <a:cs typeface="Times New Roman" pitchFamily="18" charset="0"/>
              </a:rPr>
              <a:t>P</a:t>
            </a:r>
            <a:r>
              <a:rPr lang="en-US" sz="1400" b="1" spc="10" dirty="0">
                <a:solidFill>
                  <a:srgbClr val="C55A11"/>
                </a:solidFill>
                <a:latin typeface="Times New Roman" pitchFamily="18" charset="0"/>
                <a:cs typeface="Times New Roman" pitchFamily="18" charset="0"/>
              </a:rPr>
              <a:t>r</a:t>
            </a:r>
            <a:r>
              <a:rPr sz="1400" b="1" spc="10" dirty="0">
                <a:solidFill>
                  <a:srgbClr val="C55A11"/>
                </a:solidFill>
                <a:latin typeface="Times New Roman" pitchFamily="18" charset="0"/>
                <a:cs typeface="Times New Roman" pitchFamily="18" charset="0"/>
              </a:rPr>
              <a:t>ofessional</a:t>
            </a:r>
            <a:r>
              <a:rPr sz="1400" b="1" spc="-55" dirty="0">
                <a:solidFill>
                  <a:srgbClr val="C55A11"/>
                </a:solidFill>
                <a:latin typeface="Times New Roman" pitchFamily="18" charset="0"/>
                <a:cs typeface="Times New Roman" pitchFamily="18" charset="0"/>
              </a:rPr>
              <a:t> </a:t>
            </a:r>
            <a:r>
              <a:rPr lang="en-US" sz="1400" b="1" spc="60" dirty="0">
                <a:solidFill>
                  <a:srgbClr val="C55A11"/>
                </a:solidFill>
                <a:latin typeface="Times New Roman" pitchFamily="18" charset="0"/>
                <a:cs typeface="Times New Roman" pitchFamily="18" charset="0"/>
              </a:rPr>
              <a:t>Tr</a:t>
            </a:r>
            <a:r>
              <a:rPr sz="1400" b="1" spc="60" dirty="0">
                <a:solidFill>
                  <a:srgbClr val="C55A11"/>
                </a:solidFill>
                <a:latin typeface="Times New Roman" pitchFamily="18" charset="0"/>
                <a:cs typeface="Times New Roman" pitchFamily="18" charset="0"/>
              </a:rPr>
              <a:t>ainings,</a:t>
            </a:r>
            <a:r>
              <a:rPr sz="1400" b="1" spc="-60" dirty="0">
                <a:solidFill>
                  <a:srgbClr val="C55A11"/>
                </a:solidFill>
                <a:latin typeface="Times New Roman" pitchFamily="18" charset="0"/>
                <a:cs typeface="Times New Roman" pitchFamily="18" charset="0"/>
              </a:rPr>
              <a:t> </a:t>
            </a:r>
            <a:r>
              <a:rPr sz="1400" b="1" spc="5" dirty="0">
                <a:solidFill>
                  <a:srgbClr val="C55A11"/>
                </a:solidFill>
                <a:latin typeface="Times New Roman" pitchFamily="18" charset="0"/>
                <a:cs typeface="Times New Roman" pitchFamily="18" charset="0"/>
              </a:rPr>
              <a:t>Alumni </a:t>
            </a:r>
            <a:r>
              <a:rPr sz="1400" b="1" spc="-335" dirty="0">
                <a:solidFill>
                  <a:srgbClr val="C55A11"/>
                </a:solidFill>
                <a:latin typeface="Times New Roman" pitchFamily="18" charset="0"/>
                <a:cs typeface="Times New Roman" pitchFamily="18" charset="0"/>
              </a:rPr>
              <a:t> </a:t>
            </a:r>
            <a:r>
              <a:rPr lang="en-US" sz="1400" b="1" spc="75" dirty="0">
                <a:solidFill>
                  <a:srgbClr val="C55A11"/>
                </a:solidFill>
                <a:latin typeface="Times New Roman" pitchFamily="18" charset="0"/>
                <a:cs typeface="Times New Roman" pitchFamily="18" charset="0"/>
              </a:rPr>
              <a:t>T</a:t>
            </a:r>
            <a:r>
              <a:rPr sz="1400" b="1" spc="75" dirty="0">
                <a:solidFill>
                  <a:srgbClr val="C55A11"/>
                </a:solidFill>
                <a:latin typeface="Times New Roman" pitchFamily="18" charset="0"/>
                <a:cs typeface="Times New Roman" pitchFamily="18" charset="0"/>
              </a:rPr>
              <a:t>alks,</a:t>
            </a:r>
            <a:r>
              <a:rPr sz="1400" b="1" spc="-25" dirty="0">
                <a:solidFill>
                  <a:srgbClr val="C55A11"/>
                </a:solidFill>
                <a:latin typeface="Times New Roman" pitchFamily="18" charset="0"/>
                <a:cs typeface="Times New Roman" pitchFamily="18" charset="0"/>
              </a:rPr>
              <a:t> </a:t>
            </a:r>
            <a:r>
              <a:rPr sz="1400" b="1" spc="10" dirty="0">
                <a:solidFill>
                  <a:srgbClr val="C55A11"/>
                </a:solidFill>
                <a:latin typeface="Times New Roman" pitchFamily="18" charset="0"/>
                <a:cs typeface="Times New Roman" pitchFamily="18" charset="0"/>
              </a:rPr>
              <a:t>Inte</a:t>
            </a:r>
            <a:r>
              <a:rPr lang="en-US" sz="1400" b="1" spc="10" dirty="0">
                <a:solidFill>
                  <a:srgbClr val="C55A11"/>
                </a:solidFill>
                <a:latin typeface="Times New Roman" pitchFamily="18" charset="0"/>
                <a:cs typeface="Times New Roman" pitchFamily="18" charset="0"/>
              </a:rPr>
              <a:t>r</a:t>
            </a:r>
            <a:r>
              <a:rPr sz="1400" b="1" spc="10" dirty="0">
                <a:solidFill>
                  <a:srgbClr val="C55A11"/>
                </a:solidFill>
                <a:latin typeface="Times New Roman" pitchFamily="18" charset="0"/>
                <a:cs typeface="Times New Roman" pitchFamily="18" charset="0"/>
              </a:rPr>
              <a:t>nships</a:t>
            </a:r>
            <a:endParaRPr sz="1400" dirty="0">
              <a:latin typeface="Times New Roman" pitchFamily="18" charset="0"/>
              <a:cs typeface="Times New Roman" pitchFamily="18" charset="0"/>
            </a:endParaRPr>
          </a:p>
        </p:txBody>
      </p:sp>
      <p:sp>
        <p:nvSpPr>
          <p:cNvPr id="37" name="object 37"/>
          <p:cNvSpPr txBox="1"/>
          <p:nvPr/>
        </p:nvSpPr>
        <p:spPr>
          <a:xfrm>
            <a:off x="1826767" y="1333245"/>
            <a:ext cx="2484120" cy="1306127"/>
          </a:xfrm>
          <a:prstGeom prst="rect">
            <a:avLst/>
          </a:prstGeom>
        </p:spPr>
        <p:txBody>
          <a:bodyPr vert="horz" wrap="square" lIns="0" tIns="13335" rIns="0" bIns="0" rtlCol="0">
            <a:spAutoFit/>
          </a:bodyPr>
          <a:lstStyle/>
          <a:p>
            <a:pPr marL="12700" marR="5080" indent="-12700">
              <a:lnSpc>
                <a:spcPct val="100000"/>
              </a:lnSpc>
              <a:spcBef>
                <a:spcPts val="105"/>
              </a:spcBef>
            </a:pPr>
            <a:r>
              <a:rPr sz="1400" b="1" spc="20" dirty="0">
                <a:solidFill>
                  <a:srgbClr val="001F5F"/>
                </a:solidFill>
                <a:latin typeface="Times New Roman" pitchFamily="18" charset="0"/>
                <a:cs typeface="Times New Roman" pitchFamily="18" charset="0"/>
              </a:rPr>
              <a:t>Reseaích  </a:t>
            </a:r>
            <a:r>
              <a:rPr sz="1400" b="1" spc="10" dirty="0">
                <a:solidFill>
                  <a:srgbClr val="001F5F"/>
                </a:solidFill>
                <a:latin typeface="Times New Roman" pitchFamily="18" charset="0"/>
                <a:cs typeface="Times New Roman" pitchFamily="18" charset="0"/>
              </a:rPr>
              <a:t>Píoposals, </a:t>
            </a:r>
            <a:r>
              <a:rPr sz="1400" b="1" spc="15" dirty="0">
                <a:solidFill>
                  <a:srgbClr val="001F5F"/>
                </a:solidFill>
                <a:latin typeface="Times New Roman" pitchFamily="18" charset="0"/>
                <a:cs typeface="Times New Roman" pitchFamily="18" charset="0"/>
              </a:rPr>
              <a:t> </a:t>
            </a:r>
            <a:r>
              <a:rPr sz="1400" b="1" spc="45" dirty="0">
                <a:solidFill>
                  <a:srgbClr val="001F5F"/>
                </a:solidFill>
                <a:latin typeface="Times New Roman" pitchFamily="18" charset="0"/>
                <a:cs typeface="Times New Roman" pitchFamily="18" charset="0"/>
              </a:rPr>
              <a:t>Pee</a:t>
            </a:r>
            <a:r>
              <a:rPr lang="en-IN" sz="1400" b="1" spc="45" dirty="0">
                <a:solidFill>
                  <a:srgbClr val="001F5F"/>
                </a:solidFill>
                <a:latin typeface="Times New Roman" pitchFamily="18" charset="0"/>
                <a:cs typeface="Times New Roman" pitchFamily="18" charset="0"/>
              </a:rPr>
              <a:t>r</a:t>
            </a:r>
            <a:r>
              <a:rPr sz="1400" b="1" spc="-25"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Review</a:t>
            </a:r>
            <a:r>
              <a:rPr sz="1400" b="1" spc="-20"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Publications</a:t>
            </a:r>
            <a:r>
              <a:rPr sz="1400" b="1" spc="-30" dirty="0">
                <a:solidFill>
                  <a:srgbClr val="001F5F"/>
                </a:solidFill>
                <a:latin typeface="Times New Roman" pitchFamily="18" charset="0"/>
                <a:cs typeface="Times New Roman" pitchFamily="18" charset="0"/>
              </a:rPr>
              <a:t> </a:t>
            </a:r>
            <a:r>
              <a:rPr sz="1400" b="1" dirty="0">
                <a:solidFill>
                  <a:srgbClr val="001F5F"/>
                </a:solidFill>
                <a:latin typeface="Times New Roman" pitchFamily="18" charset="0"/>
                <a:cs typeface="Times New Roman" pitchFamily="18" charset="0"/>
              </a:rPr>
              <a:t>(SCI, </a:t>
            </a:r>
            <a:r>
              <a:rPr sz="1400" b="1" spc="-335"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Q1,etc),</a:t>
            </a:r>
            <a:r>
              <a:rPr sz="1400" b="1" spc="-40" dirty="0">
                <a:solidFill>
                  <a:srgbClr val="001F5F"/>
                </a:solidFill>
                <a:latin typeface="Times New Roman" pitchFamily="18" charset="0"/>
                <a:cs typeface="Times New Roman" pitchFamily="18" charset="0"/>
              </a:rPr>
              <a:t> </a:t>
            </a:r>
            <a:r>
              <a:rPr sz="1400" b="1" dirty="0">
                <a:solidFill>
                  <a:srgbClr val="001F5F"/>
                </a:solidFill>
                <a:latin typeface="Times New Roman" pitchFamily="18" charset="0"/>
                <a:cs typeface="Times New Roman" pitchFamily="18" charset="0"/>
              </a:rPr>
              <a:t>Books</a:t>
            </a:r>
            <a:r>
              <a:rPr sz="1400" b="1" spc="-20"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Publications</a:t>
            </a:r>
            <a:r>
              <a:rPr sz="1400" b="1" spc="-30" dirty="0">
                <a:solidFill>
                  <a:srgbClr val="001F5F"/>
                </a:solidFill>
                <a:latin typeface="Times New Roman" pitchFamily="18" charset="0"/>
                <a:cs typeface="Times New Roman" pitchFamily="18" charset="0"/>
              </a:rPr>
              <a:t> </a:t>
            </a:r>
            <a:r>
              <a:rPr sz="1400" b="1" dirty="0">
                <a:solidFill>
                  <a:srgbClr val="001F5F"/>
                </a:solidFill>
                <a:latin typeface="Times New Roman" pitchFamily="18" charset="0"/>
                <a:cs typeface="Times New Roman" pitchFamily="18" charset="0"/>
              </a:rPr>
              <a:t>&amp;</a:t>
            </a:r>
            <a:endParaRPr sz="1400" dirty="0">
              <a:latin typeface="Times New Roman" pitchFamily="18" charset="0"/>
              <a:cs typeface="Times New Roman" pitchFamily="18" charset="0"/>
            </a:endParaRPr>
          </a:p>
          <a:p>
            <a:pPr marL="177165">
              <a:lnSpc>
                <a:spcPct val="100000"/>
              </a:lnSpc>
            </a:pPr>
            <a:r>
              <a:rPr sz="1400" b="1" spc="-5" dirty="0">
                <a:solidFill>
                  <a:srgbClr val="001F5F"/>
                </a:solidFill>
                <a:latin typeface="Times New Roman" pitchFamily="18" charset="0"/>
                <a:cs typeface="Times New Roman" pitchFamily="18" charset="0"/>
              </a:rPr>
              <a:t>Patent</a:t>
            </a:r>
            <a:r>
              <a:rPr sz="1400" b="1" spc="-50"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Commeícialization,</a:t>
            </a:r>
            <a:endParaRPr sz="1400" dirty="0">
              <a:latin typeface="Times New Roman" pitchFamily="18" charset="0"/>
              <a:cs typeface="Times New Roman" pitchFamily="18" charset="0"/>
            </a:endParaRPr>
          </a:p>
          <a:p>
            <a:pPr marL="108585">
              <a:lnSpc>
                <a:spcPct val="100000"/>
              </a:lnSpc>
            </a:pPr>
            <a:r>
              <a:rPr sz="1400" b="1" dirty="0">
                <a:solidFill>
                  <a:srgbClr val="001F5F"/>
                </a:solidFill>
                <a:latin typeface="Times New Roman" pitchFamily="18" charset="0"/>
                <a:cs typeface="Times New Roman" pitchFamily="18" charset="0"/>
              </a:rPr>
              <a:t>Multi-Disciplenaíy</a:t>
            </a:r>
            <a:r>
              <a:rPr sz="1400" b="1" spc="-40" dirty="0">
                <a:solidFill>
                  <a:srgbClr val="001F5F"/>
                </a:solidFill>
                <a:latin typeface="Times New Roman" pitchFamily="18" charset="0"/>
                <a:cs typeface="Times New Roman" pitchFamily="18" charset="0"/>
              </a:rPr>
              <a:t> </a:t>
            </a:r>
            <a:r>
              <a:rPr sz="1400" b="1" spc="20" dirty="0">
                <a:solidFill>
                  <a:srgbClr val="001F5F"/>
                </a:solidFill>
                <a:latin typeface="Times New Roman" pitchFamily="18" charset="0"/>
                <a:cs typeface="Times New Roman" pitchFamily="18" charset="0"/>
              </a:rPr>
              <a:t>Reseaích</a:t>
            </a:r>
            <a:endParaRPr sz="1400" dirty="0">
              <a:latin typeface="Times New Roman" pitchFamily="18" charset="0"/>
              <a:cs typeface="Times New Roman" pitchFamily="18" charset="0"/>
            </a:endParaRPr>
          </a:p>
        </p:txBody>
      </p:sp>
      <p:sp>
        <p:nvSpPr>
          <p:cNvPr id="38" name="object 38"/>
          <p:cNvSpPr txBox="1"/>
          <p:nvPr/>
        </p:nvSpPr>
        <p:spPr>
          <a:xfrm>
            <a:off x="1930145" y="5371338"/>
            <a:ext cx="2439035" cy="109347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1F5F"/>
                </a:solidFill>
                <a:latin typeface="Times New Roman" pitchFamily="18" charset="0"/>
                <a:cs typeface="Times New Roman" pitchFamily="18" charset="0"/>
              </a:rPr>
              <a:t>Innovative</a:t>
            </a:r>
            <a:r>
              <a:rPr sz="1400" b="1" spc="-45" dirty="0">
                <a:solidFill>
                  <a:srgbClr val="001F5F"/>
                </a:solidFill>
                <a:latin typeface="Times New Roman" pitchFamily="18" charset="0"/>
                <a:cs typeface="Times New Roman" pitchFamily="18" charset="0"/>
              </a:rPr>
              <a:t> </a:t>
            </a:r>
            <a:r>
              <a:rPr sz="1400" b="1" spc="65" dirty="0">
                <a:solidFill>
                  <a:srgbClr val="001F5F"/>
                </a:solidFill>
                <a:latin typeface="Times New Roman" pitchFamily="18" charset="0"/>
                <a:cs typeface="Times New Roman" pitchFamily="18" charset="0"/>
              </a:rPr>
              <a:t>ľeaching</a:t>
            </a:r>
            <a:r>
              <a:rPr sz="1400" b="1" spc="-40"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Methods,</a:t>
            </a:r>
            <a:endParaRPr sz="1400" dirty="0">
              <a:latin typeface="Times New Roman" pitchFamily="18" charset="0"/>
              <a:cs typeface="Times New Roman" pitchFamily="18" charset="0"/>
            </a:endParaRPr>
          </a:p>
          <a:p>
            <a:pPr marL="86995" marR="77470" indent="511809">
              <a:lnSpc>
                <a:spcPct val="100000"/>
              </a:lnSpc>
            </a:pPr>
            <a:r>
              <a:rPr sz="1400" b="1" dirty="0">
                <a:solidFill>
                  <a:srgbClr val="001F5F"/>
                </a:solidFill>
                <a:latin typeface="Times New Roman" pitchFamily="18" charset="0"/>
                <a:cs typeface="Times New Roman" pitchFamily="18" charset="0"/>
              </a:rPr>
              <a:t>Online </a:t>
            </a:r>
            <a:r>
              <a:rPr sz="1400" b="1" spc="15" dirty="0">
                <a:solidFill>
                  <a:srgbClr val="001F5F"/>
                </a:solidFill>
                <a:latin typeface="Times New Roman" pitchFamily="18" charset="0"/>
                <a:cs typeface="Times New Roman" pitchFamily="18" charset="0"/>
              </a:rPr>
              <a:t>couíses, </a:t>
            </a:r>
            <a:r>
              <a:rPr sz="1400" b="1" spc="20"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Industíial </a:t>
            </a:r>
            <a:r>
              <a:rPr sz="1400" b="1" spc="-5" dirty="0">
                <a:solidFill>
                  <a:srgbClr val="001F5F"/>
                </a:solidFill>
                <a:latin typeface="Times New Roman" pitchFamily="18" charset="0"/>
                <a:cs typeface="Times New Roman" pitchFamily="18" charset="0"/>
              </a:rPr>
              <a:t>Visits, </a:t>
            </a:r>
            <a:r>
              <a:rPr sz="1400" b="1" spc="55" dirty="0">
                <a:solidFill>
                  <a:srgbClr val="001F5F"/>
                </a:solidFill>
                <a:latin typeface="Times New Roman" pitchFamily="18" charset="0"/>
                <a:cs typeface="Times New Roman" pitchFamily="18" charset="0"/>
              </a:rPr>
              <a:t>ľechnical </a:t>
            </a:r>
            <a:r>
              <a:rPr sz="1400" b="1" spc="60" dirty="0">
                <a:solidFill>
                  <a:srgbClr val="001F5F"/>
                </a:solidFill>
                <a:latin typeface="Times New Roman" pitchFamily="18" charset="0"/>
                <a:cs typeface="Times New Roman" pitchFamily="18" charset="0"/>
              </a:rPr>
              <a:t> </a:t>
            </a:r>
            <a:r>
              <a:rPr sz="1400" b="1" spc="10" dirty="0">
                <a:solidFill>
                  <a:srgbClr val="001F5F"/>
                </a:solidFill>
                <a:latin typeface="Times New Roman" pitchFamily="18" charset="0"/>
                <a:cs typeface="Times New Roman" pitchFamily="18" charset="0"/>
              </a:rPr>
              <a:t>Seminaís,</a:t>
            </a:r>
            <a:r>
              <a:rPr sz="1400" b="1" spc="-25" dirty="0">
                <a:solidFill>
                  <a:srgbClr val="001F5F"/>
                </a:solidFill>
                <a:latin typeface="Times New Roman" pitchFamily="18" charset="0"/>
                <a:cs typeface="Times New Roman" pitchFamily="18" charset="0"/>
              </a:rPr>
              <a:t> </a:t>
            </a:r>
            <a:r>
              <a:rPr sz="1400" b="1" spc="25" dirty="0">
                <a:solidFill>
                  <a:srgbClr val="001F5F"/>
                </a:solidFill>
                <a:latin typeface="Times New Roman" pitchFamily="18" charset="0"/>
                <a:cs typeface="Times New Roman" pitchFamily="18" charset="0"/>
              </a:rPr>
              <a:t>Minoí</a:t>
            </a:r>
            <a:r>
              <a:rPr sz="1400" b="1" spc="-15" dirty="0">
                <a:solidFill>
                  <a:srgbClr val="001F5F"/>
                </a:solidFill>
                <a:latin typeface="Times New Roman" pitchFamily="18" charset="0"/>
                <a:cs typeface="Times New Roman" pitchFamily="18" charset="0"/>
              </a:rPr>
              <a:t> </a:t>
            </a:r>
            <a:r>
              <a:rPr sz="1400" b="1" dirty="0">
                <a:solidFill>
                  <a:srgbClr val="001F5F"/>
                </a:solidFill>
                <a:latin typeface="Times New Roman" pitchFamily="18" charset="0"/>
                <a:cs typeface="Times New Roman" pitchFamily="18" charset="0"/>
              </a:rPr>
              <a:t>&amp;</a:t>
            </a:r>
            <a:r>
              <a:rPr sz="1400" b="1" spc="-15" dirty="0">
                <a:solidFill>
                  <a:srgbClr val="001F5F"/>
                </a:solidFill>
                <a:latin typeface="Times New Roman" pitchFamily="18" charset="0"/>
                <a:cs typeface="Times New Roman" pitchFamily="18" charset="0"/>
              </a:rPr>
              <a:t> </a:t>
            </a:r>
            <a:r>
              <a:rPr sz="1400" b="1" spc="25" dirty="0">
                <a:solidFill>
                  <a:srgbClr val="001F5F"/>
                </a:solidFill>
                <a:latin typeface="Times New Roman" pitchFamily="18" charset="0"/>
                <a:cs typeface="Times New Roman" pitchFamily="18" charset="0"/>
              </a:rPr>
              <a:t>Honoíaíy</a:t>
            </a:r>
            <a:endParaRPr sz="1400" dirty="0">
              <a:latin typeface="Times New Roman" pitchFamily="18" charset="0"/>
              <a:cs typeface="Times New Roman" pitchFamily="18" charset="0"/>
            </a:endParaRPr>
          </a:p>
          <a:p>
            <a:pPr marL="889000">
              <a:lnSpc>
                <a:spcPct val="100000"/>
              </a:lnSpc>
              <a:spcBef>
                <a:spcPts val="5"/>
              </a:spcBef>
            </a:pPr>
            <a:r>
              <a:rPr sz="1400" b="1" spc="25" dirty="0">
                <a:solidFill>
                  <a:srgbClr val="001F5F"/>
                </a:solidFill>
                <a:latin typeface="Times New Roman" pitchFamily="18" charset="0"/>
                <a:cs typeface="Times New Roman" pitchFamily="18" charset="0"/>
              </a:rPr>
              <a:t>Degíees</a:t>
            </a:r>
            <a:endParaRPr sz="1400" dirty="0">
              <a:latin typeface="Times New Roman" pitchFamily="18" charset="0"/>
              <a:cs typeface="Times New Roman" pitchFamily="18" charset="0"/>
            </a:endParaRPr>
          </a:p>
        </p:txBody>
      </p:sp>
      <p:sp>
        <p:nvSpPr>
          <p:cNvPr id="39" name="object 39"/>
          <p:cNvSpPr txBox="1"/>
          <p:nvPr/>
        </p:nvSpPr>
        <p:spPr>
          <a:xfrm>
            <a:off x="1884045" y="3470909"/>
            <a:ext cx="2351405" cy="1649811"/>
          </a:xfrm>
          <a:prstGeom prst="rect">
            <a:avLst/>
          </a:prstGeom>
        </p:spPr>
        <p:txBody>
          <a:bodyPr vert="horz" wrap="square" lIns="0" tIns="13335" rIns="0" bIns="0" rtlCol="0">
            <a:spAutoFit/>
          </a:bodyPr>
          <a:lstStyle/>
          <a:p>
            <a:pPr marL="176530" marR="310515" indent="1270" algn="ctr">
              <a:lnSpc>
                <a:spcPct val="100000"/>
              </a:lnSpc>
              <a:spcBef>
                <a:spcPts val="105"/>
              </a:spcBef>
            </a:pPr>
            <a:r>
              <a:rPr sz="1400" b="1" spc="-5" dirty="0">
                <a:solidFill>
                  <a:srgbClr val="001F5F"/>
                </a:solidFill>
                <a:latin typeface="Times New Roman" pitchFamily="18" charset="0"/>
                <a:cs typeface="Times New Roman" pitchFamily="18" charset="0"/>
              </a:rPr>
              <a:t>Doing Ph.D. </a:t>
            </a:r>
            <a:r>
              <a:rPr sz="1400" b="1" dirty="0">
                <a:solidFill>
                  <a:srgbClr val="001F5F"/>
                </a:solidFill>
                <a:latin typeface="Times New Roman" pitchFamily="18" charset="0"/>
                <a:cs typeface="Times New Roman" pitchFamily="18" charset="0"/>
              </a:rPr>
              <a:t>&amp; </a:t>
            </a:r>
            <a:r>
              <a:rPr sz="1400" b="1" spc="15" dirty="0">
                <a:solidFill>
                  <a:srgbClr val="001F5F"/>
                </a:solidFill>
                <a:latin typeface="Times New Roman" pitchFamily="18" charset="0"/>
                <a:cs typeface="Times New Roman" pitchFamily="18" charset="0"/>
              </a:rPr>
              <a:t>P</a:t>
            </a:r>
            <a:r>
              <a:rPr lang="en-US" sz="1400" b="1" spc="15" dirty="0">
                <a:solidFill>
                  <a:srgbClr val="001F5F"/>
                </a:solidFill>
                <a:latin typeface="Times New Roman" pitchFamily="18" charset="0"/>
                <a:cs typeface="Times New Roman" pitchFamily="18" charset="0"/>
              </a:rPr>
              <a:t>r</a:t>
            </a:r>
            <a:r>
              <a:rPr sz="1400" b="1" spc="15" dirty="0">
                <a:solidFill>
                  <a:srgbClr val="001F5F"/>
                </a:solidFill>
                <a:latin typeface="Times New Roman" pitchFamily="18" charset="0"/>
                <a:cs typeface="Times New Roman" pitchFamily="18" charset="0"/>
              </a:rPr>
              <a:t>ojects </a:t>
            </a:r>
            <a:r>
              <a:rPr sz="1400" b="1" spc="-335" dirty="0">
                <a:solidFill>
                  <a:srgbClr val="001F5F"/>
                </a:solidFill>
                <a:latin typeface="Times New Roman" pitchFamily="18" charset="0"/>
                <a:cs typeface="Times New Roman" pitchFamily="18" charset="0"/>
              </a:rPr>
              <a:t> </a:t>
            </a:r>
            <a:r>
              <a:rPr lang="en-US" sz="1400" b="1" spc="15" dirty="0">
                <a:solidFill>
                  <a:srgbClr val="001F5F"/>
                </a:solidFill>
                <a:latin typeface="Times New Roman" pitchFamily="18" charset="0"/>
                <a:cs typeface="Times New Roman" pitchFamily="18" charset="0"/>
              </a:rPr>
              <a:t>r</a:t>
            </a:r>
            <a:r>
              <a:rPr sz="1400" b="1" spc="15" dirty="0">
                <a:solidFill>
                  <a:srgbClr val="001F5F"/>
                </a:solidFill>
                <a:latin typeface="Times New Roman" pitchFamily="18" charset="0"/>
                <a:cs typeface="Times New Roman" pitchFamily="18" charset="0"/>
              </a:rPr>
              <a:t>elating</a:t>
            </a:r>
            <a:r>
              <a:rPr sz="1400" b="1" spc="-45"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to</a:t>
            </a:r>
            <a:r>
              <a:rPr sz="1400" b="1" spc="-25" dirty="0">
                <a:solidFill>
                  <a:srgbClr val="001F5F"/>
                </a:solidFill>
                <a:latin typeface="Times New Roman" pitchFamily="18" charset="0"/>
                <a:cs typeface="Times New Roman" pitchFamily="18" charset="0"/>
              </a:rPr>
              <a:t> </a:t>
            </a:r>
            <a:r>
              <a:rPr sz="1400" b="1" spc="10" dirty="0">
                <a:solidFill>
                  <a:srgbClr val="001F5F"/>
                </a:solidFill>
                <a:latin typeface="Times New Roman" pitchFamily="18" charset="0"/>
                <a:cs typeface="Times New Roman" pitchFamily="18" charset="0"/>
              </a:rPr>
              <a:t>indust</a:t>
            </a:r>
            <a:r>
              <a:rPr lang="en-US" sz="1400" b="1" spc="10" dirty="0">
                <a:solidFill>
                  <a:srgbClr val="001F5F"/>
                </a:solidFill>
                <a:latin typeface="Times New Roman" pitchFamily="18" charset="0"/>
                <a:cs typeface="Times New Roman" pitchFamily="18" charset="0"/>
              </a:rPr>
              <a:t>r</a:t>
            </a:r>
            <a:r>
              <a:rPr sz="1400" b="1" spc="10" dirty="0">
                <a:solidFill>
                  <a:srgbClr val="001F5F"/>
                </a:solidFill>
                <a:latin typeface="Times New Roman" pitchFamily="18" charset="0"/>
                <a:cs typeface="Times New Roman" pitchFamily="18" charset="0"/>
              </a:rPr>
              <a:t>y</a:t>
            </a:r>
            <a:r>
              <a:rPr sz="1400" b="1" spc="-40" dirty="0">
                <a:solidFill>
                  <a:srgbClr val="001F5F"/>
                </a:solidFill>
                <a:latin typeface="Times New Roman" pitchFamily="18" charset="0"/>
                <a:cs typeface="Times New Roman" pitchFamily="18" charset="0"/>
              </a:rPr>
              <a:t> </a:t>
            </a:r>
            <a:r>
              <a:rPr sz="1400" b="1" spc="-5" dirty="0">
                <a:solidFill>
                  <a:srgbClr val="001F5F"/>
                </a:solidFill>
                <a:latin typeface="Times New Roman" pitchFamily="18" charset="0"/>
                <a:cs typeface="Times New Roman" pitchFamily="18" charset="0"/>
              </a:rPr>
              <a:t>and </a:t>
            </a:r>
            <a:r>
              <a:rPr sz="1400" b="1" spc="-335" dirty="0">
                <a:solidFill>
                  <a:srgbClr val="001F5F"/>
                </a:solidFill>
                <a:latin typeface="Times New Roman" pitchFamily="18" charset="0"/>
                <a:cs typeface="Times New Roman" pitchFamily="18" charset="0"/>
              </a:rPr>
              <a:t> </a:t>
            </a:r>
            <a:r>
              <a:rPr sz="1400" b="1" dirty="0">
                <a:solidFill>
                  <a:srgbClr val="001F5F"/>
                </a:solidFill>
                <a:latin typeface="Times New Roman" pitchFamily="18" charset="0"/>
                <a:cs typeface="Times New Roman" pitchFamily="18" charset="0"/>
              </a:rPr>
              <a:t>Society</a:t>
            </a:r>
            <a:r>
              <a:rPr sz="1400" b="1" spc="-30" dirty="0">
                <a:solidFill>
                  <a:srgbClr val="001F5F"/>
                </a:solidFill>
                <a:latin typeface="Times New Roman" pitchFamily="18" charset="0"/>
                <a:cs typeface="Times New Roman" pitchFamily="18" charset="0"/>
              </a:rPr>
              <a:t> </a:t>
            </a:r>
            <a:r>
              <a:rPr sz="1400" b="1" spc="15" dirty="0">
                <a:solidFill>
                  <a:srgbClr val="001F5F"/>
                </a:solidFill>
                <a:latin typeface="Times New Roman" pitchFamily="18" charset="0"/>
                <a:cs typeface="Times New Roman" pitchFamily="18" charset="0"/>
              </a:rPr>
              <a:t>p</a:t>
            </a:r>
            <a:r>
              <a:rPr lang="en-US" sz="1400" b="1" spc="15" dirty="0">
                <a:solidFill>
                  <a:srgbClr val="001F5F"/>
                </a:solidFill>
                <a:latin typeface="Times New Roman" pitchFamily="18" charset="0"/>
                <a:cs typeface="Times New Roman" pitchFamily="18" charset="0"/>
              </a:rPr>
              <a:t>r</a:t>
            </a:r>
            <a:r>
              <a:rPr sz="1400" b="1" spc="15" dirty="0">
                <a:solidFill>
                  <a:srgbClr val="001F5F"/>
                </a:solidFill>
                <a:latin typeface="Times New Roman" pitchFamily="18" charset="0"/>
                <a:cs typeface="Times New Roman" pitchFamily="18" charset="0"/>
              </a:rPr>
              <a:t>oblems</a:t>
            </a:r>
            <a:endParaRPr sz="1400" dirty="0">
              <a:latin typeface="Times New Roman" pitchFamily="18" charset="0"/>
              <a:cs typeface="Times New Roman" pitchFamily="18" charset="0"/>
            </a:endParaRPr>
          </a:p>
          <a:p>
            <a:pPr marL="12700" marR="5080" algn="ctr">
              <a:lnSpc>
                <a:spcPct val="100000"/>
              </a:lnSpc>
              <a:spcBef>
                <a:spcPts val="1020"/>
              </a:spcBef>
            </a:pPr>
            <a:r>
              <a:rPr sz="1400" b="1" spc="5" dirty="0">
                <a:solidFill>
                  <a:srgbClr val="C55A11"/>
                </a:solidFill>
                <a:latin typeface="Times New Roman" pitchFamily="18" charset="0"/>
                <a:cs typeface="Times New Roman" pitchFamily="18" charset="0"/>
              </a:rPr>
              <a:t>HR</a:t>
            </a:r>
            <a:r>
              <a:rPr sz="1400" b="1" spc="-35" dirty="0">
                <a:solidFill>
                  <a:srgbClr val="C55A11"/>
                </a:solidFill>
                <a:latin typeface="Times New Roman" pitchFamily="18" charset="0"/>
                <a:cs typeface="Times New Roman" pitchFamily="18" charset="0"/>
              </a:rPr>
              <a:t> </a:t>
            </a:r>
            <a:r>
              <a:rPr sz="1400" b="1" spc="60" dirty="0">
                <a:solidFill>
                  <a:srgbClr val="C55A11"/>
                </a:solidFill>
                <a:latin typeface="Times New Roman" pitchFamily="18" charset="0"/>
                <a:cs typeface="Times New Roman" pitchFamily="18" charset="0"/>
              </a:rPr>
              <a:t>ľíainings,</a:t>
            </a:r>
            <a:r>
              <a:rPr sz="1400" b="1" spc="-25" dirty="0">
                <a:solidFill>
                  <a:srgbClr val="C55A11"/>
                </a:solidFill>
                <a:latin typeface="Times New Roman" pitchFamily="18" charset="0"/>
                <a:cs typeface="Times New Roman" pitchFamily="18" charset="0"/>
              </a:rPr>
              <a:t> </a:t>
            </a:r>
            <a:r>
              <a:rPr sz="1400" b="1" spc="10" dirty="0">
                <a:solidFill>
                  <a:srgbClr val="C55A11"/>
                </a:solidFill>
                <a:latin typeface="Times New Roman" pitchFamily="18" charset="0"/>
                <a:cs typeface="Times New Roman" pitchFamily="18" charset="0"/>
              </a:rPr>
              <a:t>Seminaís,</a:t>
            </a:r>
            <a:r>
              <a:rPr sz="1400" b="1" spc="-30" dirty="0">
                <a:solidFill>
                  <a:srgbClr val="C55A11"/>
                </a:solidFill>
                <a:latin typeface="Times New Roman" pitchFamily="18" charset="0"/>
                <a:cs typeface="Times New Roman" pitchFamily="18" charset="0"/>
              </a:rPr>
              <a:t> </a:t>
            </a:r>
            <a:r>
              <a:rPr sz="1400" b="1" spc="-5" dirty="0">
                <a:solidFill>
                  <a:srgbClr val="C55A11"/>
                </a:solidFill>
                <a:latin typeface="Times New Roman" pitchFamily="18" charset="0"/>
                <a:cs typeface="Times New Roman" pitchFamily="18" charset="0"/>
              </a:rPr>
              <a:t>Skill </a:t>
            </a:r>
            <a:r>
              <a:rPr sz="1400" b="1" spc="-330" dirty="0">
                <a:solidFill>
                  <a:srgbClr val="C55A11"/>
                </a:solidFill>
                <a:latin typeface="Times New Roman" pitchFamily="18" charset="0"/>
                <a:cs typeface="Times New Roman" pitchFamily="18" charset="0"/>
              </a:rPr>
              <a:t> </a:t>
            </a:r>
            <a:r>
              <a:rPr sz="1400" b="1" dirty="0">
                <a:solidFill>
                  <a:srgbClr val="C55A11"/>
                </a:solidFill>
                <a:latin typeface="Times New Roman" pitchFamily="18" charset="0"/>
                <a:cs typeface="Times New Roman" pitchFamily="18" charset="0"/>
              </a:rPr>
              <a:t>Development </a:t>
            </a:r>
            <a:r>
              <a:rPr sz="1400" b="1" spc="25" dirty="0">
                <a:solidFill>
                  <a:srgbClr val="C55A11"/>
                </a:solidFill>
                <a:latin typeface="Times New Roman" pitchFamily="18" charset="0"/>
                <a:cs typeface="Times New Roman" pitchFamily="18" charset="0"/>
              </a:rPr>
              <a:t>Píogíammes </a:t>
            </a:r>
            <a:r>
              <a:rPr sz="1400" b="1" spc="-20" dirty="0">
                <a:solidFill>
                  <a:srgbClr val="C55A11"/>
                </a:solidFill>
                <a:latin typeface="Times New Roman" pitchFamily="18" charset="0"/>
                <a:cs typeface="Times New Roman" pitchFamily="18" charset="0"/>
              </a:rPr>
              <a:t>, </a:t>
            </a:r>
            <a:r>
              <a:rPr sz="1400" b="1" spc="-15" dirty="0">
                <a:solidFill>
                  <a:srgbClr val="C55A11"/>
                </a:solidFill>
                <a:latin typeface="Times New Roman" pitchFamily="18" charset="0"/>
                <a:cs typeface="Times New Roman" pitchFamily="18" charset="0"/>
              </a:rPr>
              <a:t> </a:t>
            </a:r>
            <a:r>
              <a:rPr sz="1400" b="1" spc="-5" dirty="0">
                <a:solidFill>
                  <a:srgbClr val="C55A11"/>
                </a:solidFill>
                <a:latin typeface="Times New Roman" pitchFamily="18" charset="0"/>
                <a:cs typeface="Times New Roman" pitchFamily="18" charset="0"/>
              </a:rPr>
              <a:t>Student </a:t>
            </a:r>
            <a:r>
              <a:rPr sz="1400" b="1" spc="5" dirty="0">
                <a:solidFill>
                  <a:srgbClr val="C55A11"/>
                </a:solidFill>
                <a:latin typeface="Times New Roman" pitchFamily="18" charset="0"/>
                <a:cs typeface="Times New Roman" pitchFamily="18" charset="0"/>
              </a:rPr>
              <a:t>Exchange </a:t>
            </a:r>
            <a:r>
              <a:rPr sz="1400" b="1" spc="10" dirty="0">
                <a:solidFill>
                  <a:srgbClr val="C55A11"/>
                </a:solidFill>
                <a:latin typeface="Times New Roman" pitchFamily="18" charset="0"/>
                <a:cs typeface="Times New Roman" pitchFamily="18" charset="0"/>
              </a:rPr>
              <a:t> </a:t>
            </a:r>
            <a:r>
              <a:rPr sz="1400" b="1" spc="25" dirty="0">
                <a:solidFill>
                  <a:srgbClr val="C55A11"/>
                </a:solidFill>
                <a:latin typeface="Times New Roman" pitchFamily="18" charset="0"/>
                <a:cs typeface="Times New Roman" pitchFamily="18" charset="0"/>
              </a:rPr>
              <a:t>Píogíammes</a:t>
            </a:r>
            <a:endParaRPr sz="1400" dirty="0">
              <a:latin typeface="Times New Roman" pitchFamily="18" charset="0"/>
              <a:cs typeface="Times New Roman" pitchFamily="18" charset="0"/>
            </a:endParaRPr>
          </a:p>
        </p:txBody>
      </p:sp>
      <p:grpSp>
        <p:nvGrpSpPr>
          <p:cNvPr id="40" name="object 40"/>
          <p:cNvGrpSpPr/>
          <p:nvPr/>
        </p:nvGrpSpPr>
        <p:grpSpPr>
          <a:xfrm>
            <a:off x="9162288" y="1763267"/>
            <a:ext cx="675640" cy="722630"/>
            <a:chOff x="9162288" y="1763267"/>
            <a:chExt cx="675640" cy="722630"/>
          </a:xfrm>
        </p:grpSpPr>
        <p:sp>
          <p:nvSpPr>
            <p:cNvPr id="41" name="object 41"/>
            <p:cNvSpPr/>
            <p:nvPr/>
          </p:nvSpPr>
          <p:spPr>
            <a:xfrm>
              <a:off x="9162288" y="2354579"/>
              <a:ext cx="675640" cy="131445"/>
            </a:xfrm>
            <a:custGeom>
              <a:avLst/>
              <a:gdLst/>
              <a:ahLst/>
              <a:cxnLst/>
              <a:rect l="l" t="t" r="r" b="b"/>
              <a:pathLst>
                <a:path w="675640" h="131444">
                  <a:moveTo>
                    <a:pt x="366521" y="0"/>
                  </a:moveTo>
                  <a:lnTo>
                    <a:pt x="0" y="92202"/>
                  </a:lnTo>
                  <a:lnTo>
                    <a:pt x="454532" y="131064"/>
                  </a:lnTo>
                  <a:lnTo>
                    <a:pt x="675131" y="30607"/>
                  </a:lnTo>
                  <a:lnTo>
                    <a:pt x="366521" y="0"/>
                  </a:lnTo>
                  <a:close/>
                </a:path>
              </a:pathLst>
            </a:custGeom>
            <a:solidFill>
              <a:srgbClr val="456994"/>
            </a:solidFill>
          </p:spPr>
          <p:txBody>
            <a:bodyPr wrap="square" lIns="0" tIns="0" rIns="0" bIns="0" rtlCol="0"/>
            <a:lstStyle/>
            <a:p>
              <a:endParaRPr/>
            </a:p>
          </p:txBody>
        </p:sp>
        <p:sp>
          <p:nvSpPr>
            <p:cNvPr id="42" name="object 42"/>
            <p:cNvSpPr/>
            <p:nvPr/>
          </p:nvSpPr>
          <p:spPr>
            <a:xfrm>
              <a:off x="9162288" y="1763267"/>
              <a:ext cx="675640" cy="607060"/>
            </a:xfrm>
            <a:custGeom>
              <a:avLst/>
              <a:gdLst/>
              <a:ahLst/>
              <a:cxnLst/>
              <a:rect l="l" t="t" r="r" b="b"/>
              <a:pathLst>
                <a:path w="675640" h="607060">
                  <a:moveTo>
                    <a:pt x="338073" y="0"/>
                  </a:moveTo>
                  <a:lnTo>
                    <a:pt x="337438" y="0"/>
                  </a:lnTo>
                  <a:lnTo>
                    <a:pt x="0" y="606552"/>
                  </a:lnTo>
                  <a:lnTo>
                    <a:pt x="675131" y="606552"/>
                  </a:lnTo>
                  <a:lnTo>
                    <a:pt x="338073" y="0"/>
                  </a:lnTo>
                  <a:close/>
                </a:path>
              </a:pathLst>
            </a:custGeom>
            <a:solidFill>
              <a:srgbClr val="5B9BD4"/>
            </a:solidFill>
          </p:spPr>
          <p:txBody>
            <a:bodyPr wrap="square" lIns="0" tIns="0" rIns="0" bIns="0" rtlCol="0"/>
            <a:lstStyle/>
            <a:p>
              <a:endParaRPr/>
            </a:p>
          </p:txBody>
        </p:sp>
      </p:grpSp>
      <p:grpSp>
        <p:nvGrpSpPr>
          <p:cNvPr id="43" name="object 43"/>
          <p:cNvGrpSpPr/>
          <p:nvPr/>
        </p:nvGrpSpPr>
        <p:grpSpPr>
          <a:xfrm>
            <a:off x="7725156" y="2123313"/>
            <a:ext cx="4220845" cy="3354070"/>
            <a:chOff x="7725156" y="2123313"/>
            <a:chExt cx="4220845" cy="3354070"/>
          </a:xfrm>
        </p:grpSpPr>
        <p:sp>
          <p:nvSpPr>
            <p:cNvPr id="44" name="object 44"/>
            <p:cNvSpPr/>
            <p:nvPr/>
          </p:nvSpPr>
          <p:spPr>
            <a:xfrm>
              <a:off x="8802624" y="3112008"/>
              <a:ext cx="1350645" cy="132715"/>
            </a:xfrm>
            <a:custGeom>
              <a:avLst/>
              <a:gdLst/>
              <a:ahLst/>
              <a:cxnLst/>
              <a:rect l="l" t="t" r="r" b="b"/>
              <a:pathLst>
                <a:path w="1350645" h="132714">
                  <a:moveTo>
                    <a:pt x="639572" y="0"/>
                  </a:moveTo>
                  <a:lnTo>
                    <a:pt x="0" y="104393"/>
                  </a:lnTo>
                  <a:lnTo>
                    <a:pt x="1049147" y="132587"/>
                  </a:lnTo>
                  <a:lnTo>
                    <a:pt x="1350264" y="46481"/>
                  </a:lnTo>
                  <a:lnTo>
                    <a:pt x="639572" y="0"/>
                  </a:lnTo>
                  <a:close/>
                </a:path>
              </a:pathLst>
            </a:custGeom>
            <a:solidFill>
              <a:srgbClr val="304B70"/>
            </a:solidFill>
          </p:spPr>
          <p:txBody>
            <a:bodyPr wrap="square" lIns="0" tIns="0" rIns="0" bIns="0" rtlCol="0"/>
            <a:lstStyle/>
            <a:p>
              <a:endParaRPr/>
            </a:p>
          </p:txBody>
        </p:sp>
        <p:sp>
          <p:nvSpPr>
            <p:cNvPr id="45" name="object 45"/>
            <p:cNvSpPr/>
            <p:nvPr/>
          </p:nvSpPr>
          <p:spPr>
            <a:xfrm>
              <a:off x="8802624" y="2537460"/>
              <a:ext cx="1350645" cy="607060"/>
            </a:xfrm>
            <a:custGeom>
              <a:avLst/>
              <a:gdLst/>
              <a:ahLst/>
              <a:cxnLst/>
              <a:rect l="l" t="t" r="r" b="b"/>
              <a:pathLst>
                <a:path w="1350645" h="607060">
                  <a:moveTo>
                    <a:pt x="1012698" y="0"/>
                  </a:moveTo>
                  <a:lnTo>
                    <a:pt x="337311" y="0"/>
                  </a:lnTo>
                  <a:lnTo>
                    <a:pt x="0" y="606551"/>
                  </a:lnTo>
                  <a:lnTo>
                    <a:pt x="1350264" y="606551"/>
                  </a:lnTo>
                  <a:lnTo>
                    <a:pt x="1012698" y="0"/>
                  </a:lnTo>
                  <a:close/>
                </a:path>
              </a:pathLst>
            </a:custGeom>
            <a:solidFill>
              <a:srgbClr val="EC7C30"/>
            </a:solidFill>
          </p:spPr>
          <p:txBody>
            <a:bodyPr wrap="square" lIns="0" tIns="0" rIns="0" bIns="0" rtlCol="0"/>
            <a:lstStyle/>
            <a:p>
              <a:endParaRPr/>
            </a:p>
          </p:txBody>
        </p:sp>
        <p:sp>
          <p:nvSpPr>
            <p:cNvPr id="46" name="object 46"/>
            <p:cNvSpPr/>
            <p:nvPr/>
          </p:nvSpPr>
          <p:spPr>
            <a:xfrm>
              <a:off x="8444484" y="3861816"/>
              <a:ext cx="2025650" cy="203200"/>
            </a:xfrm>
            <a:custGeom>
              <a:avLst/>
              <a:gdLst/>
              <a:ahLst/>
              <a:cxnLst/>
              <a:rect l="l" t="t" r="r" b="b"/>
              <a:pathLst>
                <a:path w="2025650" h="203200">
                  <a:moveTo>
                    <a:pt x="879729" y="0"/>
                  </a:moveTo>
                  <a:lnTo>
                    <a:pt x="0" y="140334"/>
                  </a:lnTo>
                  <a:lnTo>
                    <a:pt x="1603756" y="202691"/>
                  </a:lnTo>
                  <a:lnTo>
                    <a:pt x="2025396" y="74167"/>
                  </a:lnTo>
                  <a:lnTo>
                    <a:pt x="879729" y="0"/>
                  </a:lnTo>
                  <a:close/>
                </a:path>
              </a:pathLst>
            </a:custGeom>
            <a:solidFill>
              <a:srgbClr val="4E7C5F"/>
            </a:solidFill>
          </p:spPr>
          <p:txBody>
            <a:bodyPr wrap="square" lIns="0" tIns="0" rIns="0" bIns="0" rtlCol="0"/>
            <a:lstStyle/>
            <a:p>
              <a:endParaRPr/>
            </a:p>
          </p:txBody>
        </p:sp>
        <p:sp>
          <p:nvSpPr>
            <p:cNvPr id="47" name="object 47"/>
            <p:cNvSpPr/>
            <p:nvPr/>
          </p:nvSpPr>
          <p:spPr>
            <a:xfrm>
              <a:off x="8444484" y="3308604"/>
              <a:ext cx="2025650" cy="607060"/>
            </a:xfrm>
            <a:custGeom>
              <a:avLst/>
              <a:gdLst/>
              <a:ahLst/>
              <a:cxnLst/>
              <a:rect l="l" t="t" r="r" b="b"/>
              <a:pathLst>
                <a:path w="2025650" h="607060">
                  <a:moveTo>
                    <a:pt x="1688084" y="0"/>
                  </a:moveTo>
                  <a:lnTo>
                    <a:pt x="337566" y="0"/>
                  </a:lnTo>
                  <a:lnTo>
                    <a:pt x="0" y="606552"/>
                  </a:lnTo>
                  <a:lnTo>
                    <a:pt x="2025396" y="606552"/>
                  </a:lnTo>
                  <a:lnTo>
                    <a:pt x="1688084" y="0"/>
                  </a:lnTo>
                  <a:close/>
                </a:path>
              </a:pathLst>
            </a:custGeom>
            <a:solidFill>
              <a:srgbClr val="A4A4A4"/>
            </a:solidFill>
          </p:spPr>
          <p:txBody>
            <a:bodyPr wrap="square" lIns="0" tIns="0" rIns="0" bIns="0" rtlCol="0"/>
            <a:lstStyle/>
            <a:p>
              <a:endParaRPr/>
            </a:p>
          </p:txBody>
        </p:sp>
        <p:sp>
          <p:nvSpPr>
            <p:cNvPr id="48" name="object 48"/>
            <p:cNvSpPr/>
            <p:nvPr/>
          </p:nvSpPr>
          <p:spPr>
            <a:xfrm>
              <a:off x="8084820" y="4690872"/>
              <a:ext cx="2700655" cy="125095"/>
            </a:xfrm>
            <a:custGeom>
              <a:avLst/>
              <a:gdLst/>
              <a:ahLst/>
              <a:cxnLst/>
              <a:rect l="l" t="t" r="r" b="b"/>
              <a:pathLst>
                <a:path w="2700654" h="125095">
                  <a:moveTo>
                    <a:pt x="893063" y="0"/>
                  </a:moveTo>
                  <a:lnTo>
                    <a:pt x="0" y="88391"/>
                  </a:lnTo>
                  <a:lnTo>
                    <a:pt x="2162682" y="124967"/>
                  </a:lnTo>
                  <a:lnTo>
                    <a:pt x="2700528" y="22478"/>
                  </a:lnTo>
                  <a:lnTo>
                    <a:pt x="893063" y="0"/>
                  </a:lnTo>
                  <a:close/>
                </a:path>
              </a:pathLst>
            </a:custGeom>
            <a:solidFill>
              <a:srgbClr val="2B5850"/>
            </a:solidFill>
          </p:spPr>
          <p:txBody>
            <a:bodyPr wrap="square" lIns="0" tIns="0" rIns="0" bIns="0" rtlCol="0"/>
            <a:lstStyle/>
            <a:p>
              <a:endParaRPr/>
            </a:p>
          </p:txBody>
        </p:sp>
        <p:sp>
          <p:nvSpPr>
            <p:cNvPr id="49" name="object 49"/>
            <p:cNvSpPr/>
            <p:nvPr/>
          </p:nvSpPr>
          <p:spPr>
            <a:xfrm>
              <a:off x="7725156" y="4870704"/>
              <a:ext cx="3375660" cy="607060"/>
            </a:xfrm>
            <a:custGeom>
              <a:avLst/>
              <a:gdLst/>
              <a:ahLst/>
              <a:cxnLst/>
              <a:rect l="l" t="t" r="r" b="b"/>
              <a:pathLst>
                <a:path w="3375659" h="607060">
                  <a:moveTo>
                    <a:pt x="3038348" y="0"/>
                  </a:moveTo>
                  <a:lnTo>
                    <a:pt x="337693" y="0"/>
                  </a:lnTo>
                  <a:lnTo>
                    <a:pt x="0" y="606552"/>
                  </a:lnTo>
                  <a:lnTo>
                    <a:pt x="3375660" y="606552"/>
                  </a:lnTo>
                  <a:lnTo>
                    <a:pt x="3038348" y="0"/>
                  </a:lnTo>
                  <a:close/>
                </a:path>
              </a:pathLst>
            </a:custGeom>
            <a:solidFill>
              <a:srgbClr val="4471C4"/>
            </a:solidFill>
          </p:spPr>
          <p:txBody>
            <a:bodyPr wrap="square" lIns="0" tIns="0" rIns="0" bIns="0" rtlCol="0"/>
            <a:lstStyle/>
            <a:p>
              <a:endParaRPr/>
            </a:p>
          </p:txBody>
        </p:sp>
        <p:sp>
          <p:nvSpPr>
            <p:cNvPr id="50" name="object 50"/>
            <p:cNvSpPr/>
            <p:nvPr/>
          </p:nvSpPr>
          <p:spPr>
            <a:xfrm>
              <a:off x="8084820" y="4090416"/>
              <a:ext cx="2700655" cy="607060"/>
            </a:xfrm>
            <a:custGeom>
              <a:avLst/>
              <a:gdLst/>
              <a:ahLst/>
              <a:cxnLst/>
              <a:rect l="l" t="t" r="r" b="b"/>
              <a:pathLst>
                <a:path w="2700654" h="607060">
                  <a:moveTo>
                    <a:pt x="2362834" y="0"/>
                  </a:moveTo>
                  <a:lnTo>
                    <a:pt x="337311" y="0"/>
                  </a:lnTo>
                  <a:lnTo>
                    <a:pt x="0" y="606551"/>
                  </a:lnTo>
                  <a:lnTo>
                    <a:pt x="2700528" y="606551"/>
                  </a:lnTo>
                  <a:lnTo>
                    <a:pt x="2362834" y="0"/>
                  </a:lnTo>
                  <a:close/>
                </a:path>
              </a:pathLst>
            </a:custGeom>
            <a:solidFill>
              <a:srgbClr val="FFC000"/>
            </a:solidFill>
          </p:spPr>
          <p:txBody>
            <a:bodyPr wrap="square" lIns="0" tIns="0" rIns="0" bIns="0" rtlCol="0"/>
            <a:lstStyle/>
            <a:p>
              <a:endParaRPr/>
            </a:p>
          </p:txBody>
        </p:sp>
        <p:sp>
          <p:nvSpPr>
            <p:cNvPr id="51" name="object 51"/>
            <p:cNvSpPr/>
            <p:nvPr/>
          </p:nvSpPr>
          <p:spPr>
            <a:xfrm>
              <a:off x="10107295" y="2123313"/>
              <a:ext cx="1838325" cy="3033395"/>
            </a:xfrm>
            <a:custGeom>
              <a:avLst/>
              <a:gdLst/>
              <a:ahLst/>
              <a:cxnLst/>
              <a:rect l="l" t="t" r="r" b="b"/>
              <a:pathLst>
                <a:path w="1838325" h="3033395">
                  <a:moveTo>
                    <a:pt x="5841" y="0"/>
                  </a:moveTo>
                  <a:lnTo>
                    <a:pt x="0" y="555878"/>
                  </a:lnTo>
                  <a:lnTo>
                    <a:pt x="122554" y="485139"/>
                  </a:lnTo>
                  <a:lnTo>
                    <a:pt x="1593087" y="3033395"/>
                  </a:lnTo>
                  <a:lnTo>
                    <a:pt x="1838198" y="2891917"/>
                  </a:lnTo>
                  <a:lnTo>
                    <a:pt x="367664" y="343788"/>
                  </a:lnTo>
                  <a:lnTo>
                    <a:pt x="490220" y="273050"/>
                  </a:lnTo>
                  <a:lnTo>
                    <a:pt x="5841" y="0"/>
                  </a:lnTo>
                  <a:close/>
                </a:path>
              </a:pathLst>
            </a:custGeom>
            <a:solidFill>
              <a:srgbClr val="D9D9D9"/>
            </a:solidFill>
          </p:spPr>
          <p:txBody>
            <a:bodyPr wrap="square" lIns="0" tIns="0" rIns="0" bIns="0" rtlCol="0"/>
            <a:lstStyle/>
            <a:p>
              <a:endParaRPr/>
            </a:p>
          </p:txBody>
        </p:sp>
      </p:grpSp>
      <p:pic>
        <p:nvPicPr>
          <p:cNvPr id="52" name="object 94">
            <a:extLst>
              <a:ext uri="{FF2B5EF4-FFF2-40B4-BE49-F238E27FC236}">
                <a16:creationId xmlns:a16="http://schemas.microsoft.com/office/drawing/2014/main" id="{6CFC52DE-5C0F-B838-3070-D85B78A6B374}"/>
              </a:ext>
            </a:extLst>
          </p:cNvPr>
          <p:cNvPicPr/>
          <p:nvPr/>
        </p:nvPicPr>
        <p:blipFill>
          <a:blip r:embed="rId11" cstate="print"/>
          <a:stretch>
            <a:fillRect/>
          </a:stretch>
        </p:blipFill>
        <p:spPr>
          <a:xfrm>
            <a:off x="137611" y="2432726"/>
            <a:ext cx="1437258" cy="16680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B28C9A83-4E94-9E8E-3CCB-DD1F277B675A}"/>
              </a:ext>
            </a:extLst>
          </p:cNvPr>
          <p:cNvSpPr txBox="1"/>
          <p:nvPr/>
        </p:nvSpPr>
        <p:spPr>
          <a:xfrm>
            <a:off x="0" y="0"/>
            <a:ext cx="2997315" cy="6858000"/>
          </a:xfrm>
          <a:prstGeom prst="rect">
            <a:avLst/>
          </a:prstGeom>
          <a:solidFill>
            <a:schemeClr val="accent2">
              <a:lumMod val="40000"/>
              <a:lumOff val="60000"/>
            </a:schemeClr>
          </a:solidFill>
        </p:spPr>
        <p:txBody>
          <a:bodyPr wrap="square" rtlCol="0">
            <a:spAutoFit/>
          </a:bodyPr>
          <a:lstStyle/>
          <a:p>
            <a:endParaRPr lang="en-IN" dirty="0"/>
          </a:p>
        </p:txBody>
      </p:sp>
      <p:pic>
        <p:nvPicPr>
          <p:cNvPr id="94" name="object 94"/>
          <p:cNvPicPr/>
          <p:nvPr/>
        </p:nvPicPr>
        <p:blipFill>
          <a:blip r:embed="rId3" cstate="print"/>
          <a:stretch>
            <a:fillRect/>
          </a:stretch>
        </p:blipFill>
        <p:spPr>
          <a:xfrm>
            <a:off x="7732776" y="6102093"/>
            <a:ext cx="4423410" cy="653046"/>
          </a:xfrm>
          <a:prstGeom prst="rect">
            <a:avLst/>
          </a:prstGeom>
        </p:spPr>
      </p:pic>
      <p:sp>
        <p:nvSpPr>
          <p:cNvPr id="2" name="object 2"/>
          <p:cNvSpPr txBox="1"/>
          <p:nvPr/>
        </p:nvSpPr>
        <p:spPr>
          <a:xfrm>
            <a:off x="93065" y="1263218"/>
            <a:ext cx="2845435" cy="966290"/>
          </a:xfrm>
          <a:prstGeom prst="rect">
            <a:avLst/>
          </a:prstGeom>
        </p:spPr>
        <p:txBody>
          <a:bodyPr vert="horz" wrap="square" lIns="0" tIns="67945" rIns="0" bIns="0" rtlCol="0">
            <a:spAutoFit/>
          </a:bodyPr>
          <a:lstStyle/>
          <a:p>
            <a:pPr marL="12700" marR="5080" indent="210185">
              <a:lnSpc>
                <a:spcPts val="3460"/>
              </a:lnSpc>
              <a:spcBef>
                <a:spcPts val="535"/>
              </a:spcBef>
            </a:pPr>
            <a:r>
              <a:rPr sz="3200" b="1" spc="100" dirty="0">
                <a:solidFill>
                  <a:schemeClr val="tx1">
                    <a:lumMod val="95000"/>
                    <a:lumOff val="5000"/>
                  </a:schemeClr>
                </a:solidFill>
                <a:latin typeface="Trebuchet MS"/>
                <a:cs typeface="Trebuchet MS"/>
              </a:rPr>
              <a:t>Department </a:t>
            </a:r>
            <a:r>
              <a:rPr sz="3200" b="1" spc="105" dirty="0">
                <a:solidFill>
                  <a:schemeClr val="tx1">
                    <a:lumMod val="95000"/>
                    <a:lumOff val="5000"/>
                  </a:schemeClr>
                </a:solidFill>
                <a:latin typeface="Trebuchet MS"/>
                <a:cs typeface="Trebuchet MS"/>
              </a:rPr>
              <a:t> </a:t>
            </a:r>
            <a:r>
              <a:rPr sz="3200" b="1" spc="70" dirty="0">
                <a:solidFill>
                  <a:schemeClr val="tx1">
                    <a:lumMod val="95000"/>
                    <a:lumOff val="5000"/>
                  </a:schemeClr>
                </a:solidFill>
                <a:latin typeface="Trebuchet MS"/>
                <a:cs typeface="Trebuchet MS"/>
              </a:rPr>
              <a:t>Achie</a:t>
            </a:r>
            <a:r>
              <a:rPr sz="3200" b="1" spc="120" dirty="0">
                <a:solidFill>
                  <a:schemeClr val="tx1">
                    <a:lumMod val="95000"/>
                    <a:lumOff val="5000"/>
                  </a:schemeClr>
                </a:solidFill>
                <a:latin typeface="Trebuchet MS"/>
                <a:cs typeface="Trebuchet MS"/>
              </a:rPr>
              <a:t>veme</a:t>
            </a:r>
            <a:r>
              <a:rPr sz="3200" b="1" spc="95" dirty="0">
                <a:solidFill>
                  <a:schemeClr val="tx1">
                    <a:lumMod val="95000"/>
                    <a:lumOff val="5000"/>
                  </a:schemeClr>
                </a:solidFill>
                <a:latin typeface="Trebuchet MS"/>
                <a:cs typeface="Trebuchet MS"/>
              </a:rPr>
              <a:t>n</a:t>
            </a:r>
            <a:r>
              <a:rPr sz="3200" b="1" spc="114" dirty="0">
                <a:solidFill>
                  <a:schemeClr val="tx1">
                    <a:lumMod val="95000"/>
                    <a:lumOff val="5000"/>
                  </a:schemeClr>
                </a:solidFill>
                <a:latin typeface="Trebuchet MS"/>
                <a:cs typeface="Trebuchet MS"/>
              </a:rPr>
              <a:t>ts</a:t>
            </a:r>
            <a:endParaRPr sz="3200" dirty="0">
              <a:solidFill>
                <a:schemeClr val="tx1">
                  <a:lumMod val="95000"/>
                  <a:lumOff val="5000"/>
                </a:schemeClr>
              </a:solidFill>
              <a:latin typeface="Trebuchet MS"/>
              <a:cs typeface="Trebuchet MS"/>
            </a:endParaRPr>
          </a:p>
        </p:txBody>
      </p:sp>
      <p:sp>
        <p:nvSpPr>
          <p:cNvPr id="3" name="object 3"/>
          <p:cNvSpPr txBox="1"/>
          <p:nvPr/>
        </p:nvSpPr>
        <p:spPr>
          <a:xfrm>
            <a:off x="228396" y="2678684"/>
            <a:ext cx="2499360" cy="1449705"/>
          </a:xfrm>
          <a:prstGeom prst="rect">
            <a:avLst/>
          </a:prstGeom>
        </p:spPr>
        <p:txBody>
          <a:bodyPr vert="horz" wrap="square" lIns="0" tIns="12700" rIns="0" bIns="0" rtlCol="0">
            <a:spAutoFit/>
          </a:bodyPr>
          <a:lstStyle/>
          <a:p>
            <a:pPr marL="12700" marR="5080" algn="ctr">
              <a:lnSpc>
                <a:spcPct val="101000"/>
              </a:lnSpc>
              <a:spcBef>
                <a:spcPts val="100"/>
              </a:spcBef>
              <a:tabLst>
                <a:tab pos="564515" algn="l"/>
              </a:tabLst>
            </a:pPr>
            <a:r>
              <a:rPr sz="1850" b="1" i="1" spc="10" dirty="0">
                <a:solidFill>
                  <a:srgbClr val="FFFFFF"/>
                </a:solidFill>
                <a:latin typeface="Arial"/>
                <a:cs typeface="Arial"/>
              </a:rPr>
              <a:t>“The</a:t>
            </a:r>
            <a:r>
              <a:rPr sz="1850" b="1" i="1" spc="-45" dirty="0">
                <a:solidFill>
                  <a:srgbClr val="FFFFFF"/>
                </a:solidFill>
                <a:latin typeface="Arial"/>
                <a:cs typeface="Arial"/>
              </a:rPr>
              <a:t> </a:t>
            </a:r>
            <a:r>
              <a:rPr sz="1850" b="1" i="1" spc="10" dirty="0">
                <a:solidFill>
                  <a:schemeClr val="tx1">
                    <a:lumMod val="95000"/>
                    <a:lumOff val="5000"/>
                  </a:schemeClr>
                </a:solidFill>
                <a:latin typeface="Arial"/>
                <a:cs typeface="Arial"/>
              </a:rPr>
              <a:t>reputation</a:t>
            </a:r>
            <a:r>
              <a:rPr sz="1850" b="1" i="1" spc="-65" dirty="0">
                <a:solidFill>
                  <a:srgbClr val="FFFF00"/>
                </a:solidFill>
                <a:latin typeface="Arial"/>
                <a:cs typeface="Arial"/>
              </a:rPr>
              <a:t> </a:t>
            </a:r>
            <a:r>
              <a:rPr sz="1850" b="1" i="1" spc="10" dirty="0">
                <a:solidFill>
                  <a:srgbClr val="FFFFFF"/>
                </a:solidFill>
                <a:latin typeface="Arial"/>
                <a:cs typeface="Arial"/>
              </a:rPr>
              <a:t>of</a:t>
            </a:r>
            <a:r>
              <a:rPr sz="1850" b="1" i="1" spc="-40" dirty="0">
                <a:solidFill>
                  <a:srgbClr val="FFFFFF"/>
                </a:solidFill>
                <a:latin typeface="Arial"/>
                <a:cs typeface="Arial"/>
              </a:rPr>
              <a:t> </a:t>
            </a:r>
            <a:r>
              <a:rPr sz="1850" b="1" i="1" spc="10" dirty="0">
                <a:solidFill>
                  <a:srgbClr val="FFFFFF"/>
                </a:solidFill>
                <a:latin typeface="Arial"/>
                <a:cs typeface="Arial"/>
              </a:rPr>
              <a:t>the </a:t>
            </a:r>
            <a:r>
              <a:rPr sz="1850" b="1" i="1" spc="-495" dirty="0">
                <a:solidFill>
                  <a:srgbClr val="FFFFFF"/>
                </a:solidFill>
                <a:latin typeface="Arial"/>
                <a:cs typeface="Arial"/>
              </a:rPr>
              <a:t> </a:t>
            </a:r>
            <a:r>
              <a:rPr sz="1850" b="1" i="1" spc="10" dirty="0">
                <a:solidFill>
                  <a:schemeClr val="tx1">
                    <a:lumMod val="95000"/>
                    <a:lumOff val="5000"/>
                  </a:schemeClr>
                </a:solidFill>
                <a:latin typeface="Arial"/>
                <a:cs typeface="Arial"/>
              </a:rPr>
              <a:t>Department</a:t>
            </a:r>
            <a:r>
              <a:rPr sz="1850" b="1" i="1" spc="10" dirty="0">
                <a:solidFill>
                  <a:srgbClr val="FFFF00"/>
                </a:solidFill>
                <a:latin typeface="Arial"/>
                <a:cs typeface="Arial"/>
              </a:rPr>
              <a:t> </a:t>
            </a:r>
            <a:r>
              <a:rPr sz="1850" b="1" i="1" spc="10" dirty="0">
                <a:solidFill>
                  <a:srgbClr val="FFFFFF"/>
                </a:solidFill>
                <a:latin typeface="Arial"/>
                <a:cs typeface="Arial"/>
              </a:rPr>
              <a:t>is </a:t>
            </a:r>
            <a:r>
              <a:rPr sz="1850" b="1" i="1" spc="15" dirty="0">
                <a:solidFill>
                  <a:srgbClr val="FFFFFF"/>
                </a:solidFill>
                <a:latin typeface="Arial"/>
                <a:cs typeface="Arial"/>
              </a:rPr>
              <a:t> </a:t>
            </a:r>
            <a:r>
              <a:rPr sz="1850" b="1" i="1" spc="10" dirty="0">
                <a:solidFill>
                  <a:srgbClr val="FFFFFF"/>
                </a:solidFill>
                <a:latin typeface="Arial"/>
                <a:cs typeface="Arial"/>
              </a:rPr>
              <a:t>decided</a:t>
            </a:r>
            <a:r>
              <a:rPr sz="1850" b="1" i="1" spc="-55" dirty="0">
                <a:solidFill>
                  <a:srgbClr val="FFFFFF"/>
                </a:solidFill>
                <a:latin typeface="Arial"/>
                <a:cs typeface="Arial"/>
              </a:rPr>
              <a:t> </a:t>
            </a:r>
            <a:r>
              <a:rPr sz="1850" b="1" i="1" spc="10" dirty="0">
                <a:solidFill>
                  <a:srgbClr val="FFFFFF"/>
                </a:solidFill>
                <a:latin typeface="Arial"/>
                <a:cs typeface="Arial"/>
              </a:rPr>
              <a:t>by</a:t>
            </a:r>
            <a:r>
              <a:rPr sz="1850" b="1" i="1" spc="-30" dirty="0">
                <a:solidFill>
                  <a:srgbClr val="FFFFFF"/>
                </a:solidFill>
                <a:latin typeface="Arial"/>
                <a:cs typeface="Arial"/>
              </a:rPr>
              <a:t> </a:t>
            </a:r>
            <a:r>
              <a:rPr sz="1850" b="1" i="1" spc="5" dirty="0">
                <a:solidFill>
                  <a:srgbClr val="FFFFFF"/>
                </a:solidFill>
                <a:latin typeface="Arial"/>
                <a:cs typeface="Arial"/>
              </a:rPr>
              <a:t>its</a:t>
            </a:r>
            <a:r>
              <a:rPr sz="1850" b="1" i="1" spc="-25" dirty="0">
                <a:solidFill>
                  <a:srgbClr val="FFFFFF"/>
                </a:solidFill>
                <a:latin typeface="Arial"/>
                <a:cs typeface="Arial"/>
              </a:rPr>
              <a:t> </a:t>
            </a:r>
            <a:r>
              <a:rPr sz="1850" b="1" i="1" spc="5" dirty="0">
                <a:solidFill>
                  <a:schemeClr val="tx1">
                    <a:lumMod val="95000"/>
                    <a:lumOff val="5000"/>
                  </a:schemeClr>
                </a:solidFill>
                <a:latin typeface="Arial"/>
                <a:cs typeface="Arial"/>
              </a:rPr>
              <a:t>Faculty </a:t>
            </a:r>
            <a:r>
              <a:rPr sz="1850" b="1" i="1" spc="-500" dirty="0">
                <a:solidFill>
                  <a:schemeClr val="tx1">
                    <a:lumMod val="95000"/>
                    <a:lumOff val="5000"/>
                  </a:schemeClr>
                </a:solidFill>
                <a:latin typeface="Arial"/>
                <a:cs typeface="Arial"/>
              </a:rPr>
              <a:t> </a:t>
            </a:r>
            <a:r>
              <a:rPr sz="1850" b="1" i="1" spc="10" dirty="0">
                <a:solidFill>
                  <a:schemeClr val="tx1">
                    <a:lumMod val="95000"/>
                    <a:lumOff val="5000"/>
                  </a:schemeClr>
                </a:solidFill>
                <a:latin typeface="Arial"/>
                <a:cs typeface="Arial"/>
              </a:rPr>
              <a:t>and	</a:t>
            </a:r>
            <a:r>
              <a:rPr sz="1850" b="1" i="1" spc="5" dirty="0">
                <a:solidFill>
                  <a:schemeClr val="tx1">
                    <a:lumMod val="95000"/>
                    <a:lumOff val="5000"/>
                  </a:schemeClr>
                </a:solidFill>
                <a:latin typeface="Arial"/>
                <a:cs typeface="Arial"/>
              </a:rPr>
              <a:t>students' </a:t>
            </a:r>
            <a:r>
              <a:rPr sz="1850" b="1" i="1" spc="10" dirty="0">
                <a:solidFill>
                  <a:schemeClr val="tx1">
                    <a:lumMod val="95000"/>
                    <a:lumOff val="5000"/>
                  </a:schemeClr>
                </a:solidFill>
                <a:latin typeface="Arial"/>
                <a:cs typeface="Arial"/>
              </a:rPr>
              <a:t>and </a:t>
            </a:r>
            <a:r>
              <a:rPr sz="1850" b="1" i="1" spc="15" dirty="0">
                <a:solidFill>
                  <a:schemeClr val="tx1">
                    <a:lumMod val="95000"/>
                    <a:lumOff val="5000"/>
                  </a:schemeClr>
                </a:solidFill>
                <a:latin typeface="Arial"/>
                <a:cs typeface="Arial"/>
              </a:rPr>
              <a:t> </a:t>
            </a:r>
            <a:r>
              <a:rPr sz="1850" b="1" i="1" spc="5" dirty="0">
                <a:solidFill>
                  <a:schemeClr val="tx1">
                    <a:lumMod val="95000"/>
                    <a:lumOff val="5000"/>
                  </a:schemeClr>
                </a:solidFill>
                <a:latin typeface="Arial"/>
                <a:cs typeface="Arial"/>
              </a:rPr>
              <a:t>quality</a:t>
            </a:r>
            <a:r>
              <a:rPr sz="1850" b="1" i="1" spc="-35" dirty="0">
                <a:solidFill>
                  <a:schemeClr val="tx1">
                    <a:lumMod val="95000"/>
                    <a:lumOff val="5000"/>
                  </a:schemeClr>
                </a:solidFill>
                <a:latin typeface="Arial"/>
                <a:cs typeface="Arial"/>
              </a:rPr>
              <a:t> </a:t>
            </a:r>
            <a:r>
              <a:rPr sz="1850" b="1" i="1" spc="10" dirty="0">
                <a:solidFill>
                  <a:schemeClr val="tx1">
                    <a:lumMod val="95000"/>
                    <a:lumOff val="5000"/>
                  </a:schemeClr>
                </a:solidFill>
                <a:latin typeface="Arial"/>
                <a:cs typeface="Arial"/>
              </a:rPr>
              <a:t>of</a:t>
            </a:r>
            <a:r>
              <a:rPr sz="1850" b="1" i="1" spc="-25" dirty="0">
                <a:solidFill>
                  <a:schemeClr val="tx1">
                    <a:lumMod val="95000"/>
                    <a:lumOff val="5000"/>
                  </a:schemeClr>
                </a:solidFill>
                <a:latin typeface="Arial"/>
                <a:cs typeface="Arial"/>
              </a:rPr>
              <a:t> </a:t>
            </a:r>
            <a:r>
              <a:rPr sz="1850" b="1" i="1" spc="10" dirty="0">
                <a:solidFill>
                  <a:schemeClr val="tx1">
                    <a:lumMod val="95000"/>
                    <a:lumOff val="5000"/>
                  </a:schemeClr>
                </a:solidFill>
                <a:latin typeface="Arial"/>
                <a:cs typeface="Arial"/>
              </a:rPr>
              <a:t>research</a:t>
            </a:r>
            <a:r>
              <a:rPr sz="1850" b="1" spc="10" dirty="0">
                <a:solidFill>
                  <a:schemeClr val="tx1">
                    <a:lumMod val="95000"/>
                    <a:lumOff val="5000"/>
                  </a:schemeClr>
                </a:solidFill>
                <a:latin typeface="Arial"/>
                <a:cs typeface="Arial"/>
              </a:rPr>
              <a:t>”</a:t>
            </a:r>
            <a:endParaRPr sz="1850" dirty="0">
              <a:solidFill>
                <a:schemeClr val="tx1">
                  <a:lumMod val="95000"/>
                  <a:lumOff val="5000"/>
                </a:schemeClr>
              </a:solidFill>
              <a:latin typeface="Arial"/>
              <a:cs typeface="Arial"/>
            </a:endParaRPr>
          </a:p>
        </p:txBody>
      </p:sp>
      <p:grpSp>
        <p:nvGrpSpPr>
          <p:cNvPr id="4" name="object 4"/>
          <p:cNvGrpSpPr/>
          <p:nvPr/>
        </p:nvGrpSpPr>
        <p:grpSpPr>
          <a:xfrm>
            <a:off x="3735323" y="94488"/>
            <a:ext cx="2301240" cy="2440686"/>
            <a:chOff x="3735323" y="94488"/>
            <a:chExt cx="2301240" cy="2440686"/>
          </a:xfrm>
        </p:grpSpPr>
        <p:sp>
          <p:nvSpPr>
            <p:cNvPr id="5" name="object 5"/>
            <p:cNvSpPr/>
            <p:nvPr/>
          </p:nvSpPr>
          <p:spPr>
            <a:xfrm>
              <a:off x="3735323" y="94488"/>
              <a:ext cx="2301240" cy="1240790"/>
            </a:xfrm>
            <a:custGeom>
              <a:avLst/>
              <a:gdLst/>
              <a:ahLst/>
              <a:cxnLst/>
              <a:rect l="l" t="t" r="r" b="b"/>
              <a:pathLst>
                <a:path w="2301240" h="1240790">
                  <a:moveTo>
                    <a:pt x="1150620" y="0"/>
                  </a:moveTo>
                  <a:lnTo>
                    <a:pt x="1089508" y="859"/>
                  </a:lnTo>
                  <a:lnTo>
                    <a:pt x="1029227" y="3411"/>
                  </a:lnTo>
                  <a:lnTo>
                    <a:pt x="969858" y="7610"/>
                  </a:lnTo>
                  <a:lnTo>
                    <a:pt x="911478" y="13415"/>
                  </a:lnTo>
                  <a:lnTo>
                    <a:pt x="854168" y="20782"/>
                  </a:lnTo>
                  <a:lnTo>
                    <a:pt x="798007" y="29670"/>
                  </a:lnTo>
                  <a:lnTo>
                    <a:pt x="743075" y="40033"/>
                  </a:lnTo>
                  <a:lnTo>
                    <a:pt x="689451" y="51831"/>
                  </a:lnTo>
                  <a:lnTo>
                    <a:pt x="637215" y="65020"/>
                  </a:lnTo>
                  <a:lnTo>
                    <a:pt x="586446" y="79557"/>
                  </a:lnTo>
                  <a:lnTo>
                    <a:pt x="537223" y="95399"/>
                  </a:lnTo>
                  <a:lnTo>
                    <a:pt x="489627" y="112503"/>
                  </a:lnTo>
                  <a:lnTo>
                    <a:pt x="443737" y="130826"/>
                  </a:lnTo>
                  <a:lnTo>
                    <a:pt x="399631" y="150327"/>
                  </a:lnTo>
                  <a:lnTo>
                    <a:pt x="357390" y="170960"/>
                  </a:lnTo>
                  <a:lnTo>
                    <a:pt x="317094" y="192685"/>
                  </a:lnTo>
                  <a:lnTo>
                    <a:pt x="278821" y="215457"/>
                  </a:lnTo>
                  <a:lnTo>
                    <a:pt x="242651" y="239234"/>
                  </a:lnTo>
                  <a:lnTo>
                    <a:pt x="208664" y="263973"/>
                  </a:lnTo>
                  <a:lnTo>
                    <a:pt x="176938" y="289632"/>
                  </a:lnTo>
                  <a:lnTo>
                    <a:pt x="147555" y="316166"/>
                  </a:lnTo>
                  <a:lnTo>
                    <a:pt x="120593" y="343534"/>
                  </a:lnTo>
                  <a:lnTo>
                    <a:pt x="74249" y="400598"/>
                  </a:lnTo>
                  <a:lnTo>
                    <a:pt x="38545" y="460481"/>
                  </a:lnTo>
                  <a:lnTo>
                    <a:pt x="14114" y="522839"/>
                  </a:lnTo>
                  <a:lnTo>
                    <a:pt x="1594" y="587330"/>
                  </a:lnTo>
                  <a:lnTo>
                    <a:pt x="0" y="620267"/>
                  </a:lnTo>
                  <a:lnTo>
                    <a:pt x="1594" y="653205"/>
                  </a:lnTo>
                  <a:lnTo>
                    <a:pt x="14114" y="717696"/>
                  </a:lnTo>
                  <a:lnTo>
                    <a:pt x="38545" y="780054"/>
                  </a:lnTo>
                  <a:lnTo>
                    <a:pt x="74249" y="839937"/>
                  </a:lnTo>
                  <a:lnTo>
                    <a:pt x="120593" y="897001"/>
                  </a:lnTo>
                  <a:lnTo>
                    <a:pt x="147555" y="924369"/>
                  </a:lnTo>
                  <a:lnTo>
                    <a:pt x="176938" y="950903"/>
                  </a:lnTo>
                  <a:lnTo>
                    <a:pt x="208664" y="976562"/>
                  </a:lnTo>
                  <a:lnTo>
                    <a:pt x="242651" y="1001301"/>
                  </a:lnTo>
                  <a:lnTo>
                    <a:pt x="278821" y="1025078"/>
                  </a:lnTo>
                  <a:lnTo>
                    <a:pt x="317094" y="1047850"/>
                  </a:lnTo>
                  <a:lnTo>
                    <a:pt x="357390" y="1069575"/>
                  </a:lnTo>
                  <a:lnTo>
                    <a:pt x="399631" y="1090208"/>
                  </a:lnTo>
                  <a:lnTo>
                    <a:pt x="443737" y="1109709"/>
                  </a:lnTo>
                  <a:lnTo>
                    <a:pt x="489627" y="1128032"/>
                  </a:lnTo>
                  <a:lnTo>
                    <a:pt x="537223" y="1145136"/>
                  </a:lnTo>
                  <a:lnTo>
                    <a:pt x="586446" y="1160978"/>
                  </a:lnTo>
                  <a:lnTo>
                    <a:pt x="637215" y="1175515"/>
                  </a:lnTo>
                  <a:lnTo>
                    <a:pt x="689451" y="1188704"/>
                  </a:lnTo>
                  <a:lnTo>
                    <a:pt x="743075" y="1200502"/>
                  </a:lnTo>
                  <a:lnTo>
                    <a:pt x="798007" y="1210865"/>
                  </a:lnTo>
                  <a:lnTo>
                    <a:pt x="854168" y="1219753"/>
                  </a:lnTo>
                  <a:lnTo>
                    <a:pt x="911478" y="1227120"/>
                  </a:lnTo>
                  <a:lnTo>
                    <a:pt x="969858" y="1232925"/>
                  </a:lnTo>
                  <a:lnTo>
                    <a:pt x="1029227" y="1237124"/>
                  </a:lnTo>
                  <a:lnTo>
                    <a:pt x="1089508" y="1239676"/>
                  </a:lnTo>
                  <a:lnTo>
                    <a:pt x="1150620" y="1240535"/>
                  </a:lnTo>
                  <a:lnTo>
                    <a:pt x="1211731" y="1239676"/>
                  </a:lnTo>
                  <a:lnTo>
                    <a:pt x="1272012" y="1237124"/>
                  </a:lnTo>
                  <a:lnTo>
                    <a:pt x="1331381" y="1232925"/>
                  </a:lnTo>
                  <a:lnTo>
                    <a:pt x="1389761" y="1227120"/>
                  </a:lnTo>
                  <a:lnTo>
                    <a:pt x="1447071" y="1219753"/>
                  </a:lnTo>
                  <a:lnTo>
                    <a:pt x="1503232" y="1210865"/>
                  </a:lnTo>
                  <a:lnTo>
                    <a:pt x="1558164" y="1200502"/>
                  </a:lnTo>
                  <a:lnTo>
                    <a:pt x="1611788" y="1188704"/>
                  </a:lnTo>
                  <a:lnTo>
                    <a:pt x="1664024" y="1175515"/>
                  </a:lnTo>
                  <a:lnTo>
                    <a:pt x="1714793" y="1160978"/>
                  </a:lnTo>
                  <a:lnTo>
                    <a:pt x="1764016" y="1145136"/>
                  </a:lnTo>
                  <a:lnTo>
                    <a:pt x="1811612" y="1128032"/>
                  </a:lnTo>
                  <a:lnTo>
                    <a:pt x="1857502" y="1109709"/>
                  </a:lnTo>
                  <a:lnTo>
                    <a:pt x="1901608" y="1090208"/>
                  </a:lnTo>
                  <a:lnTo>
                    <a:pt x="1943849" y="1069575"/>
                  </a:lnTo>
                  <a:lnTo>
                    <a:pt x="1984145" y="1047850"/>
                  </a:lnTo>
                  <a:lnTo>
                    <a:pt x="2022418" y="1025078"/>
                  </a:lnTo>
                  <a:lnTo>
                    <a:pt x="2058588" y="1001301"/>
                  </a:lnTo>
                  <a:lnTo>
                    <a:pt x="2092575" y="976562"/>
                  </a:lnTo>
                  <a:lnTo>
                    <a:pt x="2124301" y="950903"/>
                  </a:lnTo>
                  <a:lnTo>
                    <a:pt x="2153684" y="924369"/>
                  </a:lnTo>
                  <a:lnTo>
                    <a:pt x="2180646" y="897001"/>
                  </a:lnTo>
                  <a:lnTo>
                    <a:pt x="2226990" y="839937"/>
                  </a:lnTo>
                  <a:lnTo>
                    <a:pt x="2262694" y="780054"/>
                  </a:lnTo>
                  <a:lnTo>
                    <a:pt x="2287125" y="717696"/>
                  </a:lnTo>
                  <a:lnTo>
                    <a:pt x="2299645" y="653205"/>
                  </a:lnTo>
                  <a:lnTo>
                    <a:pt x="2301240" y="620267"/>
                  </a:lnTo>
                  <a:lnTo>
                    <a:pt x="2299645" y="587330"/>
                  </a:lnTo>
                  <a:lnTo>
                    <a:pt x="2287125" y="522839"/>
                  </a:lnTo>
                  <a:lnTo>
                    <a:pt x="2262694" y="460481"/>
                  </a:lnTo>
                  <a:lnTo>
                    <a:pt x="2226990" y="400598"/>
                  </a:lnTo>
                  <a:lnTo>
                    <a:pt x="2180646" y="343534"/>
                  </a:lnTo>
                  <a:lnTo>
                    <a:pt x="2153684" y="316166"/>
                  </a:lnTo>
                  <a:lnTo>
                    <a:pt x="2124301" y="289632"/>
                  </a:lnTo>
                  <a:lnTo>
                    <a:pt x="2092575" y="263973"/>
                  </a:lnTo>
                  <a:lnTo>
                    <a:pt x="2058588" y="239234"/>
                  </a:lnTo>
                  <a:lnTo>
                    <a:pt x="2022418" y="215457"/>
                  </a:lnTo>
                  <a:lnTo>
                    <a:pt x="1984145" y="192685"/>
                  </a:lnTo>
                  <a:lnTo>
                    <a:pt x="1943849" y="170960"/>
                  </a:lnTo>
                  <a:lnTo>
                    <a:pt x="1901608" y="150327"/>
                  </a:lnTo>
                  <a:lnTo>
                    <a:pt x="1857502" y="130826"/>
                  </a:lnTo>
                  <a:lnTo>
                    <a:pt x="1811612" y="112503"/>
                  </a:lnTo>
                  <a:lnTo>
                    <a:pt x="1764016" y="95399"/>
                  </a:lnTo>
                  <a:lnTo>
                    <a:pt x="1714793" y="79557"/>
                  </a:lnTo>
                  <a:lnTo>
                    <a:pt x="1664024" y="65020"/>
                  </a:lnTo>
                  <a:lnTo>
                    <a:pt x="1611788" y="51831"/>
                  </a:lnTo>
                  <a:lnTo>
                    <a:pt x="1558164" y="40033"/>
                  </a:lnTo>
                  <a:lnTo>
                    <a:pt x="1503232" y="29670"/>
                  </a:lnTo>
                  <a:lnTo>
                    <a:pt x="1447071" y="20782"/>
                  </a:lnTo>
                  <a:lnTo>
                    <a:pt x="1389761" y="13415"/>
                  </a:lnTo>
                  <a:lnTo>
                    <a:pt x="1331381" y="7610"/>
                  </a:lnTo>
                  <a:lnTo>
                    <a:pt x="1272012" y="3411"/>
                  </a:lnTo>
                  <a:lnTo>
                    <a:pt x="1211731" y="859"/>
                  </a:lnTo>
                  <a:lnTo>
                    <a:pt x="1150620" y="0"/>
                  </a:lnTo>
                  <a:close/>
                </a:path>
              </a:pathLst>
            </a:custGeom>
            <a:solidFill>
              <a:srgbClr val="D2BDBD">
                <a:alpha val="39999"/>
              </a:srgbClr>
            </a:solidFill>
          </p:spPr>
          <p:txBody>
            <a:bodyPr wrap="square" lIns="0" tIns="0" rIns="0" bIns="0" rtlCol="0"/>
            <a:lstStyle/>
            <a:p>
              <a:endParaRPr/>
            </a:p>
          </p:txBody>
        </p:sp>
        <p:pic>
          <p:nvPicPr>
            <p:cNvPr id="7" name="object 7"/>
            <p:cNvPicPr/>
            <p:nvPr/>
          </p:nvPicPr>
          <p:blipFill>
            <a:blip r:embed="rId4" cstate="print"/>
            <a:stretch>
              <a:fillRect/>
            </a:stretch>
          </p:blipFill>
          <p:spPr>
            <a:xfrm>
              <a:off x="4642103" y="2189988"/>
              <a:ext cx="491515" cy="345186"/>
            </a:xfrm>
            <a:prstGeom prst="rect">
              <a:avLst/>
            </a:prstGeom>
          </p:spPr>
        </p:pic>
      </p:grpSp>
      <p:sp>
        <p:nvSpPr>
          <p:cNvPr id="8" name="object 8"/>
          <p:cNvSpPr txBox="1"/>
          <p:nvPr/>
        </p:nvSpPr>
        <p:spPr>
          <a:xfrm>
            <a:off x="4791836" y="1277772"/>
            <a:ext cx="348615" cy="388620"/>
          </a:xfrm>
          <a:prstGeom prst="rect">
            <a:avLst/>
          </a:prstGeom>
        </p:spPr>
        <p:txBody>
          <a:bodyPr vert="horz" wrap="square" lIns="0" tIns="12700" rIns="0" bIns="0" rtlCol="0">
            <a:spAutoFit/>
          </a:bodyPr>
          <a:lstStyle/>
          <a:p>
            <a:pPr marL="96520" marR="5080" indent="-83820">
              <a:lnSpc>
                <a:spcPct val="119000"/>
              </a:lnSpc>
              <a:spcBef>
                <a:spcPts val="100"/>
              </a:spcBef>
            </a:pPr>
            <a:r>
              <a:rPr sz="1000" b="1" spc="-5" dirty="0">
                <a:solidFill>
                  <a:srgbClr val="FFFFFF"/>
                </a:solidFill>
                <a:latin typeface="Arial"/>
                <a:cs typeface="Arial"/>
              </a:rPr>
              <a:t>Co</a:t>
            </a:r>
            <a:r>
              <a:rPr sz="1000" b="1" spc="-10" dirty="0">
                <a:solidFill>
                  <a:srgbClr val="FFFFFF"/>
                </a:solidFill>
                <a:latin typeface="Arial"/>
                <a:cs typeface="Arial"/>
              </a:rPr>
              <a:t>E</a:t>
            </a:r>
            <a:r>
              <a:rPr sz="1000" b="1" spc="-5" dirty="0">
                <a:solidFill>
                  <a:srgbClr val="FFFFFF"/>
                </a:solidFill>
                <a:latin typeface="Arial"/>
                <a:cs typeface="Arial"/>
              </a:rPr>
              <a:t>s  (2)</a:t>
            </a:r>
            <a:endParaRPr sz="1000">
              <a:latin typeface="Arial"/>
              <a:cs typeface="Arial"/>
            </a:endParaRPr>
          </a:p>
        </p:txBody>
      </p:sp>
      <p:pic>
        <p:nvPicPr>
          <p:cNvPr id="9" name="object 9"/>
          <p:cNvPicPr/>
          <p:nvPr/>
        </p:nvPicPr>
        <p:blipFill>
          <a:blip r:embed="rId5" cstate="print"/>
          <a:stretch>
            <a:fillRect/>
          </a:stretch>
        </p:blipFill>
        <p:spPr>
          <a:xfrm>
            <a:off x="3605784" y="263652"/>
            <a:ext cx="1201674" cy="1151382"/>
          </a:xfrm>
          <a:prstGeom prst="rect">
            <a:avLst/>
          </a:prstGeom>
          <a:solidFill>
            <a:schemeClr val="bg1"/>
          </a:solidFill>
        </p:spPr>
      </p:pic>
      <p:sp>
        <p:nvSpPr>
          <p:cNvPr id="10" name="object 10"/>
          <p:cNvSpPr txBox="1"/>
          <p:nvPr/>
        </p:nvSpPr>
        <p:spPr>
          <a:xfrm>
            <a:off x="3733633" y="726185"/>
            <a:ext cx="908470" cy="228268"/>
          </a:xfrm>
          <a:prstGeom prst="rect">
            <a:avLst/>
          </a:prstGeom>
        </p:spPr>
        <p:txBody>
          <a:bodyPr vert="horz" wrap="square" lIns="0" tIns="12700" rIns="0" bIns="0" rtlCol="0">
            <a:spAutoFit/>
          </a:bodyPr>
          <a:lstStyle/>
          <a:p>
            <a:pPr marL="12700">
              <a:lnSpc>
                <a:spcPct val="100000"/>
              </a:lnSpc>
              <a:spcBef>
                <a:spcPts val="100"/>
              </a:spcBef>
            </a:pPr>
            <a:r>
              <a:rPr sz="1400" b="1" spc="5" dirty="0" err="1">
                <a:solidFill>
                  <a:srgbClr val="FFFFFF"/>
                </a:solidFill>
                <a:latin typeface="Arial"/>
                <a:cs typeface="Arial"/>
              </a:rPr>
              <a:t>M</a:t>
            </a:r>
            <a:r>
              <a:rPr sz="1400" b="1" dirty="0" err="1">
                <a:solidFill>
                  <a:srgbClr val="FFFFFF"/>
                </a:solidFill>
                <a:latin typeface="Arial"/>
                <a:cs typeface="Arial"/>
              </a:rPr>
              <a:t>oUs</a:t>
            </a:r>
            <a:r>
              <a:rPr sz="1400" b="1" spc="-10" dirty="0">
                <a:solidFill>
                  <a:srgbClr val="FFFFFF"/>
                </a:solidFill>
                <a:latin typeface="Arial"/>
                <a:cs typeface="Arial"/>
              </a:rPr>
              <a:t> </a:t>
            </a:r>
            <a:r>
              <a:rPr sz="1400" b="1" spc="-5" dirty="0">
                <a:solidFill>
                  <a:srgbClr val="FFFFFF"/>
                </a:solidFill>
                <a:latin typeface="Arial"/>
                <a:cs typeface="Arial"/>
              </a:rPr>
              <a:t>(</a:t>
            </a:r>
            <a:r>
              <a:rPr lang="en-IN" sz="1400" b="1" spc="-5" dirty="0">
                <a:solidFill>
                  <a:srgbClr val="FFFFFF"/>
                </a:solidFill>
                <a:latin typeface="Arial"/>
                <a:cs typeface="Arial"/>
              </a:rPr>
              <a:t>1</a:t>
            </a:r>
            <a:r>
              <a:rPr sz="1400" b="1" dirty="0">
                <a:solidFill>
                  <a:srgbClr val="FFFFFF"/>
                </a:solidFill>
                <a:latin typeface="Arial"/>
                <a:cs typeface="Arial"/>
              </a:rPr>
              <a:t>)</a:t>
            </a:r>
            <a:endParaRPr sz="1400" dirty="0">
              <a:latin typeface="Arial"/>
              <a:cs typeface="Arial"/>
            </a:endParaRPr>
          </a:p>
        </p:txBody>
      </p:sp>
      <p:pic>
        <p:nvPicPr>
          <p:cNvPr id="11" name="object 11"/>
          <p:cNvPicPr/>
          <p:nvPr/>
        </p:nvPicPr>
        <p:blipFill>
          <a:blip r:embed="rId6" cstate="print"/>
          <a:stretch>
            <a:fillRect/>
          </a:stretch>
        </p:blipFill>
        <p:spPr>
          <a:xfrm>
            <a:off x="4585883" y="260648"/>
            <a:ext cx="1578102" cy="1262646"/>
          </a:xfrm>
          <a:prstGeom prst="rect">
            <a:avLst/>
          </a:prstGeom>
        </p:spPr>
      </p:pic>
      <p:sp>
        <p:nvSpPr>
          <p:cNvPr id="12" name="object 12"/>
          <p:cNvSpPr txBox="1"/>
          <p:nvPr/>
        </p:nvSpPr>
        <p:spPr>
          <a:xfrm>
            <a:off x="4727848" y="743358"/>
            <a:ext cx="1208386" cy="265970"/>
          </a:xfrm>
          <a:prstGeom prst="rect">
            <a:avLst/>
          </a:prstGeom>
        </p:spPr>
        <p:txBody>
          <a:bodyPr vert="horz" wrap="square" lIns="0" tIns="33020" rIns="0" bIns="0" rtlCol="0">
            <a:spAutoFit/>
          </a:bodyPr>
          <a:lstStyle/>
          <a:p>
            <a:pPr marL="12700" marR="5080" indent="57785">
              <a:lnSpc>
                <a:spcPts val="919"/>
              </a:lnSpc>
              <a:spcBef>
                <a:spcPts val="260"/>
              </a:spcBef>
            </a:pPr>
            <a:r>
              <a:rPr sz="1050" b="1" dirty="0">
                <a:solidFill>
                  <a:srgbClr val="FFFFFF"/>
                </a:solidFill>
                <a:latin typeface="Arial"/>
                <a:cs typeface="Arial"/>
              </a:rPr>
              <a:t>Networking and </a:t>
            </a:r>
            <a:r>
              <a:rPr sz="1050" b="1" spc="5" dirty="0">
                <a:solidFill>
                  <a:srgbClr val="FFFFFF"/>
                </a:solidFill>
                <a:latin typeface="Arial"/>
                <a:cs typeface="Arial"/>
              </a:rPr>
              <a:t> </a:t>
            </a:r>
            <a:r>
              <a:rPr sz="1050" b="1" dirty="0">
                <a:solidFill>
                  <a:srgbClr val="FFFFFF"/>
                </a:solidFill>
                <a:latin typeface="Arial"/>
                <a:cs typeface="Arial"/>
              </a:rPr>
              <a:t>Coll</a:t>
            </a:r>
            <a:r>
              <a:rPr sz="1050" b="1" spc="-5" dirty="0">
                <a:solidFill>
                  <a:srgbClr val="FFFFFF"/>
                </a:solidFill>
                <a:latin typeface="Arial"/>
                <a:cs typeface="Arial"/>
              </a:rPr>
              <a:t>a</a:t>
            </a:r>
            <a:r>
              <a:rPr sz="1050" b="1" dirty="0">
                <a:solidFill>
                  <a:srgbClr val="FFFFFF"/>
                </a:solidFill>
                <a:latin typeface="Arial"/>
                <a:cs typeface="Arial"/>
              </a:rPr>
              <a:t>boration</a:t>
            </a:r>
            <a:r>
              <a:rPr sz="1050" b="1" spc="-5" dirty="0">
                <a:solidFill>
                  <a:srgbClr val="FFFFFF"/>
                </a:solidFill>
                <a:latin typeface="Arial"/>
                <a:cs typeface="Arial"/>
              </a:rPr>
              <a:t>s</a:t>
            </a:r>
            <a:r>
              <a:rPr sz="1050" b="1" spc="-20" dirty="0">
                <a:solidFill>
                  <a:srgbClr val="FFFFFF"/>
                </a:solidFill>
                <a:latin typeface="Arial"/>
                <a:cs typeface="Arial"/>
              </a:rPr>
              <a:t> </a:t>
            </a:r>
            <a:r>
              <a:rPr sz="1050" b="1" spc="-5" dirty="0">
                <a:solidFill>
                  <a:srgbClr val="FFFFFF"/>
                </a:solidFill>
                <a:latin typeface="Arial"/>
                <a:cs typeface="Arial"/>
              </a:rPr>
              <a:t>(1</a:t>
            </a:r>
            <a:r>
              <a:rPr sz="1050" b="1" dirty="0">
                <a:solidFill>
                  <a:srgbClr val="FFFFFF"/>
                </a:solidFill>
                <a:latin typeface="Arial"/>
                <a:cs typeface="Arial"/>
              </a:rPr>
              <a:t>)</a:t>
            </a:r>
            <a:endParaRPr sz="1050" dirty="0">
              <a:latin typeface="Arial"/>
              <a:cs typeface="Arial"/>
            </a:endParaRPr>
          </a:p>
        </p:txBody>
      </p:sp>
      <p:grpSp>
        <p:nvGrpSpPr>
          <p:cNvPr id="13" name="object 13"/>
          <p:cNvGrpSpPr/>
          <p:nvPr/>
        </p:nvGrpSpPr>
        <p:grpSpPr>
          <a:xfrm>
            <a:off x="3650179" y="1509980"/>
            <a:ext cx="3381925" cy="4079260"/>
            <a:chOff x="3659717" y="1546585"/>
            <a:chExt cx="3381925" cy="4079260"/>
          </a:xfrm>
        </p:grpSpPr>
        <p:pic>
          <p:nvPicPr>
            <p:cNvPr id="14" name="object 14"/>
            <p:cNvPicPr/>
            <p:nvPr/>
          </p:nvPicPr>
          <p:blipFill>
            <a:blip r:embed="rId7" cstate="print"/>
            <a:stretch>
              <a:fillRect/>
            </a:stretch>
          </p:blipFill>
          <p:spPr>
            <a:xfrm>
              <a:off x="3659717" y="1546585"/>
              <a:ext cx="3158490" cy="2175510"/>
            </a:xfrm>
            <a:prstGeom prst="rect">
              <a:avLst/>
            </a:prstGeom>
          </p:spPr>
        </p:pic>
        <p:pic>
          <p:nvPicPr>
            <p:cNvPr id="15" name="object 15"/>
            <p:cNvPicPr/>
            <p:nvPr/>
          </p:nvPicPr>
          <p:blipFill>
            <a:blip r:embed="rId8" cstate="print"/>
            <a:stretch>
              <a:fillRect/>
            </a:stretch>
          </p:blipFill>
          <p:spPr>
            <a:xfrm>
              <a:off x="5052060" y="3326879"/>
              <a:ext cx="846582" cy="637806"/>
            </a:xfrm>
            <a:prstGeom prst="rect">
              <a:avLst/>
            </a:prstGeom>
          </p:spPr>
        </p:pic>
        <p:pic>
          <p:nvPicPr>
            <p:cNvPr id="16" name="object 16"/>
            <p:cNvPicPr/>
            <p:nvPr/>
          </p:nvPicPr>
          <p:blipFill>
            <a:blip r:embed="rId9" cstate="print"/>
            <a:stretch>
              <a:fillRect/>
            </a:stretch>
          </p:blipFill>
          <p:spPr>
            <a:xfrm>
              <a:off x="4671060" y="3878579"/>
              <a:ext cx="1608582" cy="636269"/>
            </a:xfrm>
            <a:prstGeom prst="rect">
              <a:avLst/>
            </a:prstGeom>
          </p:spPr>
        </p:pic>
        <p:pic>
          <p:nvPicPr>
            <p:cNvPr id="17" name="object 17"/>
            <p:cNvPicPr/>
            <p:nvPr/>
          </p:nvPicPr>
          <p:blipFill>
            <a:blip r:embed="rId10" cstate="print"/>
            <a:stretch>
              <a:fillRect/>
            </a:stretch>
          </p:blipFill>
          <p:spPr>
            <a:xfrm>
              <a:off x="4290060" y="4428731"/>
              <a:ext cx="2370582" cy="637806"/>
            </a:xfrm>
            <a:prstGeom prst="rect">
              <a:avLst/>
            </a:prstGeom>
          </p:spPr>
        </p:pic>
        <p:pic>
          <p:nvPicPr>
            <p:cNvPr id="18" name="object 18"/>
            <p:cNvPicPr/>
            <p:nvPr/>
          </p:nvPicPr>
          <p:blipFill>
            <a:blip r:embed="rId11" cstate="print"/>
            <a:stretch>
              <a:fillRect/>
            </a:stretch>
          </p:blipFill>
          <p:spPr>
            <a:xfrm>
              <a:off x="3909060" y="4980431"/>
              <a:ext cx="3132582" cy="645414"/>
            </a:xfrm>
            <a:prstGeom prst="rect">
              <a:avLst/>
            </a:prstGeom>
          </p:spPr>
        </p:pic>
      </p:grpSp>
      <p:sp>
        <p:nvSpPr>
          <p:cNvPr id="19" name="object 19"/>
          <p:cNvSpPr txBox="1"/>
          <p:nvPr/>
        </p:nvSpPr>
        <p:spPr>
          <a:xfrm>
            <a:off x="4430610" y="5064479"/>
            <a:ext cx="2104470" cy="452753"/>
          </a:xfrm>
          <a:prstGeom prst="rect">
            <a:avLst/>
          </a:prstGeom>
        </p:spPr>
        <p:txBody>
          <a:bodyPr vert="horz" wrap="square" lIns="0" tIns="35560" rIns="0" bIns="0" rtlCol="0">
            <a:spAutoFit/>
          </a:bodyPr>
          <a:lstStyle/>
          <a:p>
            <a:pPr marL="12700" marR="5080" algn="ctr">
              <a:lnSpc>
                <a:spcPct val="86300"/>
              </a:lnSpc>
              <a:spcBef>
                <a:spcPts val="280"/>
              </a:spcBef>
            </a:pPr>
            <a:r>
              <a:rPr sz="1050" b="1" dirty="0">
                <a:latin typeface="Arial"/>
                <a:cs typeface="Arial"/>
              </a:rPr>
              <a:t>Ph.D.</a:t>
            </a:r>
            <a:r>
              <a:rPr sz="1050" b="1" spc="-40" dirty="0">
                <a:latin typeface="Arial"/>
                <a:cs typeface="Arial"/>
              </a:rPr>
              <a:t> </a:t>
            </a:r>
            <a:r>
              <a:rPr sz="1050" b="1" dirty="0">
                <a:latin typeface="Arial"/>
                <a:cs typeface="Arial"/>
              </a:rPr>
              <a:t>Guidance</a:t>
            </a:r>
            <a:r>
              <a:rPr sz="1050" b="1" spc="-45" dirty="0">
                <a:latin typeface="Arial"/>
                <a:cs typeface="Arial"/>
              </a:rPr>
              <a:t> </a:t>
            </a:r>
            <a:r>
              <a:rPr sz="1050" b="1" dirty="0">
                <a:latin typeface="Arial"/>
                <a:cs typeface="Arial"/>
              </a:rPr>
              <a:t>(</a:t>
            </a:r>
            <a:r>
              <a:rPr lang="en-IN" sz="1050" b="1" dirty="0">
                <a:latin typeface="Arial"/>
                <a:cs typeface="Arial"/>
              </a:rPr>
              <a:t>18</a:t>
            </a:r>
            <a:r>
              <a:rPr sz="1050" b="1" dirty="0">
                <a:latin typeface="Arial"/>
                <a:cs typeface="Arial"/>
              </a:rPr>
              <a:t>)</a:t>
            </a:r>
            <a:r>
              <a:rPr sz="1050" b="1" spc="-25" dirty="0">
                <a:latin typeface="Arial"/>
                <a:cs typeface="Arial"/>
              </a:rPr>
              <a:t> </a:t>
            </a:r>
            <a:r>
              <a:rPr sz="1050" b="1" spc="5" dirty="0">
                <a:latin typeface="Arial"/>
                <a:cs typeface="Arial"/>
              </a:rPr>
              <a:t>and</a:t>
            </a:r>
            <a:r>
              <a:rPr sz="1050" b="1" spc="-25" dirty="0">
                <a:latin typeface="Arial"/>
                <a:cs typeface="Arial"/>
              </a:rPr>
              <a:t> </a:t>
            </a:r>
            <a:r>
              <a:rPr sz="1050" b="1" spc="5" dirty="0">
                <a:latin typeface="Arial"/>
                <a:cs typeface="Arial"/>
              </a:rPr>
              <a:t>R&amp;D </a:t>
            </a:r>
            <a:r>
              <a:rPr sz="1050" b="1" spc="-280" dirty="0">
                <a:latin typeface="Arial"/>
                <a:cs typeface="Arial"/>
              </a:rPr>
              <a:t> </a:t>
            </a:r>
            <a:r>
              <a:rPr sz="1050" b="1" dirty="0">
                <a:latin typeface="Arial"/>
                <a:cs typeface="Arial"/>
              </a:rPr>
              <a:t>Projects</a:t>
            </a:r>
            <a:r>
              <a:rPr lang="en-IN" sz="1050" b="1" dirty="0">
                <a:latin typeface="Arial"/>
                <a:cs typeface="Arial"/>
              </a:rPr>
              <a:t> </a:t>
            </a:r>
            <a:r>
              <a:rPr sz="1050" b="1" dirty="0">
                <a:latin typeface="Arial"/>
                <a:cs typeface="Arial"/>
              </a:rPr>
              <a:t>(</a:t>
            </a:r>
            <a:r>
              <a:rPr lang="en-IN" sz="1050" b="1" dirty="0">
                <a:latin typeface="Arial"/>
                <a:cs typeface="Arial"/>
              </a:rPr>
              <a:t>4.85</a:t>
            </a:r>
            <a:r>
              <a:rPr sz="1050" b="1" dirty="0">
                <a:latin typeface="Arial"/>
                <a:cs typeface="Arial"/>
              </a:rPr>
              <a:t> Cr), </a:t>
            </a:r>
            <a:r>
              <a:rPr lang="en-IN" sz="1050" b="1" dirty="0">
                <a:latin typeface="Arial"/>
                <a:cs typeface="Arial"/>
              </a:rPr>
              <a:t>Consultancy projects ( 1.77 Cr)</a:t>
            </a:r>
            <a:endParaRPr sz="1050" dirty="0">
              <a:latin typeface="Arial"/>
              <a:cs typeface="Arial"/>
            </a:endParaRPr>
          </a:p>
        </p:txBody>
      </p:sp>
      <p:pic>
        <p:nvPicPr>
          <p:cNvPr id="20" name="object 20"/>
          <p:cNvPicPr/>
          <p:nvPr/>
        </p:nvPicPr>
        <p:blipFill>
          <a:blip r:embed="rId12" cstate="print"/>
          <a:stretch>
            <a:fillRect/>
          </a:stretch>
        </p:blipFill>
        <p:spPr>
          <a:xfrm>
            <a:off x="3529584" y="5530596"/>
            <a:ext cx="3891534" cy="637806"/>
          </a:xfrm>
          <a:prstGeom prst="rect">
            <a:avLst/>
          </a:prstGeom>
        </p:spPr>
      </p:pic>
      <p:sp>
        <p:nvSpPr>
          <p:cNvPr id="21" name="object 21"/>
          <p:cNvSpPr txBox="1"/>
          <p:nvPr/>
        </p:nvSpPr>
        <p:spPr>
          <a:xfrm>
            <a:off x="4259080" y="5648655"/>
            <a:ext cx="2303264" cy="319318"/>
          </a:xfrm>
          <a:prstGeom prst="rect">
            <a:avLst/>
          </a:prstGeom>
        </p:spPr>
        <p:txBody>
          <a:bodyPr vert="horz" wrap="square" lIns="0" tIns="36830" rIns="0" bIns="0" rtlCol="0">
            <a:spAutoFit/>
          </a:bodyPr>
          <a:lstStyle/>
          <a:p>
            <a:pPr marL="12700" marR="5080" indent="24130" algn="ctr">
              <a:lnSpc>
                <a:spcPts val="1140"/>
              </a:lnSpc>
              <a:spcBef>
                <a:spcPts val="290"/>
              </a:spcBef>
            </a:pPr>
            <a:r>
              <a:rPr sz="1100" b="1" spc="-5" dirty="0">
                <a:latin typeface="Arial"/>
                <a:cs typeface="Arial"/>
              </a:rPr>
              <a:t>FDPs </a:t>
            </a:r>
            <a:r>
              <a:rPr sz="1100" b="1" dirty="0">
                <a:latin typeface="Arial"/>
                <a:cs typeface="Arial"/>
              </a:rPr>
              <a:t>/ Workshops</a:t>
            </a:r>
            <a:r>
              <a:rPr lang="en-IN" sz="1100" b="1" dirty="0">
                <a:latin typeface="Arial"/>
                <a:cs typeface="Arial"/>
              </a:rPr>
              <a:t>/expert talks </a:t>
            </a:r>
            <a:r>
              <a:rPr sz="1100" b="1" dirty="0">
                <a:latin typeface="Arial"/>
                <a:cs typeface="Arial"/>
              </a:rPr>
              <a:t> (</a:t>
            </a:r>
            <a:r>
              <a:rPr lang="en-IN" sz="1100" b="1" dirty="0">
                <a:latin typeface="Arial"/>
                <a:cs typeface="Arial"/>
              </a:rPr>
              <a:t>120</a:t>
            </a:r>
            <a:r>
              <a:rPr sz="1100" b="1" dirty="0">
                <a:latin typeface="Arial"/>
                <a:cs typeface="Arial"/>
              </a:rPr>
              <a:t>)</a:t>
            </a:r>
            <a:endParaRPr sz="1100" dirty="0">
              <a:latin typeface="Arial"/>
              <a:cs typeface="Arial"/>
            </a:endParaRPr>
          </a:p>
        </p:txBody>
      </p:sp>
      <p:pic>
        <p:nvPicPr>
          <p:cNvPr id="22" name="object 22"/>
          <p:cNvPicPr/>
          <p:nvPr/>
        </p:nvPicPr>
        <p:blipFill>
          <a:blip r:embed="rId13" cstate="print"/>
          <a:stretch>
            <a:fillRect/>
          </a:stretch>
        </p:blipFill>
        <p:spPr>
          <a:xfrm>
            <a:off x="3148583" y="6082284"/>
            <a:ext cx="4653534" cy="636269"/>
          </a:xfrm>
          <a:prstGeom prst="rect">
            <a:avLst/>
          </a:prstGeom>
        </p:spPr>
      </p:pic>
      <p:sp>
        <p:nvSpPr>
          <p:cNvPr id="23" name="object 23"/>
          <p:cNvSpPr txBox="1"/>
          <p:nvPr/>
        </p:nvSpPr>
        <p:spPr>
          <a:xfrm>
            <a:off x="4038601" y="6117742"/>
            <a:ext cx="2791968" cy="435697"/>
          </a:xfrm>
          <a:prstGeom prst="rect">
            <a:avLst/>
          </a:prstGeom>
        </p:spPr>
        <p:txBody>
          <a:bodyPr vert="horz" wrap="square" lIns="0" tIns="12700" rIns="0" bIns="0" rtlCol="0">
            <a:spAutoFit/>
          </a:bodyPr>
          <a:lstStyle/>
          <a:p>
            <a:pPr marL="265430" marR="5080" indent="-253365">
              <a:lnSpc>
                <a:spcPct val="120000"/>
              </a:lnSpc>
              <a:spcBef>
                <a:spcPts val="100"/>
              </a:spcBef>
            </a:pPr>
            <a:r>
              <a:rPr sz="1200" b="1" dirty="0">
                <a:latin typeface="Arial"/>
                <a:cs typeface="Arial"/>
              </a:rPr>
              <a:t>Good</a:t>
            </a:r>
            <a:r>
              <a:rPr sz="1200" b="1" spc="-25" dirty="0">
                <a:latin typeface="Arial"/>
                <a:cs typeface="Arial"/>
              </a:rPr>
              <a:t> </a:t>
            </a:r>
            <a:r>
              <a:rPr sz="1200" b="1" dirty="0">
                <a:latin typeface="Arial"/>
                <a:cs typeface="Arial"/>
              </a:rPr>
              <a:t>SFR</a:t>
            </a:r>
            <a:r>
              <a:rPr sz="1200" b="1" spc="-30" dirty="0">
                <a:latin typeface="Arial"/>
                <a:cs typeface="Arial"/>
              </a:rPr>
              <a:t> </a:t>
            </a:r>
            <a:r>
              <a:rPr sz="1200" b="1" dirty="0">
                <a:latin typeface="Arial"/>
                <a:cs typeface="Arial"/>
              </a:rPr>
              <a:t>and</a:t>
            </a:r>
            <a:r>
              <a:rPr sz="1200" b="1" spc="-35" dirty="0">
                <a:latin typeface="Arial"/>
                <a:cs typeface="Arial"/>
              </a:rPr>
              <a:t> </a:t>
            </a:r>
            <a:r>
              <a:rPr sz="1200" b="1" dirty="0">
                <a:latin typeface="Arial"/>
                <a:cs typeface="Arial"/>
              </a:rPr>
              <a:t>Faculty</a:t>
            </a:r>
            <a:r>
              <a:rPr sz="1200" b="1" spc="-30" dirty="0">
                <a:latin typeface="Arial"/>
                <a:cs typeface="Arial"/>
              </a:rPr>
              <a:t> </a:t>
            </a:r>
            <a:r>
              <a:rPr sz="1200" b="1" dirty="0">
                <a:latin typeface="Arial"/>
                <a:cs typeface="Arial"/>
              </a:rPr>
              <a:t>Qualifications </a:t>
            </a:r>
            <a:r>
              <a:rPr sz="1200" b="1" spc="-320" dirty="0">
                <a:latin typeface="Arial"/>
                <a:cs typeface="Arial"/>
              </a:rPr>
              <a:t> </a:t>
            </a:r>
            <a:r>
              <a:rPr sz="1200" b="1" dirty="0">
                <a:latin typeface="Arial"/>
                <a:cs typeface="Arial"/>
              </a:rPr>
              <a:t>(&lt;</a:t>
            </a:r>
            <a:r>
              <a:rPr sz="1200" b="1" spc="-15" dirty="0">
                <a:latin typeface="Arial"/>
                <a:cs typeface="Arial"/>
              </a:rPr>
              <a:t> </a:t>
            </a:r>
            <a:r>
              <a:rPr sz="1200" b="1" dirty="0">
                <a:latin typeface="Arial"/>
                <a:cs typeface="Arial"/>
              </a:rPr>
              <a:t>1:20,</a:t>
            </a:r>
            <a:r>
              <a:rPr sz="1200" b="1" spc="-25" dirty="0">
                <a:latin typeface="Arial"/>
                <a:cs typeface="Arial"/>
              </a:rPr>
              <a:t> </a:t>
            </a:r>
            <a:r>
              <a:rPr lang="en-IN" sz="1200" b="1" spc="-25" dirty="0">
                <a:latin typeface="Arial"/>
                <a:cs typeface="Arial"/>
              </a:rPr>
              <a:t>15 </a:t>
            </a:r>
            <a:r>
              <a:rPr sz="1200" b="1" dirty="0">
                <a:latin typeface="Arial"/>
                <a:cs typeface="Arial"/>
              </a:rPr>
              <a:t>PhDs,</a:t>
            </a:r>
            <a:r>
              <a:rPr sz="1200" b="1" spc="-15" dirty="0">
                <a:latin typeface="Arial"/>
                <a:cs typeface="Arial"/>
              </a:rPr>
              <a:t> </a:t>
            </a:r>
            <a:r>
              <a:rPr lang="en-IN" sz="1200" b="1" dirty="0">
                <a:latin typeface="Arial"/>
                <a:cs typeface="Arial"/>
              </a:rPr>
              <a:t>3</a:t>
            </a:r>
            <a:r>
              <a:rPr sz="1200" b="1" spc="-10" dirty="0">
                <a:latin typeface="Arial"/>
                <a:cs typeface="Arial"/>
              </a:rPr>
              <a:t> </a:t>
            </a:r>
            <a:r>
              <a:rPr sz="1200" b="1" dirty="0">
                <a:latin typeface="Arial"/>
                <a:cs typeface="Arial"/>
              </a:rPr>
              <a:t>Pursuing)</a:t>
            </a:r>
            <a:endParaRPr sz="1200" dirty="0">
              <a:latin typeface="Arial"/>
              <a:cs typeface="Arial"/>
            </a:endParaRPr>
          </a:p>
        </p:txBody>
      </p:sp>
      <p:grpSp>
        <p:nvGrpSpPr>
          <p:cNvPr id="24" name="object 24"/>
          <p:cNvGrpSpPr/>
          <p:nvPr/>
        </p:nvGrpSpPr>
        <p:grpSpPr>
          <a:xfrm>
            <a:off x="3667108" y="2000240"/>
            <a:ext cx="8186420" cy="1649730"/>
            <a:chOff x="3881628" y="2084832"/>
            <a:chExt cx="8186420" cy="1649730"/>
          </a:xfrm>
        </p:grpSpPr>
        <p:pic>
          <p:nvPicPr>
            <p:cNvPr id="25" name="object 25"/>
            <p:cNvPicPr/>
            <p:nvPr/>
          </p:nvPicPr>
          <p:blipFill>
            <a:blip r:embed="rId14" cstate="print"/>
            <a:stretch>
              <a:fillRect/>
            </a:stretch>
          </p:blipFill>
          <p:spPr>
            <a:xfrm>
              <a:off x="3881628" y="2084832"/>
              <a:ext cx="8186166" cy="1649730"/>
            </a:xfrm>
            <a:prstGeom prst="rect">
              <a:avLst/>
            </a:prstGeom>
          </p:spPr>
        </p:pic>
        <p:pic>
          <p:nvPicPr>
            <p:cNvPr id="26" name="object 26"/>
            <p:cNvPicPr/>
            <p:nvPr/>
          </p:nvPicPr>
          <p:blipFill>
            <a:blip r:embed="rId15" cstate="print"/>
            <a:stretch>
              <a:fillRect/>
            </a:stretch>
          </p:blipFill>
          <p:spPr>
            <a:xfrm>
              <a:off x="9038844" y="2702039"/>
              <a:ext cx="2291333" cy="435114"/>
            </a:xfrm>
            <a:prstGeom prst="rect">
              <a:avLst/>
            </a:prstGeom>
          </p:spPr>
        </p:pic>
      </p:grpSp>
      <p:sp>
        <p:nvSpPr>
          <p:cNvPr id="27" name="object 27"/>
          <p:cNvSpPr txBox="1"/>
          <p:nvPr/>
        </p:nvSpPr>
        <p:spPr>
          <a:xfrm>
            <a:off x="9239272" y="2714620"/>
            <a:ext cx="1424305" cy="258404"/>
          </a:xfrm>
          <a:prstGeom prst="rect">
            <a:avLst/>
          </a:prstGeom>
        </p:spPr>
        <p:txBody>
          <a:bodyPr vert="horz" wrap="square" lIns="0" tIns="12065" rIns="0" bIns="0" rtlCol="0">
            <a:spAutoFit/>
          </a:bodyPr>
          <a:lstStyle/>
          <a:p>
            <a:pPr marL="12700">
              <a:lnSpc>
                <a:spcPct val="100000"/>
              </a:lnSpc>
              <a:spcBef>
                <a:spcPts val="95"/>
              </a:spcBef>
            </a:pPr>
            <a:r>
              <a:rPr lang="en-IN" sz="1600" b="1" dirty="0">
                <a:solidFill>
                  <a:schemeClr val="bg1"/>
                </a:solidFill>
                <a:latin typeface="Arial"/>
                <a:cs typeface="Arial"/>
              </a:rPr>
              <a:t>Infrastructure</a:t>
            </a:r>
            <a:endParaRPr sz="1600" b="1" dirty="0">
              <a:solidFill>
                <a:schemeClr val="bg1"/>
              </a:solidFill>
              <a:latin typeface="Arial"/>
              <a:cs typeface="Arial"/>
            </a:endParaRPr>
          </a:p>
        </p:txBody>
      </p:sp>
      <p:pic>
        <p:nvPicPr>
          <p:cNvPr id="28" name="object 28"/>
          <p:cNvPicPr/>
          <p:nvPr/>
        </p:nvPicPr>
        <p:blipFill>
          <a:blip r:embed="rId16" cstate="print"/>
          <a:stretch>
            <a:fillRect/>
          </a:stretch>
        </p:blipFill>
        <p:spPr>
          <a:xfrm>
            <a:off x="4519046" y="2714620"/>
            <a:ext cx="2291334" cy="486634"/>
          </a:xfrm>
          <a:prstGeom prst="rect">
            <a:avLst/>
          </a:prstGeom>
        </p:spPr>
      </p:pic>
      <p:sp>
        <p:nvSpPr>
          <p:cNvPr id="29" name="object 29"/>
          <p:cNvSpPr txBox="1"/>
          <p:nvPr/>
        </p:nvSpPr>
        <p:spPr>
          <a:xfrm>
            <a:off x="5095868" y="2857496"/>
            <a:ext cx="734695"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2060"/>
                </a:solidFill>
                <a:latin typeface="Arial"/>
                <a:cs typeface="Arial"/>
              </a:rPr>
              <a:t>Fac</a:t>
            </a:r>
            <a:r>
              <a:rPr sz="1600" b="1" spc="-10" dirty="0">
                <a:solidFill>
                  <a:srgbClr val="002060"/>
                </a:solidFill>
                <a:latin typeface="Arial"/>
                <a:cs typeface="Arial"/>
              </a:rPr>
              <a:t>u</a:t>
            </a:r>
            <a:r>
              <a:rPr sz="1600" b="1" spc="-5" dirty="0">
                <a:solidFill>
                  <a:srgbClr val="002060"/>
                </a:solidFill>
                <a:latin typeface="Arial"/>
                <a:cs typeface="Arial"/>
              </a:rPr>
              <a:t>lty</a:t>
            </a:r>
            <a:endParaRPr sz="1600" dirty="0">
              <a:solidFill>
                <a:srgbClr val="002060"/>
              </a:solidFill>
              <a:latin typeface="Arial"/>
              <a:cs typeface="Arial"/>
            </a:endParaRPr>
          </a:p>
        </p:txBody>
      </p:sp>
      <p:pic>
        <p:nvPicPr>
          <p:cNvPr id="44" name="object 44"/>
          <p:cNvPicPr/>
          <p:nvPr/>
        </p:nvPicPr>
        <p:blipFill>
          <a:blip r:embed="rId17" cstate="print"/>
          <a:stretch>
            <a:fillRect/>
          </a:stretch>
        </p:blipFill>
        <p:spPr>
          <a:xfrm>
            <a:off x="9612149" y="0"/>
            <a:ext cx="1082000" cy="1139916"/>
          </a:xfrm>
          <a:prstGeom prst="rect">
            <a:avLst/>
          </a:prstGeom>
        </p:spPr>
      </p:pic>
      <p:sp>
        <p:nvSpPr>
          <p:cNvPr id="45" name="object 45"/>
          <p:cNvSpPr txBox="1"/>
          <p:nvPr/>
        </p:nvSpPr>
        <p:spPr>
          <a:xfrm>
            <a:off x="9908793" y="470103"/>
            <a:ext cx="354965" cy="208915"/>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2A53"/>
                </a:solidFill>
                <a:latin typeface="Arial"/>
                <a:cs typeface="Arial"/>
              </a:rPr>
              <a:t>NBA</a:t>
            </a:r>
            <a:endParaRPr sz="1200">
              <a:latin typeface="Arial"/>
              <a:cs typeface="Arial"/>
            </a:endParaRPr>
          </a:p>
        </p:txBody>
      </p:sp>
      <p:pic>
        <p:nvPicPr>
          <p:cNvPr id="46" name="object 46"/>
          <p:cNvPicPr/>
          <p:nvPr/>
        </p:nvPicPr>
        <p:blipFill>
          <a:blip r:embed="rId18" cstate="print"/>
          <a:stretch>
            <a:fillRect/>
          </a:stretch>
        </p:blipFill>
        <p:spPr>
          <a:xfrm>
            <a:off x="9238488" y="731519"/>
            <a:ext cx="916698" cy="1123950"/>
          </a:xfrm>
          <a:prstGeom prst="rect">
            <a:avLst/>
          </a:prstGeom>
        </p:spPr>
      </p:pic>
      <p:sp>
        <p:nvSpPr>
          <p:cNvPr id="47" name="object 47"/>
          <p:cNvSpPr txBox="1"/>
          <p:nvPr/>
        </p:nvSpPr>
        <p:spPr>
          <a:xfrm>
            <a:off x="9541002" y="1124458"/>
            <a:ext cx="45910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2A53"/>
                </a:solidFill>
                <a:latin typeface="Arial"/>
                <a:cs typeface="Arial"/>
              </a:rPr>
              <a:t>N</a:t>
            </a:r>
            <a:r>
              <a:rPr sz="1200" b="1" spc="-35" dirty="0">
                <a:solidFill>
                  <a:srgbClr val="002A53"/>
                </a:solidFill>
                <a:latin typeface="Arial"/>
                <a:cs typeface="Arial"/>
              </a:rPr>
              <a:t>AA</a:t>
            </a:r>
            <a:r>
              <a:rPr sz="1200" b="1" spc="-5" dirty="0">
                <a:solidFill>
                  <a:srgbClr val="002A53"/>
                </a:solidFill>
                <a:latin typeface="Arial"/>
                <a:cs typeface="Arial"/>
              </a:rPr>
              <a:t>C</a:t>
            </a:r>
            <a:endParaRPr sz="1200">
              <a:latin typeface="Arial"/>
              <a:cs typeface="Arial"/>
            </a:endParaRPr>
          </a:p>
        </p:txBody>
      </p:sp>
      <p:pic>
        <p:nvPicPr>
          <p:cNvPr id="48" name="object 48"/>
          <p:cNvPicPr/>
          <p:nvPr/>
        </p:nvPicPr>
        <p:blipFill>
          <a:blip r:embed="rId19" cstate="print"/>
          <a:stretch>
            <a:fillRect/>
          </a:stretch>
        </p:blipFill>
        <p:spPr>
          <a:xfrm>
            <a:off x="9553956" y="1380744"/>
            <a:ext cx="1058430" cy="1058417"/>
          </a:xfrm>
          <a:prstGeom prst="rect">
            <a:avLst/>
          </a:prstGeom>
        </p:spPr>
      </p:pic>
      <p:sp>
        <p:nvSpPr>
          <p:cNvPr id="49" name="object 49"/>
          <p:cNvSpPr txBox="1"/>
          <p:nvPr/>
        </p:nvSpPr>
        <p:spPr>
          <a:xfrm>
            <a:off x="9814686" y="1779523"/>
            <a:ext cx="54356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2A53"/>
                </a:solidFill>
                <a:latin typeface="Arial"/>
                <a:cs typeface="Arial"/>
              </a:rPr>
              <a:t>Quali</a:t>
            </a:r>
            <a:r>
              <a:rPr sz="1200" b="1" spc="-5" dirty="0">
                <a:solidFill>
                  <a:srgbClr val="002A53"/>
                </a:solidFill>
                <a:latin typeface="Arial"/>
                <a:cs typeface="Arial"/>
              </a:rPr>
              <a:t>ty</a:t>
            </a:r>
            <a:endParaRPr sz="1200">
              <a:latin typeface="Arial"/>
              <a:cs typeface="Arial"/>
            </a:endParaRPr>
          </a:p>
        </p:txBody>
      </p:sp>
      <p:grpSp>
        <p:nvGrpSpPr>
          <p:cNvPr id="50" name="object 50"/>
          <p:cNvGrpSpPr/>
          <p:nvPr/>
        </p:nvGrpSpPr>
        <p:grpSpPr>
          <a:xfrm>
            <a:off x="5868712" y="1115917"/>
            <a:ext cx="5895593" cy="5057407"/>
            <a:chOff x="5894832" y="1130795"/>
            <a:chExt cx="5895593" cy="5057407"/>
          </a:xfrm>
        </p:grpSpPr>
        <p:pic>
          <p:nvPicPr>
            <p:cNvPr id="51" name="object 51"/>
            <p:cNvPicPr/>
            <p:nvPr/>
          </p:nvPicPr>
          <p:blipFill>
            <a:blip r:embed="rId20" cstate="print"/>
            <a:stretch>
              <a:fillRect/>
            </a:stretch>
          </p:blipFill>
          <p:spPr>
            <a:xfrm>
              <a:off x="9454896" y="2191486"/>
              <a:ext cx="278155" cy="333019"/>
            </a:xfrm>
            <a:prstGeom prst="rect">
              <a:avLst/>
            </a:prstGeom>
          </p:spPr>
        </p:pic>
        <p:pic>
          <p:nvPicPr>
            <p:cNvPr id="53" name="object 53"/>
            <p:cNvPicPr/>
            <p:nvPr/>
          </p:nvPicPr>
          <p:blipFill>
            <a:blip r:embed="rId21" cstate="print"/>
            <a:stretch>
              <a:fillRect/>
            </a:stretch>
          </p:blipFill>
          <p:spPr>
            <a:xfrm>
              <a:off x="5894832" y="1863877"/>
              <a:ext cx="502945" cy="547090"/>
            </a:xfrm>
            <a:prstGeom prst="rect">
              <a:avLst/>
            </a:prstGeom>
          </p:spPr>
        </p:pic>
        <p:pic>
          <p:nvPicPr>
            <p:cNvPr id="54" name="object 54"/>
            <p:cNvPicPr/>
            <p:nvPr/>
          </p:nvPicPr>
          <p:blipFill>
            <a:blip r:embed="rId22" cstate="print"/>
            <a:stretch>
              <a:fillRect/>
            </a:stretch>
          </p:blipFill>
          <p:spPr>
            <a:xfrm>
              <a:off x="5953970" y="1904900"/>
              <a:ext cx="384726" cy="432915"/>
            </a:xfrm>
            <a:prstGeom prst="rect">
              <a:avLst/>
            </a:prstGeom>
          </p:spPr>
        </p:pic>
        <p:pic>
          <p:nvPicPr>
            <p:cNvPr id="55" name="object 55"/>
            <p:cNvPicPr/>
            <p:nvPr/>
          </p:nvPicPr>
          <p:blipFill>
            <a:blip r:embed="rId23" cstate="print"/>
            <a:stretch>
              <a:fillRect/>
            </a:stretch>
          </p:blipFill>
          <p:spPr>
            <a:xfrm>
              <a:off x="6035567" y="2003044"/>
              <a:ext cx="215372" cy="232663"/>
            </a:xfrm>
            <a:prstGeom prst="rect">
              <a:avLst/>
            </a:prstGeom>
          </p:spPr>
        </p:pic>
        <p:pic>
          <p:nvPicPr>
            <p:cNvPr id="56" name="object 56"/>
            <p:cNvPicPr/>
            <p:nvPr/>
          </p:nvPicPr>
          <p:blipFill>
            <a:blip r:embed="rId24" cstate="print"/>
            <a:stretch>
              <a:fillRect/>
            </a:stretch>
          </p:blipFill>
          <p:spPr>
            <a:xfrm>
              <a:off x="6179820" y="1491970"/>
              <a:ext cx="539534" cy="531901"/>
            </a:xfrm>
            <a:prstGeom prst="rect">
              <a:avLst/>
            </a:prstGeom>
          </p:spPr>
        </p:pic>
        <p:pic>
          <p:nvPicPr>
            <p:cNvPr id="57" name="object 57"/>
            <p:cNvPicPr/>
            <p:nvPr/>
          </p:nvPicPr>
          <p:blipFill>
            <a:blip r:embed="rId25" cstate="print"/>
            <a:stretch>
              <a:fillRect/>
            </a:stretch>
          </p:blipFill>
          <p:spPr>
            <a:xfrm>
              <a:off x="6266688" y="1577378"/>
              <a:ext cx="364197" cy="364197"/>
            </a:xfrm>
            <a:prstGeom prst="rect">
              <a:avLst/>
            </a:prstGeom>
          </p:spPr>
        </p:pic>
        <p:pic>
          <p:nvPicPr>
            <p:cNvPr id="58" name="object 58"/>
            <p:cNvPicPr/>
            <p:nvPr/>
          </p:nvPicPr>
          <p:blipFill>
            <a:blip r:embed="rId26" cstate="print"/>
            <a:stretch>
              <a:fillRect/>
            </a:stretch>
          </p:blipFill>
          <p:spPr>
            <a:xfrm>
              <a:off x="6238541" y="1531794"/>
              <a:ext cx="425275" cy="418290"/>
            </a:xfrm>
            <a:prstGeom prst="rect">
              <a:avLst/>
            </a:prstGeom>
          </p:spPr>
        </p:pic>
        <p:pic>
          <p:nvPicPr>
            <p:cNvPr id="59" name="object 59"/>
            <p:cNvPicPr/>
            <p:nvPr/>
          </p:nvPicPr>
          <p:blipFill>
            <a:blip r:embed="rId27" cstate="print"/>
            <a:stretch>
              <a:fillRect/>
            </a:stretch>
          </p:blipFill>
          <p:spPr>
            <a:xfrm>
              <a:off x="6399784" y="1689354"/>
              <a:ext cx="88137" cy="88265"/>
            </a:xfrm>
            <a:prstGeom prst="rect">
              <a:avLst/>
            </a:prstGeom>
          </p:spPr>
        </p:pic>
        <p:pic>
          <p:nvPicPr>
            <p:cNvPr id="60" name="object 60"/>
            <p:cNvPicPr/>
            <p:nvPr/>
          </p:nvPicPr>
          <p:blipFill>
            <a:blip r:embed="rId28" cstate="print"/>
            <a:stretch>
              <a:fillRect/>
            </a:stretch>
          </p:blipFill>
          <p:spPr>
            <a:xfrm>
              <a:off x="6577584" y="1238973"/>
              <a:ext cx="545579" cy="484670"/>
            </a:xfrm>
            <a:prstGeom prst="rect">
              <a:avLst/>
            </a:prstGeom>
          </p:spPr>
        </p:pic>
        <p:pic>
          <p:nvPicPr>
            <p:cNvPr id="61" name="object 61"/>
            <p:cNvPicPr/>
            <p:nvPr/>
          </p:nvPicPr>
          <p:blipFill>
            <a:blip r:embed="rId29" cstate="print"/>
            <a:stretch>
              <a:fillRect/>
            </a:stretch>
          </p:blipFill>
          <p:spPr>
            <a:xfrm>
              <a:off x="6656832" y="1302981"/>
              <a:ext cx="382485" cy="367322"/>
            </a:xfrm>
            <a:prstGeom prst="rect">
              <a:avLst/>
            </a:prstGeom>
          </p:spPr>
        </p:pic>
        <p:pic>
          <p:nvPicPr>
            <p:cNvPr id="62" name="object 62"/>
            <p:cNvPicPr/>
            <p:nvPr/>
          </p:nvPicPr>
          <p:blipFill>
            <a:blip r:embed="rId30" cstate="print"/>
            <a:stretch>
              <a:fillRect/>
            </a:stretch>
          </p:blipFill>
          <p:spPr>
            <a:xfrm>
              <a:off x="6636823" y="1279709"/>
              <a:ext cx="431361" cy="369893"/>
            </a:xfrm>
            <a:prstGeom prst="rect">
              <a:avLst/>
            </a:prstGeom>
          </p:spPr>
        </p:pic>
        <p:pic>
          <p:nvPicPr>
            <p:cNvPr id="63" name="object 63"/>
            <p:cNvPicPr/>
            <p:nvPr/>
          </p:nvPicPr>
          <p:blipFill>
            <a:blip r:embed="rId31" cstate="print"/>
            <a:stretch>
              <a:fillRect/>
            </a:stretch>
          </p:blipFill>
          <p:spPr>
            <a:xfrm>
              <a:off x="6788404" y="1409954"/>
              <a:ext cx="114553" cy="98933"/>
            </a:xfrm>
            <a:prstGeom prst="rect">
              <a:avLst/>
            </a:prstGeom>
          </p:spPr>
        </p:pic>
        <p:pic>
          <p:nvPicPr>
            <p:cNvPr id="64" name="object 64"/>
            <p:cNvPicPr/>
            <p:nvPr/>
          </p:nvPicPr>
          <p:blipFill>
            <a:blip r:embed="rId32" cstate="print"/>
            <a:stretch>
              <a:fillRect/>
            </a:stretch>
          </p:blipFill>
          <p:spPr>
            <a:xfrm>
              <a:off x="7053072" y="1130795"/>
              <a:ext cx="518147" cy="405396"/>
            </a:xfrm>
            <a:prstGeom prst="rect">
              <a:avLst/>
            </a:prstGeom>
          </p:spPr>
        </p:pic>
        <p:pic>
          <p:nvPicPr>
            <p:cNvPr id="65" name="object 65"/>
            <p:cNvPicPr/>
            <p:nvPr/>
          </p:nvPicPr>
          <p:blipFill>
            <a:blip r:embed="rId33" cstate="print"/>
            <a:stretch>
              <a:fillRect/>
            </a:stretch>
          </p:blipFill>
          <p:spPr>
            <a:xfrm>
              <a:off x="7080504" y="1173441"/>
              <a:ext cx="461772" cy="339890"/>
            </a:xfrm>
            <a:prstGeom prst="rect">
              <a:avLst/>
            </a:prstGeom>
          </p:spPr>
        </p:pic>
        <p:pic>
          <p:nvPicPr>
            <p:cNvPr id="66" name="object 66"/>
            <p:cNvPicPr/>
            <p:nvPr/>
          </p:nvPicPr>
          <p:blipFill>
            <a:blip r:embed="rId34" cstate="print"/>
            <a:stretch>
              <a:fillRect/>
            </a:stretch>
          </p:blipFill>
          <p:spPr>
            <a:xfrm>
              <a:off x="7113397" y="1171194"/>
              <a:ext cx="402462" cy="291845"/>
            </a:xfrm>
            <a:prstGeom prst="rect">
              <a:avLst/>
            </a:prstGeom>
          </p:spPr>
        </p:pic>
        <p:pic>
          <p:nvPicPr>
            <p:cNvPr id="67" name="object 67"/>
            <p:cNvPicPr/>
            <p:nvPr/>
          </p:nvPicPr>
          <p:blipFill>
            <a:blip r:embed="rId35" cstate="print"/>
            <a:stretch>
              <a:fillRect/>
            </a:stretch>
          </p:blipFill>
          <p:spPr>
            <a:xfrm>
              <a:off x="7205279" y="1268476"/>
              <a:ext cx="215584" cy="92328"/>
            </a:xfrm>
            <a:prstGeom prst="rect">
              <a:avLst/>
            </a:prstGeom>
          </p:spPr>
        </p:pic>
        <p:pic>
          <p:nvPicPr>
            <p:cNvPr id="68" name="object 68"/>
            <p:cNvPicPr/>
            <p:nvPr/>
          </p:nvPicPr>
          <p:blipFill>
            <a:blip r:embed="rId36" cstate="print"/>
            <a:stretch>
              <a:fillRect/>
            </a:stretch>
          </p:blipFill>
          <p:spPr>
            <a:xfrm>
              <a:off x="7536180" y="1130795"/>
              <a:ext cx="516635" cy="405396"/>
            </a:xfrm>
            <a:prstGeom prst="rect">
              <a:avLst/>
            </a:prstGeom>
          </p:spPr>
        </p:pic>
        <p:pic>
          <p:nvPicPr>
            <p:cNvPr id="69" name="object 69"/>
            <p:cNvPicPr/>
            <p:nvPr/>
          </p:nvPicPr>
          <p:blipFill>
            <a:blip r:embed="rId37" cstate="print"/>
            <a:stretch>
              <a:fillRect/>
            </a:stretch>
          </p:blipFill>
          <p:spPr>
            <a:xfrm>
              <a:off x="7549896" y="1171956"/>
              <a:ext cx="487692" cy="342900"/>
            </a:xfrm>
            <a:prstGeom prst="rect">
              <a:avLst/>
            </a:prstGeom>
          </p:spPr>
        </p:pic>
        <p:pic>
          <p:nvPicPr>
            <p:cNvPr id="70" name="object 70"/>
            <p:cNvPicPr/>
            <p:nvPr/>
          </p:nvPicPr>
          <p:blipFill>
            <a:blip r:embed="rId38" cstate="print"/>
            <a:stretch>
              <a:fillRect/>
            </a:stretch>
          </p:blipFill>
          <p:spPr>
            <a:xfrm>
              <a:off x="7594980" y="1171194"/>
              <a:ext cx="402336" cy="291845"/>
            </a:xfrm>
            <a:prstGeom prst="rect">
              <a:avLst/>
            </a:prstGeom>
          </p:spPr>
        </p:pic>
        <p:pic>
          <p:nvPicPr>
            <p:cNvPr id="71" name="object 71"/>
            <p:cNvPicPr/>
            <p:nvPr/>
          </p:nvPicPr>
          <p:blipFill>
            <a:blip r:embed="rId39" cstate="print"/>
            <a:stretch>
              <a:fillRect/>
            </a:stretch>
          </p:blipFill>
          <p:spPr>
            <a:xfrm>
              <a:off x="7674991" y="1278128"/>
              <a:ext cx="243077" cy="85598"/>
            </a:xfrm>
            <a:prstGeom prst="rect">
              <a:avLst/>
            </a:prstGeom>
          </p:spPr>
        </p:pic>
        <p:pic>
          <p:nvPicPr>
            <p:cNvPr id="72" name="object 72"/>
            <p:cNvPicPr/>
            <p:nvPr/>
          </p:nvPicPr>
          <p:blipFill>
            <a:blip r:embed="rId40" cstate="print"/>
            <a:stretch>
              <a:fillRect/>
            </a:stretch>
          </p:blipFill>
          <p:spPr>
            <a:xfrm>
              <a:off x="7982711" y="1238973"/>
              <a:ext cx="545579" cy="484670"/>
            </a:xfrm>
            <a:prstGeom prst="rect">
              <a:avLst/>
            </a:prstGeom>
          </p:spPr>
        </p:pic>
        <p:pic>
          <p:nvPicPr>
            <p:cNvPr id="73" name="object 73"/>
            <p:cNvPicPr/>
            <p:nvPr/>
          </p:nvPicPr>
          <p:blipFill>
            <a:blip r:embed="rId41" cstate="print"/>
            <a:stretch>
              <a:fillRect/>
            </a:stretch>
          </p:blipFill>
          <p:spPr>
            <a:xfrm>
              <a:off x="8065008" y="1301483"/>
              <a:ext cx="385610" cy="368820"/>
            </a:xfrm>
            <a:prstGeom prst="rect">
              <a:avLst/>
            </a:prstGeom>
          </p:spPr>
        </p:pic>
        <p:pic>
          <p:nvPicPr>
            <p:cNvPr id="74" name="object 74"/>
            <p:cNvPicPr/>
            <p:nvPr/>
          </p:nvPicPr>
          <p:blipFill>
            <a:blip r:embed="rId42" cstate="print"/>
            <a:stretch>
              <a:fillRect/>
            </a:stretch>
          </p:blipFill>
          <p:spPr>
            <a:xfrm>
              <a:off x="8042655" y="1279709"/>
              <a:ext cx="431361" cy="369893"/>
            </a:xfrm>
            <a:prstGeom prst="rect">
              <a:avLst/>
            </a:prstGeom>
          </p:spPr>
        </p:pic>
        <p:pic>
          <p:nvPicPr>
            <p:cNvPr id="75" name="object 75"/>
            <p:cNvPicPr/>
            <p:nvPr/>
          </p:nvPicPr>
          <p:blipFill>
            <a:blip r:embed="rId43" cstate="print"/>
            <a:stretch>
              <a:fillRect/>
            </a:stretch>
          </p:blipFill>
          <p:spPr>
            <a:xfrm>
              <a:off x="8205342" y="1408684"/>
              <a:ext cx="112522" cy="94741"/>
            </a:xfrm>
            <a:prstGeom prst="rect">
              <a:avLst/>
            </a:prstGeom>
          </p:spPr>
        </p:pic>
        <p:pic>
          <p:nvPicPr>
            <p:cNvPr id="76" name="object 76"/>
            <p:cNvPicPr/>
            <p:nvPr/>
          </p:nvPicPr>
          <p:blipFill>
            <a:blip r:embed="rId44" cstate="print"/>
            <a:stretch>
              <a:fillRect/>
            </a:stretch>
          </p:blipFill>
          <p:spPr>
            <a:xfrm>
              <a:off x="8388096" y="1491970"/>
              <a:ext cx="539534" cy="531901"/>
            </a:xfrm>
            <a:prstGeom prst="rect">
              <a:avLst/>
            </a:prstGeom>
          </p:spPr>
        </p:pic>
        <p:pic>
          <p:nvPicPr>
            <p:cNvPr id="77" name="object 77"/>
            <p:cNvPicPr/>
            <p:nvPr/>
          </p:nvPicPr>
          <p:blipFill>
            <a:blip r:embed="rId45" cstate="print"/>
            <a:stretch>
              <a:fillRect/>
            </a:stretch>
          </p:blipFill>
          <p:spPr>
            <a:xfrm>
              <a:off x="8432292" y="1537703"/>
              <a:ext cx="448106" cy="441972"/>
            </a:xfrm>
            <a:prstGeom prst="rect">
              <a:avLst/>
            </a:prstGeom>
          </p:spPr>
        </p:pic>
        <p:pic>
          <p:nvPicPr>
            <p:cNvPr id="78" name="object 78"/>
            <p:cNvPicPr/>
            <p:nvPr/>
          </p:nvPicPr>
          <p:blipFill>
            <a:blip r:embed="rId46" cstate="print"/>
            <a:stretch>
              <a:fillRect/>
            </a:stretch>
          </p:blipFill>
          <p:spPr>
            <a:xfrm>
              <a:off x="8447024" y="1531794"/>
              <a:ext cx="425227" cy="418290"/>
            </a:xfrm>
            <a:prstGeom prst="rect">
              <a:avLst/>
            </a:prstGeom>
          </p:spPr>
        </p:pic>
        <p:pic>
          <p:nvPicPr>
            <p:cNvPr id="79" name="object 79"/>
            <p:cNvPicPr/>
            <p:nvPr/>
          </p:nvPicPr>
          <p:blipFill>
            <a:blip r:embed="rId47" cstate="print"/>
            <a:stretch>
              <a:fillRect/>
            </a:stretch>
          </p:blipFill>
          <p:spPr>
            <a:xfrm>
              <a:off x="8580882" y="1650365"/>
              <a:ext cx="163702" cy="157607"/>
            </a:xfrm>
            <a:prstGeom prst="rect">
              <a:avLst/>
            </a:prstGeom>
          </p:spPr>
        </p:pic>
        <p:pic>
          <p:nvPicPr>
            <p:cNvPr id="80" name="object 80"/>
            <p:cNvPicPr/>
            <p:nvPr/>
          </p:nvPicPr>
          <p:blipFill>
            <a:blip r:embed="rId48" cstate="print"/>
            <a:stretch>
              <a:fillRect/>
            </a:stretch>
          </p:blipFill>
          <p:spPr>
            <a:xfrm>
              <a:off x="8712708" y="1863877"/>
              <a:ext cx="499859" cy="547090"/>
            </a:xfrm>
            <a:prstGeom prst="rect">
              <a:avLst/>
            </a:prstGeom>
          </p:spPr>
        </p:pic>
        <p:pic>
          <p:nvPicPr>
            <p:cNvPr id="81" name="object 81"/>
            <p:cNvPicPr/>
            <p:nvPr/>
          </p:nvPicPr>
          <p:blipFill>
            <a:blip r:embed="rId49" cstate="print"/>
            <a:stretch>
              <a:fillRect/>
            </a:stretch>
          </p:blipFill>
          <p:spPr>
            <a:xfrm>
              <a:off x="8750808" y="1908022"/>
              <a:ext cx="416051" cy="458749"/>
            </a:xfrm>
            <a:prstGeom prst="rect">
              <a:avLst/>
            </a:prstGeom>
          </p:spPr>
        </p:pic>
        <p:pic>
          <p:nvPicPr>
            <p:cNvPr id="82" name="object 82"/>
            <p:cNvPicPr/>
            <p:nvPr/>
          </p:nvPicPr>
          <p:blipFill>
            <a:blip r:embed="rId50" cstate="print"/>
            <a:stretch>
              <a:fillRect/>
            </a:stretch>
          </p:blipFill>
          <p:spPr>
            <a:xfrm>
              <a:off x="8772144" y="1904900"/>
              <a:ext cx="384655" cy="432915"/>
            </a:xfrm>
            <a:prstGeom prst="rect">
              <a:avLst/>
            </a:prstGeom>
          </p:spPr>
        </p:pic>
        <p:pic>
          <p:nvPicPr>
            <p:cNvPr id="83" name="object 83"/>
            <p:cNvPicPr/>
            <p:nvPr/>
          </p:nvPicPr>
          <p:blipFill>
            <a:blip r:embed="rId51" cstate="print"/>
            <a:stretch>
              <a:fillRect/>
            </a:stretch>
          </p:blipFill>
          <p:spPr>
            <a:xfrm>
              <a:off x="8898636" y="2021077"/>
              <a:ext cx="136271" cy="178816"/>
            </a:xfrm>
            <a:prstGeom prst="rect">
              <a:avLst/>
            </a:prstGeom>
          </p:spPr>
        </p:pic>
        <p:pic>
          <p:nvPicPr>
            <p:cNvPr id="84" name="object 84"/>
            <p:cNvPicPr/>
            <p:nvPr/>
          </p:nvPicPr>
          <p:blipFill>
            <a:blip r:embed="rId52" cstate="print"/>
            <a:stretch>
              <a:fillRect/>
            </a:stretch>
          </p:blipFill>
          <p:spPr>
            <a:xfrm>
              <a:off x="9561576" y="3304019"/>
              <a:ext cx="767346" cy="614946"/>
            </a:xfrm>
            <a:prstGeom prst="rect">
              <a:avLst/>
            </a:prstGeom>
          </p:spPr>
        </p:pic>
        <p:pic>
          <p:nvPicPr>
            <p:cNvPr id="85" name="object 85"/>
            <p:cNvPicPr/>
            <p:nvPr/>
          </p:nvPicPr>
          <p:blipFill>
            <a:blip r:embed="rId53" cstate="print"/>
            <a:stretch>
              <a:fillRect/>
            </a:stretch>
          </p:blipFill>
          <p:spPr>
            <a:xfrm>
              <a:off x="9195816" y="3832847"/>
              <a:ext cx="1498853" cy="653046"/>
            </a:xfrm>
            <a:prstGeom prst="rect">
              <a:avLst/>
            </a:prstGeom>
          </p:spPr>
        </p:pic>
        <p:pic>
          <p:nvPicPr>
            <p:cNvPr id="86" name="object 86"/>
            <p:cNvPicPr/>
            <p:nvPr/>
          </p:nvPicPr>
          <p:blipFill>
            <a:blip r:embed="rId54" cstate="print"/>
            <a:stretch>
              <a:fillRect/>
            </a:stretch>
          </p:blipFill>
          <p:spPr>
            <a:xfrm>
              <a:off x="8830055" y="4399775"/>
              <a:ext cx="2230374" cy="653046"/>
            </a:xfrm>
            <a:prstGeom prst="rect">
              <a:avLst/>
            </a:prstGeom>
          </p:spPr>
        </p:pic>
        <p:pic>
          <p:nvPicPr>
            <p:cNvPr id="87" name="object 87"/>
            <p:cNvPicPr/>
            <p:nvPr/>
          </p:nvPicPr>
          <p:blipFill>
            <a:blip r:embed="rId55" cstate="print"/>
            <a:stretch>
              <a:fillRect/>
            </a:stretch>
          </p:blipFill>
          <p:spPr>
            <a:xfrm>
              <a:off x="8464296" y="4931664"/>
              <a:ext cx="2960370" cy="768870"/>
            </a:xfrm>
            <a:prstGeom prst="rect">
              <a:avLst/>
            </a:prstGeom>
          </p:spPr>
        </p:pic>
        <p:pic>
          <p:nvPicPr>
            <p:cNvPr id="88" name="object 88"/>
            <p:cNvPicPr/>
            <p:nvPr/>
          </p:nvPicPr>
          <p:blipFill>
            <a:blip r:embed="rId56" cstate="print"/>
            <a:stretch>
              <a:fillRect/>
            </a:stretch>
          </p:blipFill>
          <p:spPr>
            <a:xfrm>
              <a:off x="8098536" y="5533644"/>
              <a:ext cx="3691889" cy="654558"/>
            </a:xfrm>
            <a:prstGeom prst="rect">
              <a:avLst/>
            </a:prstGeom>
          </p:spPr>
        </p:pic>
      </p:grpSp>
      <p:sp>
        <p:nvSpPr>
          <p:cNvPr id="89" name="object 89"/>
          <p:cNvSpPr txBox="1"/>
          <p:nvPr/>
        </p:nvSpPr>
        <p:spPr>
          <a:xfrm>
            <a:off x="4259080" y="3462908"/>
            <a:ext cx="1677154" cy="391160"/>
          </a:xfrm>
          <a:prstGeom prst="rect">
            <a:avLst/>
          </a:prstGeom>
        </p:spPr>
        <p:txBody>
          <a:bodyPr vert="horz" wrap="square" lIns="0" tIns="12700" rIns="0" bIns="0" rtlCol="0">
            <a:spAutoFit/>
          </a:bodyPr>
          <a:lstStyle/>
          <a:p>
            <a:pPr marL="47625" marR="5080" indent="-35560" algn="ctr">
              <a:lnSpc>
                <a:spcPct val="100000"/>
              </a:lnSpc>
              <a:spcBef>
                <a:spcPts val="100"/>
              </a:spcBef>
            </a:pPr>
            <a:r>
              <a:rPr sz="1200" b="1" dirty="0">
                <a:latin typeface="Calibri"/>
                <a:cs typeface="Calibri"/>
              </a:rPr>
              <a:t>A</a:t>
            </a:r>
            <a:r>
              <a:rPr sz="1200" b="1" spc="-10" dirty="0">
                <a:latin typeface="Calibri"/>
                <a:cs typeface="Calibri"/>
              </a:rPr>
              <a:t>w</a:t>
            </a:r>
            <a:r>
              <a:rPr sz="1200" b="1" spc="-5" dirty="0">
                <a:latin typeface="Calibri"/>
                <a:cs typeface="Calibri"/>
              </a:rPr>
              <a:t>a</a:t>
            </a:r>
            <a:r>
              <a:rPr sz="1200" b="1" spc="-10" dirty="0">
                <a:latin typeface="Calibri"/>
                <a:cs typeface="Calibri"/>
              </a:rPr>
              <a:t>r</a:t>
            </a:r>
            <a:r>
              <a:rPr sz="1200" b="1" dirty="0">
                <a:latin typeface="Calibri"/>
                <a:cs typeface="Calibri"/>
              </a:rPr>
              <a:t>ds</a:t>
            </a:r>
            <a:r>
              <a:rPr sz="1200" b="1" spc="-20" dirty="0">
                <a:latin typeface="Calibri"/>
                <a:cs typeface="Calibri"/>
              </a:rPr>
              <a:t> </a:t>
            </a:r>
            <a:r>
              <a:rPr sz="1200" b="1" dirty="0">
                <a:latin typeface="Calibri"/>
                <a:cs typeface="Calibri"/>
              </a:rPr>
              <a:t>(15%)  </a:t>
            </a:r>
            <a:r>
              <a:rPr sz="1200" b="1" spc="-5" dirty="0">
                <a:latin typeface="Calibri"/>
                <a:cs typeface="Calibri"/>
              </a:rPr>
              <a:t>Best</a:t>
            </a:r>
            <a:r>
              <a:rPr sz="1200" b="1" spc="-45" dirty="0">
                <a:latin typeface="Calibri"/>
                <a:cs typeface="Calibri"/>
              </a:rPr>
              <a:t> </a:t>
            </a:r>
            <a:r>
              <a:rPr sz="1200" b="1" spc="-20" dirty="0">
                <a:latin typeface="Calibri"/>
                <a:cs typeface="Calibri"/>
              </a:rPr>
              <a:t>Teacher</a:t>
            </a:r>
            <a:endParaRPr sz="1200" dirty="0">
              <a:latin typeface="Calibri"/>
              <a:cs typeface="Calibri"/>
            </a:endParaRPr>
          </a:p>
        </p:txBody>
      </p:sp>
      <p:sp>
        <p:nvSpPr>
          <p:cNvPr id="90" name="object 90"/>
          <p:cNvSpPr txBox="1"/>
          <p:nvPr/>
        </p:nvSpPr>
        <p:spPr>
          <a:xfrm>
            <a:off x="4791835" y="4020439"/>
            <a:ext cx="1239539" cy="361315"/>
          </a:xfrm>
          <a:prstGeom prst="rect">
            <a:avLst/>
          </a:prstGeom>
        </p:spPr>
        <p:txBody>
          <a:bodyPr vert="horz" wrap="square" lIns="0" tIns="12700" rIns="0" bIns="0" rtlCol="0">
            <a:spAutoFit/>
          </a:bodyPr>
          <a:lstStyle/>
          <a:p>
            <a:pPr marL="12700" marR="5080" indent="33020" algn="ctr">
              <a:lnSpc>
                <a:spcPct val="100000"/>
              </a:lnSpc>
              <a:spcBef>
                <a:spcPts val="100"/>
              </a:spcBef>
            </a:pPr>
            <a:r>
              <a:rPr sz="1100" b="1" dirty="0">
                <a:latin typeface="Calibri"/>
                <a:cs typeface="Calibri"/>
              </a:rPr>
              <a:t>BOS/EC/AS/ </a:t>
            </a:r>
            <a:r>
              <a:rPr sz="1100" b="1" spc="-235" dirty="0">
                <a:latin typeface="Calibri"/>
                <a:cs typeface="Calibri"/>
              </a:rPr>
              <a:t> </a:t>
            </a:r>
            <a:r>
              <a:rPr sz="1100" b="1" spc="-5" dirty="0">
                <a:latin typeface="Calibri"/>
                <a:cs typeface="Calibri"/>
              </a:rPr>
              <a:t>Ph</a:t>
            </a:r>
            <a:r>
              <a:rPr sz="1100" b="1" dirty="0">
                <a:latin typeface="Calibri"/>
                <a:cs typeface="Calibri"/>
              </a:rPr>
              <a:t>D</a:t>
            </a:r>
            <a:r>
              <a:rPr sz="1100" b="1" spc="-5" dirty="0">
                <a:latin typeface="Calibri"/>
                <a:cs typeface="Calibri"/>
              </a:rPr>
              <a:t>-DR</a:t>
            </a:r>
            <a:r>
              <a:rPr sz="1100" b="1" dirty="0">
                <a:latin typeface="Calibri"/>
                <a:cs typeface="Calibri"/>
              </a:rPr>
              <a:t>C</a:t>
            </a:r>
            <a:r>
              <a:rPr sz="1100" b="1" spc="-15" dirty="0">
                <a:latin typeface="Calibri"/>
                <a:cs typeface="Calibri"/>
              </a:rPr>
              <a:t> </a:t>
            </a:r>
            <a:r>
              <a:rPr sz="1100" b="1" dirty="0">
                <a:latin typeface="Calibri"/>
                <a:cs typeface="Calibri"/>
              </a:rPr>
              <a:t>(5)</a:t>
            </a:r>
            <a:endParaRPr sz="1100" dirty="0">
              <a:latin typeface="Calibri"/>
              <a:cs typeface="Calibri"/>
            </a:endParaRPr>
          </a:p>
        </p:txBody>
      </p:sp>
      <p:sp>
        <p:nvSpPr>
          <p:cNvPr id="91" name="object 91"/>
          <p:cNvSpPr txBox="1"/>
          <p:nvPr/>
        </p:nvSpPr>
        <p:spPr>
          <a:xfrm>
            <a:off x="4393271" y="4493755"/>
            <a:ext cx="1922908" cy="525785"/>
          </a:xfrm>
          <a:prstGeom prst="rect">
            <a:avLst/>
          </a:prstGeom>
        </p:spPr>
        <p:txBody>
          <a:bodyPr vert="horz" wrap="square" lIns="0" tIns="12700" rIns="0" bIns="0" rtlCol="0">
            <a:spAutoFit/>
          </a:bodyPr>
          <a:lstStyle/>
          <a:p>
            <a:pPr marL="12700" algn="ctr">
              <a:lnSpc>
                <a:spcPts val="1320"/>
              </a:lnSpc>
              <a:spcBef>
                <a:spcPts val="100"/>
              </a:spcBef>
            </a:pPr>
            <a:r>
              <a:rPr sz="1100" b="1" spc="-5" dirty="0">
                <a:latin typeface="Calibri"/>
                <a:cs typeface="Calibri"/>
              </a:rPr>
              <a:t>Publications</a:t>
            </a:r>
            <a:r>
              <a:rPr sz="1100" b="1" spc="-25" dirty="0">
                <a:latin typeface="Calibri"/>
                <a:cs typeface="Calibri"/>
              </a:rPr>
              <a:t> </a:t>
            </a:r>
            <a:r>
              <a:rPr sz="1100" b="1" dirty="0">
                <a:latin typeface="Calibri"/>
                <a:cs typeface="Calibri"/>
              </a:rPr>
              <a:t>(3</a:t>
            </a:r>
            <a:r>
              <a:rPr lang="en-IN" sz="1100" b="1" dirty="0">
                <a:latin typeface="Calibri"/>
                <a:cs typeface="Calibri"/>
              </a:rPr>
              <a:t>80)</a:t>
            </a:r>
            <a:r>
              <a:rPr sz="1100" b="1" spc="-15" dirty="0">
                <a:latin typeface="Calibri"/>
                <a:cs typeface="Calibri"/>
              </a:rPr>
              <a:t> </a:t>
            </a:r>
            <a:r>
              <a:rPr sz="1100" b="1" dirty="0">
                <a:latin typeface="Calibri"/>
                <a:cs typeface="Calibri"/>
              </a:rPr>
              <a:t>, </a:t>
            </a:r>
            <a:r>
              <a:rPr sz="1100" b="1" spc="-5" dirty="0">
                <a:latin typeface="Calibri"/>
                <a:cs typeface="Calibri"/>
              </a:rPr>
              <a:t>Patents</a:t>
            </a:r>
            <a:r>
              <a:rPr lang="en-IN" sz="1100" b="1" spc="-5" dirty="0">
                <a:latin typeface="Calibri"/>
                <a:cs typeface="Calibri"/>
              </a:rPr>
              <a:t> published </a:t>
            </a:r>
            <a:r>
              <a:rPr sz="1100" b="1" dirty="0">
                <a:latin typeface="Calibri"/>
                <a:cs typeface="Calibri"/>
              </a:rPr>
              <a:t>(0</a:t>
            </a:r>
            <a:r>
              <a:rPr lang="en-IN" sz="1100" b="1" dirty="0">
                <a:latin typeface="Calibri"/>
                <a:cs typeface="Calibri"/>
              </a:rPr>
              <a:t>1</a:t>
            </a:r>
            <a:r>
              <a:rPr sz="1100" b="1" dirty="0">
                <a:latin typeface="Calibri"/>
                <a:cs typeface="Calibri"/>
              </a:rPr>
              <a:t>)</a:t>
            </a:r>
            <a:r>
              <a:rPr sz="1100" b="1" spc="225" dirty="0">
                <a:latin typeface="Calibri"/>
                <a:cs typeface="Calibri"/>
              </a:rPr>
              <a:t> </a:t>
            </a:r>
            <a:r>
              <a:rPr sz="1200" b="1" dirty="0">
                <a:latin typeface="Calibri"/>
                <a:cs typeface="Calibri"/>
              </a:rPr>
              <a:t>&amp;</a:t>
            </a:r>
            <a:r>
              <a:rPr lang="en-IN" sz="1200" b="1" dirty="0">
                <a:latin typeface="Calibri"/>
                <a:cs typeface="Calibri"/>
              </a:rPr>
              <a:t> </a:t>
            </a:r>
            <a:r>
              <a:rPr sz="1200" b="1" spc="-5" dirty="0">
                <a:latin typeface="Calibri"/>
                <a:cs typeface="Calibri"/>
              </a:rPr>
              <a:t>B</a:t>
            </a:r>
            <a:r>
              <a:rPr sz="1100" b="1" spc="-5" dirty="0">
                <a:latin typeface="Calibri"/>
                <a:cs typeface="Calibri"/>
              </a:rPr>
              <a:t>ooks/Chapters</a:t>
            </a:r>
            <a:r>
              <a:rPr sz="1100" b="1" spc="-25" dirty="0">
                <a:latin typeface="Calibri"/>
                <a:cs typeface="Calibri"/>
              </a:rPr>
              <a:t> </a:t>
            </a:r>
            <a:r>
              <a:rPr sz="1200" b="1" dirty="0">
                <a:latin typeface="Calibri"/>
                <a:cs typeface="Calibri"/>
              </a:rPr>
              <a:t>(</a:t>
            </a:r>
            <a:r>
              <a:rPr sz="1200" b="1" spc="-5" dirty="0">
                <a:latin typeface="Calibri"/>
                <a:cs typeface="Calibri"/>
              </a:rPr>
              <a:t> </a:t>
            </a:r>
            <a:r>
              <a:rPr lang="en-IN" sz="1200" b="1" spc="-5" dirty="0">
                <a:latin typeface="Calibri"/>
                <a:cs typeface="Calibri"/>
              </a:rPr>
              <a:t>10</a:t>
            </a:r>
            <a:r>
              <a:rPr sz="1200" b="1" dirty="0">
                <a:latin typeface="Calibri"/>
                <a:cs typeface="Calibri"/>
              </a:rPr>
              <a:t>)</a:t>
            </a:r>
            <a:endParaRPr sz="1200" dirty="0">
              <a:latin typeface="Calibri"/>
              <a:cs typeface="Calibri"/>
            </a:endParaRPr>
          </a:p>
        </p:txBody>
      </p:sp>
      <p:sp>
        <p:nvSpPr>
          <p:cNvPr id="92" name="object 92"/>
          <p:cNvSpPr txBox="1"/>
          <p:nvPr/>
        </p:nvSpPr>
        <p:spPr>
          <a:xfrm>
            <a:off x="3347720" y="3947921"/>
            <a:ext cx="1402080" cy="208279"/>
          </a:xfrm>
          <a:prstGeom prst="rect">
            <a:avLst/>
          </a:prstGeom>
        </p:spPr>
        <p:txBody>
          <a:bodyPr vert="horz" wrap="square" lIns="0" tIns="12700" rIns="0" bIns="0" rtlCol="0">
            <a:spAutoFit/>
          </a:bodyPr>
          <a:lstStyle/>
          <a:p>
            <a:pPr marL="12700">
              <a:lnSpc>
                <a:spcPct val="100000"/>
              </a:lnSpc>
              <a:spcBef>
                <a:spcPts val="100"/>
              </a:spcBef>
            </a:pPr>
            <a:r>
              <a:rPr sz="1200" b="1" u="sng" spc="-10" dirty="0">
                <a:solidFill>
                  <a:srgbClr val="0462C1"/>
                </a:solidFill>
                <a:uFill>
                  <a:solidFill>
                    <a:srgbClr val="0462C1"/>
                  </a:solidFill>
                </a:uFill>
                <a:latin typeface="Calibri"/>
                <a:cs typeface="Calibri"/>
              </a:rPr>
              <a:t>Faculty</a:t>
            </a:r>
            <a:r>
              <a:rPr sz="1200" b="1" u="sng" spc="-55" dirty="0">
                <a:solidFill>
                  <a:srgbClr val="0462C1"/>
                </a:solidFill>
                <a:uFill>
                  <a:solidFill>
                    <a:srgbClr val="0462C1"/>
                  </a:solidFill>
                </a:uFill>
                <a:latin typeface="Calibri"/>
                <a:cs typeface="Calibri"/>
              </a:rPr>
              <a:t> </a:t>
            </a:r>
            <a:r>
              <a:rPr sz="1200" b="1" u="sng" spc="-5" dirty="0">
                <a:solidFill>
                  <a:srgbClr val="0462C1"/>
                </a:solidFill>
                <a:uFill>
                  <a:solidFill>
                    <a:srgbClr val="0462C1"/>
                  </a:solidFill>
                </a:uFill>
                <a:latin typeface="Calibri"/>
                <a:cs typeface="Calibri"/>
              </a:rPr>
              <a:t>Achievements</a:t>
            </a:r>
            <a:endParaRPr sz="1200">
              <a:latin typeface="Calibri"/>
              <a:cs typeface="Calibri"/>
            </a:endParaRPr>
          </a:p>
        </p:txBody>
      </p:sp>
      <p:sp>
        <p:nvSpPr>
          <p:cNvPr id="93" name="object 93"/>
          <p:cNvSpPr txBox="1"/>
          <p:nvPr/>
        </p:nvSpPr>
        <p:spPr>
          <a:xfrm>
            <a:off x="8807538" y="4419600"/>
            <a:ext cx="2230374" cy="525785"/>
          </a:xfrm>
          <a:prstGeom prst="rect">
            <a:avLst/>
          </a:prstGeom>
        </p:spPr>
        <p:txBody>
          <a:bodyPr vert="horz" wrap="square" lIns="0" tIns="12700" rIns="0" bIns="0" rtlCol="0">
            <a:spAutoFit/>
          </a:bodyPr>
          <a:lstStyle/>
          <a:p>
            <a:pPr marL="635" algn="ctr">
              <a:lnSpc>
                <a:spcPts val="1290"/>
              </a:lnSpc>
              <a:spcBef>
                <a:spcPts val="100"/>
              </a:spcBef>
            </a:pPr>
            <a:r>
              <a:rPr lang="en-US" sz="1200" b="1" dirty="0">
                <a:latin typeface="Calibri"/>
                <a:cs typeface="Calibri"/>
              </a:rPr>
              <a:t>TOC</a:t>
            </a:r>
          </a:p>
          <a:p>
            <a:pPr marL="635" algn="ctr">
              <a:lnSpc>
                <a:spcPts val="1290"/>
              </a:lnSpc>
              <a:spcBef>
                <a:spcPts val="100"/>
              </a:spcBef>
            </a:pPr>
            <a:r>
              <a:rPr lang="en-US" sz="1200" b="1" dirty="0">
                <a:latin typeface="Calibri"/>
                <a:cs typeface="Calibri"/>
              </a:rPr>
              <a:t>E FRM DC Air Sampler (purchase order was placed</a:t>
            </a:r>
            <a:r>
              <a:rPr lang="en-US" sz="1050" b="1" dirty="0">
                <a:latin typeface="Arial"/>
                <a:cs typeface="Arial"/>
              </a:rPr>
              <a:t>)</a:t>
            </a:r>
          </a:p>
        </p:txBody>
      </p:sp>
      <p:sp>
        <p:nvSpPr>
          <p:cNvPr id="95" name="object 95"/>
          <p:cNvSpPr txBox="1"/>
          <p:nvPr/>
        </p:nvSpPr>
        <p:spPr>
          <a:xfrm>
            <a:off x="8584068" y="5643548"/>
            <a:ext cx="2541131" cy="384175"/>
          </a:xfrm>
          <a:prstGeom prst="rect">
            <a:avLst/>
          </a:prstGeom>
        </p:spPr>
        <p:txBody>
          <a:bodyPr vert="horz" wrap="square" lIns="0" tIns="12700" rIns="0" bIns="0" rtlCol="0">
            <a:spAutoFit/>
          </a:bodyPr>
          <a:lstStyle/>
          <a:p>
            <a:pPr algn="ctr">
              <a:lnSpc>
                <a:spcPts val="1410"/>
              </a:lnSpc>
              <a:spcBef>
                <a:spcPts val="100"/>
              </a:spcBef>
            </a:pPr>
            <a:r>
              <a:rPr sz="1200" b="1" spc="-5" dirty="0">
                <a:latin typeface="Arial"/>
                <a:cs typeface="Arial"/>
              </a:rPr>
              <a:t>Admissions</a:t>
            </a:r>
            <a:r>
              <a:rPr sz="1200" b="1" spc="10" dirty="0">
                <a:latin typeface="Arial"/>
                <a:cs typeface="Arial"/>
              </a:rPr>
              <a:t> </a:t>
            </a:r>
            <a:r>
              <a:rPr sz="1200" b="1" spc="-5" dirty="0">
                <a:latin typeface="Arial"/>
                <a:cs typeface="Arial"/>
              </a:rPr>
              <a:t>(</a:t>
            </a:r>
            <a:r>
              <a:rPr lang="en-IN" sz="1200" b="1" spc="-5" dirty="0">
                <a:latin typeface="Arial"/>
                <a:cs typeface="Arial"/>
              </a:rPr>
              <a:t>67</a:t>
            </a:r>
            <a:r>
              <a:rPr sz="1200" b="1" spc="-5" dirty="0">
                <a:latin typeface="Arial"/>
                <a:cs typeface="Arial"/>
              </a:rPr>
              <a:t>%)</a:t>
            </a:r>
            <a:r>
              <a:rPr sz="1200" b="1" spc="-15" dirty="0">
                <a:latin typeface="Arial"/>
                <a:cs typeface="Arial"/>
              </a:rPr>
              <a:t> </a:t>
            </a:r>
            <a:r>
              <a:rPr sz="1200" b="1" dirty="0">
                <a:latin typeface="Arial"/>
                <a:cs typeface="Arial"/>
              </a:rPr>
              <a:t>and</a:t>
            </a:r>
            <a:r>
              <a:rPr sz="1200" b="1" spc="310" dirty="0">
                <a:latin typeface="Arial"/>
                <a:cs typeface="Arial"/>
              </a:rPr>
              <a:t> </a:t>
            </a:r>
            <a:r>
              <a:rPr sz="1200" b="1" dirty="0">
                <a:latin typeface="Arial"/>
                <a:cs typeface="Arial"/>
              </a:rPr>
              <a:t>Quality</a:t>
            </a:r>
            <a:r>
              <a:rPr sz="1200" b="1" spc="-40" dirty="0">
                <a:latin typeface="Arial"/>
                <a:cs typeface="Arial"/>
              </a:rPr>
              <a:t> </a:t>
            </a:r>
            <a:r>
              <a:rPr sz="1200" b="1" dirty="0">
                <a:latin typeface="Arial"/>
                <a:cs typeface="Arial"/>
              </a:rPr>
              <a:t>of</a:t>
            </a:r>
            <a:endParaRPr sz="1200" dirty="0">
              <a:latin typeface="Arial"/>
              <a:cs typeface="Arial"/>
            </a:endParaRPr>
          </a:p>
          <a:p>
            <a:pPr marL="2540" algn="ctr">
              <a:lnSpc>
                <a:spcPts val="1410"/>
              </a:lnSpc>
            </a:pPr>
            <a:r>
              <a:rPr sz="1200" b="1" spc="-5" dirty="0">
                <a:latin typeface="Arial"/>
                <a:cs typeface="Arial"/>
              </a:rPr>
              <a:t>Input</a:t>
            </a:r>
            <a:r>
              <a:rPr sz="1200" b="1" spc="-35" dirty="0">
                <a:latin typeface="Arial"/>
                <a:cs typeface="Arial"/>
              </a:rPr>
              <a:t> </a:t>
            </a:r>
            <a:r>
              <a:rPr sz="1200" b="1" spc="-5" dirty="0">
                <a:latin typeface="Arial"/>
                <a:cs typeface="Arial"/>
              </a:rPr>
              <a:t>(84%)</a:t>
            </a:r>
            <a:endParaRPr sz="1200" dirty="0">
              <a:latin typeface="Arial"/>
              <a:cs typeface="Arial"/>
            </a:endParaRPr>
          </a:p>
        </p:txBody>
      </p:sp>
      <p:sp>
        <p:nvSpPr>
          <p:cNvPr id="96" name="object 96"/>
          <p:cNvSpPr txBox="1"/>
          <p:nvPr/>
        </p:nvSpPr>
        <p:spPr>
          <a:xfrm>
            <a:off x="9250680" y="3923376"/>
            <a:ext cx="1498853" cy="474489"/>
          </a:xfrm>
          <a:prstGeom prst="rect">
            <a:avLst/>
          </a:prstGeom>
        </p:spPr>
        <p:txBody>
          <a:bodyPr vert="horz" wrap="square" lIns="0" tIns="12700" rIns="0" bIns="0" rtlCol="0">
            <a:spAutoFit/>
          </a:bodyPr>
          <a:lstStyle/>
          <a:p>
            <a:pPr marL="12700" marR="5080" indent="-12700" algn="ctr">
              <a:lnSpc>
                <a:spcPct val="100000"/>
              </a:lnSpc>
              <a:spcBef>
                <a:spcPts val="100"/>
              </a:spcBef>
            </a:pPr>
            <a:r>
              <a:rPr lang="en-IN" sz="1500" b="1" dirty="0">
                <a:latin typeface="Calibri"/>
                <a:cs typeface="Calibri"/>
              </a:rPr>
              <a:t>Internships  for 20 students</a:t>
            </a:r>
            <a:endParaRPr sz="1500" dirty="0">
              <a:latin typeface="Calibri"/>
              <a:cs typeface="Calibri"/>
            </a:endParaRPr>
          </a:p>
        </p:txBody>
      </p:sp>
      <p:sp>
        <p:nvSpPr>
          <p:cNvPr id="97" name="object 97"/>
          <p:cNvSpPr txBox="1"/>
          <p:nvPr/>
        </p:nvSpPr>
        <p:spPr>
          <a:xfrm>
            <a:off x="9356517" y="3445229"/>
            <a:ext cx="1214120" cy="382156"/>
          </a:xfrm>
          <a:prstGeom prst="rect">
            <a:avLst/>
          </a:prstGeom>
        </p:spPr>
        <p:txBody>
          <a:bodyPr vert="horz" wrap="square" lIns="0" tIns="12700" rIns="0" bIns="0" rtlCol="0">
            <a:spAutoFit/>
          </a:bodyPr>
          <a:lstStyle/>
          <a:p>
            <a:pPr marL="12700" algn="ctr">
              <a:lnSpc>
                <a:spcPct val="100000"/>
              </a:lnSpc>
              <a:spcBef>
                <a:spcPts val="100"/>
              </a:spcBef>
            </a:pPr>
            <a:r>
              <a:rPr lang="en-IN" sz="1200" b="1" spc="-5" dirty="0">
                <a:latin typeface="Calibri"/>
                <a:cs typeface="Calibri"/>
              </a:rPr>
              <a:t>Department Started in 2021</a:t>
            </a:r>
            <a:endParaRPr sz="1200" dirty="0">
              <a:latin typeface="Calibri"/>
              <a:cs typeface="Calibri"/>
            </a:endParaRPr>
          </a:p>
        </p:txBody>
      </p:sp>
      <p:sp>
        <p:nvSpPr>
          <p:cNvPr id="98" name="TextBox 97">
            <a:extLst>
              <a:ext uri="{FF2B5EF4-FFF2-40B4-BE49-F238E27FC236}">
                <a16:creationId xmlns:a16="http://schemas.microsoft.com/office/drawing/2014/main" id="{749169AC-1E4E-C294-D9CD-3C180FA862F9}"/>
              </a:ext>
            </a:extLst>
          </p:cNvPr>
          <p:cNvSpPr txBox="1"/>
          <p:nvPr/>
        </p:nvSpPr>
        <p:spPr>
          <a:xfrm>
            <a:off x="8998212" y="4993559"/>
            <a:ext cx="1821161" cy="553998"/>
          </a:xfrm>
          <a:prstGeom prst="rect">
            <a:avLst/>
          </a:prstGeom>
          <a:noFill/>
        </p:spPr>
        <p:txBody>
          <a:bodyPr wrap="square" rtlCol="0">
            <a:spAutoFit/>
          </a:bodyPr>
          <a:lstStyle/>
          <a:p>
            <a:pPr algn="ctr"/>
            <a:r>
              <a:rPr lang="en-IN" sz="1500" b="1" dirty="0"/>
              <a:t>AERMOD Software ALOHA, </a:t>
            </a:r>
          </a:p>
        </p:txBody>
      </p:sp>
      <p:pic>
        <p:nvPicPr>
          <p:cNvPr id="33" name="Picture 32">
            <a:extLst>
              <a:ext uri="{FF2B5EF4-FFF2-40B4-BE49-F238E27FC236}">
                <a16:creationId xmlns:a16="http://schemas.microsoft.com/office/drawing/2014/main" id="{E35E2DEB-2EDD-22C6-1AA4-B6B232F0FFD8}"/>
              </a:ext>
            </a:extLst>
          </p:cNvPr>
          <p:cNvPicPr>
            <a:picLocks noChangeAspect="1"/>
          </p:cNvPicPr>
          <p:nvPr/>
        </p:nvPicPr>
        <p:blipFill>
          <a:blip r:embed="rId57"/>
          <a:stretch>
            <a:fillRect/>
          </a:stretch>
        </p:blipFill>
        <p:spPr>
          <a:xfrm>
            <a:off x="925057" y="5517232"/>
            <a:ext cx="1066487" cy="140787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7428" y="2628138"/>
            <a:ext cx="5140960" cy="1031240"/>
          </a:xfrm>
          <a:prstGeom prst="rect">
            <a:avLst/>
          </a:prstGeom>
        </p:spPr>
        <p:txBody>
          <a:bodyPr vert="horz" wrap="square" lIns="0" tIns="12700" rIns="0" bIns="0" rtlCol="0">
            <a:spAutoFit/>
          </a:bodyPr>
          <a:lstStyle/>
          <a:p>
            <a:pPr marL="12700">
              <a:lnSpc>
                <a:spcPct val="100000"/>
              </a:lnSpc>
              <a:spcBef>
                <a:spcPts val="100"/>
              </a:spcBef>
            </a:pPr>
            <a:r>
              <a:rPr sz="6600" spc="-5" dirty="0">
                <a:solidFill>
                  <a:srgbClr val="006FC0"/>
                </a:solidFill>
              </a:rPr>
              <a:t>THANK</a:t>
            </a:r>
            <a:r>
              <a:rPr sz="6600" spc="-310" dirty="0">
                <a:solidFill>
                  <a:srgbClr val="006FC0"/>
                </a:solidFill>
              </a:rPr>
              <a:t> </a:t>
            </a:r>
            <a:r>
              <a:rPr sz="6600" spc="-5" dirty="0">
                <a:solidFill>
                  <a:srgbClr val="006FC0"/>
                </a:solidFill>
              </a:rPr>
              <a:t>YOU</a:t>
            </a:r>
            <a:endParaRPr sz="6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object 42"/>
          <p:cNvSpPr/>
          <p:nvPr/>
        </p:nvSpPr>
        <p:spPr>
          <a:xfrm>
            <a:off x="6234556" y="2336927"/>
            <a:ext cx="1447800" cy="586740"/>
          </a:xfrm>
          <a:custGeom>
            <a:avLst/>
            <a:gdLst/>
            <a:ahLst/>
            <a:cxnLst/>
            <a:rect l="l" t="t" r="r" b="b"/>
            <a:pathLst>
              <a:path w="1447800" h="586739">
                <a:moveTo>
                  <a:pt x="1389126" y="0"/>
                </a:moveTo>
                <a:lnTo>
                  <a:pt x="58674" y="0"/>
                </a:lnTo>
                <a:lnTo>
                  <a:pt x="35843" y="4613"/>
                </a:lnTo>
                <a:lnTo>
                  <a:pt x="17192" y="17192"/>
                </a:lnTo>
                <a:lnTo>
                  <a:pt x="4613" y="35843"/>
                </a:lnTo>
                <a:lnTo>
                  <a:pt x="0" y="58674"/>
                </a:lnTo>
                <a:lnTo>
                  <a:pt x="0" y="528065"/>
                </a:lnTo>
                <a:lnTo>
                  <a:pt x="4613" y="550896"/>
                </a:lnTo>
                <a:lnTo>
                  <a:pt x="17192" y="569547"/>
                </a:lnTo>
                <a:lnTo>
                  <a:pt x="35843" y="582126"/>
                </a:lnTo>
                <a:lnTo>
                  <a:pt x="58674" y="586739"/>
                </a:lnTo>
                <a:lnTo>
                  <a:pt x="1389126" y="586739"/>
                </a:lnTo>
                <a:lnTo>
                  <a:pt x="1411956" y="582126"/>
                </a:lnTo>
                <a:lnTo>
                  <a:pt x="1430607" y="569547"/>
                </a:lnTo>
                <a:lnTo>
                  <a:pt x="1443186" y="550896"/>
                </a:lnTo>
                <a:lnTo>
                  <a:pt x="1447800" y="528065"/>
                </a:lnTo>
                <a:lnTo>
                  <a:pt x="1447800" y="58674"/>
                </a:lnTo>
                <a:lnTo>
                  <a:pt x="1443186" y="35843"/>
                </a:lnTo>
                <a:lnTo>
                  <a:pt x="1430607" y="17192"/>
                </a:lnTo>
                <a:lnTo>
                  <a:pt x="1411956" y="4613"/>
                </a:lnTo>
                <a:lnTo>
                  <a:pt x="1389126" y="0"/>
                </a:lnTo>
                <a:close/>
              </a:path>
            </a:pathLst>
          </a:custGeom>
          <a:solidFill>
            <a:srgbClr val="FCEDCA">
              <a:alpha val="90194"/>
            </a:srgbClr>
          </a:solidFill>
        </p:spPr>
        <p:txBody>
          <a:bodyPr wrap="square" lIns="0" tIns="0" rIns="0" bIns="0" rtlCol="0"/>
          <a:lstStyle/>
          <a:p>
            <a:endParaRPr/>
          </a:p>
        </p:txBody>
      </p:sp>
      <p:sp>
        <p:nvSpPr>
          <p:cNvPr id="2" name="object 2"/>
          <p:cNvSpPr txBox="1">
            <a:spLocks noGrp="1"/>
          </p:cNvSpPr>
          <p:nvPr>
            <p:ph type="title"/>
          </p:nvPr>
        </p:nvSpPr>
        <p:spPr>
          <a:xfrm>
            <a:off x="2932557" y="248157"/>
            <a:ext cx="6326505" cy="559435"/>
          </a:xfrm>
          <a:prstGeom prst="rect">
            <a:avLst/>
          </a:prstGeom>
        </p:spPr>
        <p:txBody>
          <a:bodyPr vert="horz" wrap="square" lIns="0" tIns="12700" rIns="0" bIns="0" rtlCol="0">
            <a:spAutoFit/>
          </a:bodyPr>
          <a:lstStyle/>
          <a:p>
            <a:pPr marL="12700">
              <a:lnSpc>
                <a:spcPct val="100000"/>
              </a:lnSpc>
              <a:spcBef>
                <a:spcPts val="100"/>
              </a:spcBef>
            </a:pPr>
            <a:r>
              <a:rPr sz="3500" i="1" spc="45" dirty="0">
                <a:solidFill>
                  <a:srgbClr val="6E0909"/>
                </a:solidFill>
                <a:latin typeface="Georgia"/>
                <a:cs typeface="Georgia"/>
              </a:rPr>
              <a:t>Infrastructural</a:t>
            </a:r>
            <a:r>
              <a:rPr sz="3500" i="1" spc="155" dirty="0">
                <a:solidFill>
                  <a:srgbClr val="6E0909"/>
                </a:solidFill>
                <a:latin typeface="Georgia"/>
                <a:cs typeface="Georgia"/>
              </a:rPr>
              <a:t> </a:t>
            </a:r>
            <a:r>
              <a:rPr sz="3500" i="1" dirty="0">
                <a:solidFill>
                  <a:srgbClr val="6E0909"/>
                </a:solidFill>
                <a:latin typeface="Georgia"/>
                <a:cs typeface="Georgia"/>
              </a:rPr>
              <a:t>Highlights</a:t>
            </a:r>
            <a:endParaRPr sz="3500">
              <a:latin typeface="Georgia"/>
              <a:cs typeface="Georgia"/>
            </a:endParaRPr>
          </a:p>
        </p:txBody>
      </p:sp>
      <p:grpSp>
        <p:nvGrpSpPr>
          <p:cNvPr id="52" name="Group 51">
            <a:extLst>
              <a:ext uri="{FF2B5EF4-FFF2-40B4-BE49-F238E27FC236}">
                <a16:creationId xmlns:a16="http://schemas.microsoft.com/office/drawing/2014/main" id="{75C6383F-5F75-DBF7-7B4A-4119817B7593}"/>
              </a:ext>
            </a:extLst>
          </p:cNvPr>
          <p:cNvGrpSpPr/>
          <p:nvPr/>
        </p:nvGrpSpPr>
        <p:grpSpPr>
          <a:xfrm>
            <a:off x="3555491" y="1338072"/>
            <a:ext cx="2051685" cy="881380"/>
            <a:chOff x="3555491" y="1338072"/>
            <a:chExt cx="2051685" cy="881380"/>
          </a:xfrm>
        </p:grpSpPr>
        <p:sp>
          <p:nvSpPr>
            <p:cNvPr id="4" name="object 4"/>
            <p:cNvSpPr/>
            <p:nvPr/>
          </p:nvSpPr>
          <p:spPr>
            <a:xfrm>
              <a:off x="3555491" y="1338072"/>
              <a:ext cx="2051685" cy="881380"/>
            </a:xfrm>
            <a:custGeom>
              <a:avLst/>
              <a:gdLst/>
              <a:ahLst/>
              <a:cxnLst/>
              <a:rect l="l" t="t" r="r" b="b"/>
              <a:pathLst>
                <a:path w="2051685" h="881380">
                  <a:moveTo>
                    <a:pt x="1963166" y="0"/>
                  </a:moveTo>
                  <a:lnTo>
                    <a:pt x="88137" y="0"/>
                  </a:lnTo>
                  <a:lnTo>
                    <a:pt x="53846" y="6931"/>
                  </a:lnTo>
                  <a:lnTo>
                    <a:pt x="25828" y="25828"/>
                  </a:lnTo>
                  <a:lnTo>
                    <a:pt x="6931" y="53846"/>
                  </a:lnTo>
                  <a:lnTo>
                    <a:pt x="0" y="88137"/>
                  </a:lnTo>
                  <a:lnTo>
                    <a:pt x="0" y="792733"/>
                  </a:lnTo>
                  <a:lnTo>
                    <a:pt x="6931" y="827025"/>
                  </a:lnTo>
                  <a:lnTo>
                    <a:pt x="25828" y="855043"/>
                  </a:lnTo>
                  <a:lnTo>
                    <a:pt x="53846" y="873940"/>
                  </a:lnTo>
                  <a:lnTo>
                    <a:pt x="88137" y="880872"/>
                  </a:lnTo>
                  <a:lnTo>
                    <a:pt x="1963166" y="880872"/>
                  </a:lnTo>
                  <a:lnTo>
                    <a:pt x="1997457" y="873940"/>
                  </a:lnTo>
                  <a:lnTo>
                    <a:pt x="2025475" y="855043"/>
                  </a:lnTo>
                  <a:lnTo>
                    <a:pt x="2044372" y="827025"/>
                  </a:lnTo>
                  <a:lnTo>
                    <a:pt x="2051304" y="792733"/>
                  </a:lnTo>
                  <a:lnTo>
                    <a:pt x="2051304" y="88137"/>
                  </a:lnTo>
                  <a:lnTo>
                    <a:pt x="2044372" y="53846"/>
                  </a:lnTo>
                  <a:lnTo>
                    <a:pt x="2025475" y="25828"/>
                  </a:lnTo>
                  <a:lnTo>
                    <a:pt x="1997457" y="6931"/>
                  </a:lnTo>
                  <a:lnTo>
                    <a:pt x="1963166" y="0"/>
                  </a:lnTo>
                  <a:close/>
                </a:path>
              </a:pathLst>
            </a:custGeom>
            <a:solidFill>
              <a:srgbClr val="FCEDCA"/>
            </a:solidFill>
          </p:spPr>
          <p:txBody>
            <a:bodyPr wrap="square" lIns="0" tIns="0" rIns="0" bIns="0" rtlCol="0"/>
            <a:lstStyle/>
            <a:p>
              <a:endParaRPr/>
            </a:p>
          </p:txBody>
        </p:sp>
        <p:sp>
          <p:nvSpPr>
            <p:cNvPr id="5" name="object 5"/>
            <p:cNvSpPr/>
            <p:nvPr/>
          </p:nvSpPr>
          <p:spPr>
            <a:xfrm>
              <a:off x="3555491" y="1338072"/>
              <a:ext cx="2051685" cy="881380"/>
            </a:xfrm>
            <a:custGeom>
              <a:avLst/>
              <a:gdLst/>
              <a:ahLst/>
              <a:cxnLst/>
              <a:rect l="l" t="t" r="r" b="b"/>
              <a:pathLst>
                <a:path w="2051685" h="881380">
                  <a:moveTo>
                    <a:pt x="0" y="88137"/>
                  </a:moveTo>
                  <a:lnTo>
                    <a:pt x="6931" y="53846"/>
                  </a:lnTo>
                  <a:lnTo>
                    <a:pt x="25828" y="25828"/>
                  </a:lnTo>
                  <a:lnTo>
                    <a:pt x="53846" y="6931"/>
                  </a:lnTo>
                  <a:lnTo>
                    <a:pt x="88137" y="0"/>
                  </a:lnTo>
                  <a:lnTo>
                    <a:pt x="1963166" y="0"/>
                  </a:lnTo>
                  <a:lnTo>
                    <a:pt x="1997457" y="6931"/>
                  </a:lnTo>
                  <a:lnTo>
                    <a:pt x="2025475" y="25828"/>
                  </a:lnTo>
                  <a:lnTo>
                    <a:pt x="2044372" y="53846"/>
                  </a:lnTo>
                  <a:lnTo>
                    <a:pt x="2051304" y="88137"/>
                  </a:lnTo>
                  <a:lnTo>
                    <a:pt x="2051304" y="792733"/>
                  </a:lnTo>
                  <a:lnTo>
                    <a:pt x="2044372" y="827025"/>
                  </a:lnTo>
                  <a:lnTo>
                    <a:pt x="2025475" y="855043"/>
                  </a:lnTo>
                  <a:lnTo>
                    <a:pt x="1997457" y="873940"/>
                  </a:lnTo>
                  <a:lnTo>
                    <a:pt x="1963166" y="880872"/>
                  </a:lnTo>
                  <a:lnTo>
                    <a:pt x="88137" y="880872"/>
                  </a:lnTo>
                  <a:lnTo>
                    <a:pt x="53846" y="873940"/>
                  </a:lnTo>
                  <a:lnTo>
                    <a:pt x="25828" y="855043"/>
                  </a:lnTo>
                  <a:lnTo>
                    <a:pt x="6931" y="827025"/>
                  </a:lnTo>
                  <a:lnTo>
                    <a:pt x="0" y="792733"/>
                  </a:lnTo>
                  <a:lnTo>
                    <a:pt x="0" y="88137"/>
                  </a:lnTo>
                  <a:close/>
                </a:path>
              </a:pathLst>
            </a:custGeom>
            <a:ln w="12700">
              <a:solidFill>
                <a:srgbClr val="C48908"/>
              </a:solidFill>
            </a:ln>
          </p:spPr>
          <p:txBody>
            <a:bodyPr wrap="square" lIns="0" tIns="0" rIns="0" bIns="0" rtlCol="0"/>
            <a:lstStyle/>
            <a:p>
              <a:endParaRPr/>
            </a:p>
          </p:txBody>
        </p:sp>
      </p:grpSp>
      <p:sp>
        <p:nvSpPr>
          <p:cNvPr id="6" name="object 6"/>
          <p:cNvSpPr txBox="1"/>
          <p:nvPr/>
        </p:nvSpPr>
        <p:spPr>
          <a:xfrm>
            <a:off x="3810380" y="1409446"/>
            <a:ext cx="1542415" cy="698500"/>
          </a:xfrm>
          <a:prstGeom prst="rect">
            <a:avLst/>
          </a:prstGeom>
        </p:spPr>
        <p:txBody>
          <a:bodyPr vert="horz" wrap="square" lIns="0" tIns="43180" rIns="0" bIns="0" rtlCol="0">
            <a:spAutoFit/>
          </a:bodyPr>
          <a:lstStyle/>
          <a:p>
            <a:pPr marL="12700" marR="5080" algn="ctr">
              <a:lnSpc>
                <a:spcPts val="1689"/>
              </a:lnSpc>
              <a:spcBef>
                <a:spcPts val="340"/>
              </a:spcBef>
            </a:pPr>
            <a:r>
              <a:rPr sz="1600" b="1" spc="90" dirty="0">
                <a:solidFill>
                  <a:srgbClr val="6E0909"/>
                </a:solidFill>
                <a:latin typeface="Cambria"/>
                <a:cs typeface="Cambria"/>
              </a:rPr>
              <a:t>Erg</a:t>
            </a:r>
            <a:r>
              <a:rPr sz="1600" b="1" spc="95" dirty="0">
                <a:solidFill>
                  <a:srgbClr val="6E0909"/>
                </a:solidFill>
                <a:latin typeface="Cambria"/>
                <a:cs typeface="Cambria"/>
              </a:rPr>
              <a:t>o</a:t>
            </a:r>
            <a:r>
              <a:rPr sz="1600" b="1" spc="105" dirty="0">
                <a:solidFill>
                  <a:srgbClr val="6E0909"/>
                </a:solidFill>
                <a:latin typeface="Cambria"/>
                <a:cs typeface="Cambria"/>
              </a:rPr>
              <a:t>n</a:t>
            </a:r>
            <a:r>
              <a:rPr sz="1600" b="1" spc="70" dirty="0">
                <a:solidFill>
                  <a:srgbClr val="6E0909"/>
                </a:solidFill>
                <a:latin typeface="Cambria"/>
                <a:cs typeface="Cambria"/>
              </a:rPr>
              <a:t>o</a:t>
            </a:r>
            <a:r>
              <a:rPr sz="1600" b="1" spc="100" dirty="0">
                <a:solidFill>
                  <a:srgbClr val="6E0909"/>
                </a:solidFill>
                <a:latin typeface="Cambria"/>
                <a:cs typeface="Cambria"/>
              </a:rPr>
              <a:t>mical</a:t>
            </a:r>
            <a:r>
              <a:rPr sz="1600" b="1" spc="50" dirty="0">
                <a:solidFill>
                  <a:srgbClr val="6E0909"/>
                </a:solidFill>
                <a:latin typeface="Cambria"/>
                <a:cs typeface="Cambria"/>
              </a:rPr>
              <a:t>l</a:t>
            </a:r>
            <a:r>
              <a:rPr sz="1600" b="1" spc="85" dirty="0">
                <a:solidFill>
                  <a:srgbClr val="6E0909"/>
                </a:solidFill>
                <a:latin typeface="Cambria"/>
                <a:cs typeface="Cambria"/>
              </a:rPr>
              <a:t>y  Designed </a:t>
            </a:r>
            <a:r>
              <a:rPr sz="1600" b="1" spc="90" dirty="0">
                <a:solidFill>
                  <a:srgbClr val="6E0909"/>
                </a:solidFill>
                <a:latin typeface="Cambria"/>
                <a:cs typeface="Cambria"/>
              </a:rPr>
              <a:t> </a:t>
            </a:r>
            <a:r>
              <a:rPr sz="1600" b="1" spc="80" dirty="0">
                <a:solidFill>
                  <a:srgbClr val="6E0909"/>
                </a:solidFill>
                <a:latin typeface="Cambria"/>
                <a:cs typeface="Cambria"/>
              </a:rPr>
              <a:t>Infrastructure</a:t>
            </a:r>
            <a:endParaRPr sz="1600" dirty="0">
              <a:latin typeface="Cambria"/>
              <a:cs typeface="Cambria"/>
            </a:endParaRPr>
          </a:p>
        </p:txBody>
      </p:sp>
      <p:grpSp>
        <p:nvGrpSpPr>
          <p:cNvPr id="51" name="Group 50">
            <a:extLst>
              <a:ext uri="{FF2B5EF4-FFF2-40B4-BE49-F238E27FC236}">
                <a16:creationId xmlns:a16="http://schemas.microsoft.com/office/drawing/2014/main" id="{3B420459-D964-E2C3-700D-5336AE4DBB85}"/>
              </a:ext>
            </a:extLst>
          </p:cNvPr>
          <p:cNvGrpSpPr/>
          <p:nvPr/>
        </p:nvGrpSpPr>
        <p:grpSpPr>
          <a:xfrm>
            <a:off x="3761232" y="2218944"/>
            <a:ext cx="2059304" cy="750189"/>
            <a:chOff x="3761232" y="2218944"/>
            <a:chExt cx="2059304" cy="750189"/>
          </a:xfrm>
        </p:grpSpPr>
        <p:sp>
          <p:nvSpPr>
            <p:cNvPr id="8" name="object 8"/>
            <p:cNvSpPr/>
            <p:nvPr/>
          </p:nvSpPr>
          <p:spPr>
            <a:xfrm>
              <a:off x="3761232" y="2218944"/>
              <a:ext cx="205104" cy="448309"/>
            </a:xfrm>
            <a:custGeom>
              <a:avLst/>
              <a:gdLst/>
              <a:ahLst/>
              <a:cxnLst/>
              <a:rect l="l" t="t" r="r" b="b"/>
              <a:pathLst>
                <a:path w="205104" h="448310">
                  <a:moveTo>
                    <a:pt x="0" y="0"/>
                  </a:moveTo>
                  <a:lnTo>
                    <a:pt x="0" y="448055"/>
                  </a:lnTo>
                  <a:lnTo>
                    <a:pt x="205104" y="448055"/>
                  </a:lnTo>
                </a:path>
              </a:pathLst>
            </a:custGeom>
            <a:ln w="12700">
              <a:solidFill>
                <a:srgbClr val="C48908"/>
              </a:solidFill>
            </a:ln>
          </p:spPr>
          <p:txBody>
            <a:bodyPr wrap="square" lIns="0" tIns="0" rIns="0" bIns="0" rtlCol="0"/>
            <a:lstStyle/>
            <a:p>
              <a:endParaRPr/>
            </a:p>
          </p:txBody>
        </p:sp>
        <p:sp>
          <p:nvSpPr>
            <p:cNvPr id="9" name="object 9"/>
            <p:cNvSpPr/>
            <p:nvPr/>
          </p:nvSpPr>
          <p:spPr>
            <a:xfrm>
              <a:off x="3966972" y="2365248"/>
              <a:ext cx="1853564" cy="603885"/>
            </a:xfrm>
            <a:custGeom>
              <a:avLst/>
              <a:gdLst/>
              <a:ahLst/>
              <a:cxnLst/>
              <a:rect l="l" t="t" r="r" b="b"/>
              <a:pathLst>
                <a:path w="1853564" h="603885">
                  <a:moveTo>
                    <a:pt x="1792858" y="0"/>
                  </a:moveTo>
                  <a:lnTo>
                    <a:pt x="60325" y="0"/>
                  </a:lnTo>
                  <a:lnTo>
                    <a:pt x="36861" y="4746"/>
                  </a:lnTo>
                  <a:lnTo>
                    <a:pt x="17684" y="17684"/>
                  </a:lnTo>
                  <a:lnTo>
                    <a:pt x="4746" y="36861"/>
                  </a:lnTo>
                  <a:lnTo>
                    <a:pt x="0" y="60325"/>
                  </a:lnTo>
                  <a:lnTo>
                    <a:pt x="0" y="543178"/>
                  </a:lnTo>
                  <a:lnTo>
                    <a:pt x="4746" y="566642"/>
                  </a:lnTo>
                  <a:lnTo>
                    <a:pt x="17684" y="585819"/>
                  </a:lnTo>
                  <a:lnTo>
                    <a:pt x="36861" y="598757"/>
                  </a:lnTo>
                  <a:lnTo>
                    <a:pt x="60325" y="603503"/>
                  </a:lnTo>
                  <a:lnTo>
                    <a:pt x="1792858" y="603503"/>
                  </a:lnTo>
                  <a:lnTo>
                    <a:pt x="1816322" y="598757"/>
                  </a:lnTo>
                  <a:lnTo>
                    <a:pt x="1835499" y="585819"/>
                  </a:lnTo>
                  <a:lnTo>
                    <a:pt x="1848437" y="566642"/>
                  </a:lnTo>
                  <a:lnTo>
                    <a:pt x="1853183" y="543178"/>
                  </a:lnTo>
                  <a:lnTo>
                    <a:pt x="1853183" y="60325"/>
                  </a:lnTo>
                  <a:lnTo>
                    <a:pt x="1848437" y="36861"/>
                  </a:lnTo>
                  <a:lnTo>
                    <a:pt x="1835499" y="17684"/>
                  </a:lnTo>
                  <a:lnTo>
                    <a:pt x="1816322" y="4746"/>
                  </a:lnTo>
                  <a:lnTo>
                    <a:pt x="1792858" y="0"/>
                  </a:lnTo>
                  <a:close/>
                </a:path>
              </a:pathLst>
            </a:custGeom>
            <a:solidFill>
              <a:srgbClr val="FCEDCA">
                <a:alpha val="90194"/>
              </a:srgbClr>
            </a:solidFill>
          </p:spPr>
          <p:txBody>
            <a:bodyPr wrap="square" lIns="0" tIns="0" rIns="0" bIns="0" rtlCol="0"/>
            <a:lstStyle/>
            <a:p>
              <a:endParaRPr/>
            </a:p>
          </p:txBody>
        </p:sp>
        <p:sp>
          <p:nvSpPr>
            <p:cNvPr id="10" name="object 10"/>
            <p:cNvSpPr/>
            <p:nvPr/>
          </p:nvSpPr>
          <p:spPr>
            <a:xfrm>
              <a:off x="3966972" y="2365248"/>
              <a:ext cx="1853564" cy="603885"/>
            </a:xfrm>
            <a:custGeom>
              <a:avLst/>
              <a:gdLst/>
              <a:ahLst/>
              <a:cxnLst/>
              <a:rect l="l" t="t" r="r" b="b"/>
              <a:pathLst>
                <a:path w="1853564" h="603885">
                  <a:moveTo>
                    <a:pt x="0" y="60325"/>
                  </a:moveTo>
                  <a:lnTo>
                    <a:pt x="4746" y="36861"/>
                  </a:lnTo>
                  <a:lnTo>
                    <a:pt x="17684" y="17684"/>
                  </a:lnTo>
                  <a:lnTo>
                    <a:pt x="36861" y="4746"/>
                  </a:lnTo>
                  <a:lnTo>
                    <a:pt x="60325" y="0"/>
                  </a:lnTo>
                  <a:lnTo>
                    <a:pt x="1792858" y="0"/>
                  </a:lnTo>
                  <a:lnTo>
                    <a:pt x="1816322" y="4746"/>
                  </a:lnTo>
                  <a:lnTo>
                    <a:pt x="1835499" y="17684"/>
                  </a:lnTo>
                  <a:lnTo>
                    <a:pt x="1848437" y="36861"/>
                  </a:lnTo>
                  <a:lnTo>
                    <a:pt x="1853183" y="60325"/>
                  </a:lnTo>
                  <a:lnTo>
                    <a:pt x="1853183" y="543178"/>
                  </a:lnTo>
                  <a:lnTo>
                    <a:pt x="1848437" y="566642"/>
                  </a:lnTo>
                  <a:lnTo>
                    <a:pt x="1835499" y="585819"/>
                  </a:lnTo>
                  <a:lnTo>
                    <a:pt x="1816322" y="598757"/>
                  </a:lnTo>
                  <a:lnTo>
                    <a:pt x="1792858" y="603503"/>
                  </a:lnTo>
                  <a:lnTo>
                    <a:pt x="60325" y="603503"/>
                  </a:lnTo>
                  <a:lnTo>
                    <a:pt x="36861" y="598757"/>
                  </a:lnTo>
                  <a:lnTo>
                    <a:pt x="17684" y="585819"/>
                  </a:lnTo>
                  <a:lnTo>
                    <a:pt x="4746" y="566642"/>
                  </a:lnTo>
                  <a:lnTo>
                    <a:pt x="0" y="543178"/>
                  </a:lnTo>
                  <a:lnTo>
                    <a:pt x="0" y="60325"/>
                  </a:lnTo>
                  <a:close/>
                </a:path>
              </a:pathLst>
            </a:custGeom>
            <a:ln w="12700">
              <a:solidFill>
                <a:srgbClr val="C48908"/>
              </a:solidFill>
            </a:ln>
          </p:spPr>
          <p:txBody>
            <a:bodyPr wrap="square" lIns="0" tIns="0" rIns="0" bIns="0" rtlCol="0"/>
            <a:lstStyle/>
            <a:p>
              <a:endParaRPr/>
            </a:p>
          </p:txBody>
        </p:sp>
      </p:grpSp>
      <p:sp>
        <p:nvSpPr>
          <p:cNvPr id="11" name="object 11"/>
          <p:cNvSpPr txBox="1"/>
          <p:nvPr/>
        </p:nvSpPr>
        <p:spPr>
          <a:xfrm>
            <a:off x="3946084" y="2518597"/>
            <a:ext cx="1597022" cy="521937"/>
          </a:xfrm>
          <a:prstGeom prst="rect">
            <a:avLst/>
          </a:prstGeom>
        </p:spPr>
        <p:txBody>
          <a:bodyPr vert="horz" wrap="square" lIns="0" tIns="52069" rIns="0" bIns="0" rtlCol="0">
            <a:spAutoFit/>
          </a:bodyPr>
          <a:lstStyle/>
          <a:p>
            <a:pPr marL="12700" algn="ctr">
              <a:lnSpc>
                <a:spcPct val="100000"/>
              </a:lnSpc>
              <a:spcBef>
                <a:spcPts val="409"/>
              </a:spcBef>
            </a:pPr>
            <a:r>
              <a:rPr sz="1400" b="1" spc="85" dirty="0">
                <a:latin typeface="Cambria"/>
                <a:cs typeface="Cambria"/>
              </a:rPr>
              <a:t>Class</a:t>
            </a:r>
            <a:r>
              <a:rPr sz="1400" b="1" spc="114" dirty="0">
                <a:latin typeface="Cambria"/>
                <a:cs typeface="Cambria"/>
              </a:rPr>
              <a:t> </a:t>
            </a:r>
            <a:r>
              <a:rPr sz="1400" b="1" spc="90" dirty="0">
                <a:latin typeface="Cambria"/>
                <a:cs typeface="Cambria"/>
              </a:rPr>
              <a:t>Rooms:</a:t>
            </a:r>
            <a:r>
              <a:rPr sz="1400" b="1" spc="114" dirty="0">
                <a:latin typeface="Cambria"/>
                <a:cs typeface="Cambria"/>
              </a:rPr>
              <a:t> </a:t>
            </a:r>
            <a:r>
              <a:rPr lang="en-IN" sz="1400" b="1" spc="75" dirty="0">
                <a:latin typeface="Cambria"/>
                <a:cs typeface="Cambria"/>
              </a:rPr>
              <a:t>6</a:t>
            </a:r>
            <a:endParaRPr sz="1400" dirty="0">
              <a:latin typeface="Cambria"/>
              <a:cs typeface="Cambria"/>
            </a:endParaRPr>
          </a:p>
          <a:p>
            <a:pPr marL="12700" algn="ctr">
              <a:lnSpc>
                <a:spcPct val="100000"/>
              </a:lnSpc>
              <a:spcBef>
                <a:spcPts val="315"/>
              </a:spcBef>
            </a:pPr>
            <a:endParaRPr sz="1400" dirty="0">
              <a:latin typeface="Cambria"/>
              <a:cs typeface="Cambria"/>
            </a:endParaRPr>
          </a:p>
        </p:txBody>
      </p:sp>
      <p:grpSp>
        <p:nvGrpSpPr>
          <p:cNvPr id="46" name="Group 45">
            <a:extLst>
              <a:ext uri="{FF2B5EF4-FFF2-40B4-BE49-F238E27FC236}">
                <a16:creationId xmlns:a16="http://schemas.microsoft.com/office/drawing/2014/main" id="{05573C7A-AC0D-EFC3-156D-2CB457A7D2FE}"/>
              </a:ext>
            </a:extLst>
          </p:cNvPr>
          <p:cNvGrpSpPr/>
          <p:nvPr/>
        </p:nvGrpSpPr>
        <p:grpSpPr>
          <a:xfrm>
            <a:off x="3761232" y="2218944"/>
            <a:ext cx="2060575" cy="1565401"/>
            <a:chOff x="3761232" y="2218944"/>
            <a:chExt cx="2060575" cy="1565401"/>
          </a:xfrm>
        </p:grpSpPr>
        <p:sp>
          <p:nvSpPr>
            <p:cNvPr id="13" name="object 13"/>
            <p:cNvSpPr/>
            <p:nvPr/>
          </p:nvSpPr>
          <p:spPr>
            <a:xfrm>
              <a:off x="3761232" y="2218944"/>
              <a:ext cx="205104" cy="1230630"/>
            </a:xfrm>
            <a:custGeom>
              <a:avLst/>
              <a:gdLst/>
              <a:ahLst/>
              <a:cxnLst/>
              <a:rect l="l" t="t" r="r" b="b"/>
              <a:pathLst>
                <a:path w="205104" h="1230629">
                  <a:moveTo>
                    <a:pt x="0" y="0"/>
                  </a:moveTo>
                  <a:lnTo>
                    <a:pt x="0" y="1230629"/>
                  </a:lnTo>
                  <a:lnTo>
                    <a:pt x="205104" y="1230629"/>
                  </a:lnTo>
                </a:path>
              </a:pathLst>
            </a:custGeom>
            <a:ln w="12700">
              <a:solidFill>
                <a:srgbClr val="C48908"/>
              </a:solidFill>
            </a:ln>
          </p:spPr>
          <p:txBody>
            <a:bodyPr wrap="square" lIns="0" tIns="0" rIns="0" bIns="0" rtlCol="0"/>
            <a:lstStyle/>
            <a:p>
              <a:endParaRPr/>
            </a:p>
          </p:txBody>
        </p:sp>
        <p:sp>
          <p:nvSpPr>
            <p:cNvPr id="14" name="object 14"/>
            <p:cNvSpPr/>
            <p:nvPr/>
          </p:nvSpPr>
          <p:spPr>
            <a:xfrm>
              <a:off x="3966972" y="3115055"/>
              <a:ext cx="1854835" cy="669290"/>
            </a:xfrm>
            <a:custGeom>
              <a:avLst/>
              <a:gdLst/>
              <a:ahLst/>
              <a:cxnLst/>
              <a:rect l="l" t="t" r="r" b="b"/>
              <a:pathLst>
                <a:path w="1854835" h="669289">
                  <a:moveTo>
                    <a:pt x="1787778" y="0"/>
                  </a:moveTo>
                  <a:lnTo>
                    <a:pt x="66928" y="0"/>
                  </a:lnTo>
                  <a:lnTo>
                    <a:pt x="40880" y="5260"/>
                  </a:lnTo>
                  <a:lnTo>
                    <a:pt x="19605" y="19605"/>
                  </a:lnTo>
                  <a:lnTo>
                    <a:pt x="5260" y="40880"/>
                  </a:lnTo>
                  <a:lnTo>
                    <a:pt x="0" y="66929"/>
                  </a:lnTo>
                  <a:lnTo>
                    <a:pt x="0" y="602107"/>
                  </a:lnTo>
                  <a:lnTo>
                    <a:pt x="5260" y="628155"/>
                  </a:lnTo>
                  <a:lnTo>
                    <a:pt x="19605" y="649430"/>
                  </a:lnTo>
                  <a:lnTo>
                    <a:pt x="40880" y="663775"/>
                  </a:lnTo>
                  <a:lnTo>
                    <a:pt x="66928" y="669036"/>
                  </a:lnTo>
                  <a:lnTo>
                    <a:pt x="1787778" y="669036"/>
                  </a:lnTo>
                  <a:lnTo>
                    <a:pt x="1813827" y="663775"/>
                  </a:lnTo>
                  <a:lnTo>
                    <a:pt x="1835102" y="649430"/>
                  </a:lnTo>
                  <a:lnTo>
                    <a:pt x="1849447" y="628155"/>
                  </a:lnTo>
                  <a:lnTo>
                    <a:pt x="1854707" y="602107"/>
                  </a:lnTo>
                  <a:lnTo>
                    <a:pt x="1854707" y="66929"/>
                  </a:lnTo>
                  <a:lnTo>
                    <a:pt x="1849447" y="40880"/>
                  </a:lnTo>
                  <a:lnTo>
                    <a:pt x="1835102" y="19605"/>
                  </a:lnTo>
                  <a:lnTo>
                    <a:pt x="1813827" y="5260"/>
                  </a:lnTo>
                  <a:lnTo>
                    <a:pt x="1787778" y="0"/>
                  </a:lnTo>
                  <a:close/>
                </a:path>
              </a:pathLst>
            </a:custGeom>
            <a:solidFill>
              <a:srgbClr val="FCEDCA">
                <a:alpha val="90194"/>
              </a:srgbClr>
            </a:solidFill>
          </p:spPr>
          <p:txBody>
            <a:bodyPr wrap="square" lIns="0" tIns="0" rIns="0" bIns="0" rtlCol="0"/>
            <a:lstStyle/>
            <a:p>
              <a:endParaRPr/>
            </a:p>
          </p:txBody>
        </p:sp>
        <p:sp>
          <p:nvSpPr>
            <p:cNvPr id="15" name="object 15"/>
            <p:cNvSpPr/>
            <p:nvPr/>
          </p:nvSpPr>
          <p:spPr>
            <a:xfrm>
              <a:off x="3966972" y="3115055"/>
              <a:ext cx="1854835" cy="669290"/>
            </a:xfrm>
            <a:custGeom>
              <a:avLst/>
              <a:gdLst/>
              <a:ahLst/>
              <a:cxnLst/>
              <a:rect l="l" t="t" r="r" b="b"/>
              <a:pathLst>
                <a:path w="1854835" h="669289">
                  <a:moveTo>
                    <a:pt x="0" y="66929"/>
                  </a:moveTo>
                  <a:lnTo>
                    <a:pt x="5260" y="40880"/>
                  </a:lnTo>
                  <a:lnTo>
                    <a:pt x="19605" y="19605"/>
                  </a:lnTo>
                  <a:lnTo>
                    <a:pt x="40880" y="5260"/>
                  </a:lnTo>
                  <a:lnTo>
                    <a:pt x="66928" y="0"/>
                  </a:lnTo>
                  <a:lnTo>
                    <a:pt x="1787778" y="0"/>
                  </a:lnTo>
                  <a:lnTo>
                    <a:pt x="1813827" y="5260"/>
                  </a:lnTo>
                  <a:lnTo>
                    <a:pt x="1835102" y="19605"/>
                  </a:lnTo>
                  <a:lnTo>
                    <a:pt x="1849447" y="40880"/>
                  </a:lnTo>
                  <a:lnTo>
                    <a:pt x="1854707" y="66929"/>
                  </a:lnTo>
                  <a:lnTo>
                    <a:pt x="1854707" y="602107"/>
                  </a:lnTo>
                  <a:lnTo>
                    <a:pt x="1849447" y="628155"/>
                  </a:lnTo>
                  <a:lnTo>
                    <a:pt x="1835102" y="649430"/>
                  </a:lnTo>
                  <a:lnTo>
                    <a:pt x="1813827" y="663775"/>
                  </a:lnTo>
                  <a:lnTo>
                    <a:pt x="1787778" y="669036"/>
                  </a:lnTo>
                  <a:lnTo>
                    <a:pt x="66928" y="669036"/>
                  </a:lnTo>
                  <a:lnTo>
                    <a:pt x="40880" y="663775"/>
                  </a:lnTo>
                  <a:lnTo>
                    <a:pt x="19605" y="649430"/>
                  </a:lnTo>
                  <a:lnTo>
                    <a:pt x="5260" y="628155"/>
                  </a:lnTo>
                  <a:lnTo>
                    <a:pt x="0" y="602107"/>
                  </a:lnTo>
                  <a:lnTo>
                    <a:pt x="0" y="66929"/>
                  </a:lnTo>
                  <a:close/>
                </a:path>
              </a:pathLst>
            </a:custGeom>
            <a:ln w="12700">
              <a:solidFill>
                <a:srgbClr val="C48908"/>
              </a:solidFill>
            </a:ln>
          </p:spPr>
          <p:txBody>
            <a:bodyPr wrap="square" lIns="0" tIns="0" rIns="0" bIns="0" rtlCol="0"/>
            <a:lstStyle/>
            <a:p>
              <a:endParaRPr/>
            </a:p>
          </p:txBody>
        </p:sp>
      </p:grpSp>
      <p:sp>
        <p:nvSpPr>
          <p:cNvPr id="16" name="object 16"/>
          <p:cNvSpPr txBox="1"/>
          <p:nvPr/>
        </p:nvSpPr>
        <p:spPr>
          <a:xfrm>
            <a:off x="4006594" y="3302950"/>
            <a:ext cx="1536511" cy="250197"/>
          </a:xfrm>
          <a:prstGeom prst="rect">
            <a:avLst/>
          </a:prstGeom>
        </p:spPr>
        <p:txBody>
          <a:bodyPr vert="horz" wrap="square" lIns="0" tIns="12065" rIns="0" bIns="0" rtlCol="0">
            <a:spAutoFit/>
          </a:bodyPr>
          <a:lstStyle/>
          <a:p>
            <a:pPr marL="12700" marR="5080" algn="ctr">
              <a:lnSpc>
                <a:spcPct val="122200"/>
              </a:lnSpc>
              <a:spcBef>
                <a:spcPts val="95"/>
              </a:spcBef>
            </a:pPr>
            <a:r>
              <a:rPr sz="1400" b="1" spc="50" dirty="0">
                <a:latin typeface="Cambria"/>
                <a:cs typeface="Cambria"/>
              </a:rPr>
              <a:t>Laboratories:</a:t>
            </a:r>
            <a:r>
              <a:rPr sz="1400" b="1" spc="100" dirty="0">
                <a:latin typeface="Cambria"/>
                <a:cs typeface="Cambria"/>
              </a:rPr>
              <a:t> </a:t>
            </a:r>
            <a:r>
              <a:rPr sz="1400" b="1" spc="75" dirty="0">
                <a:latin typeface="Cambria"/>
                <a:cs typeface="Cambria"/>
              </a:rPr>
              <a:t>1</a:t>
            </a:r>
            <a:endParaRPr sz="1400" dirty="0">
              <a:latin typeface="Cambria"/>
              <a:cs typeface="Cambria"/>
            </a:endParaRPr>
          </a:p>
        </p:txBody>
      </p:sp>
      <p:grpSp>
        <p:nvGrpSpPr>
          <p:cNvPr id="36" name="Group 35">
            <a:extLst>
              <a:ext uri="{FF2B5EF4-FFF2-40B4-BE49-F238E27FC236}">
                <a16:creationId xmlns:a16="http://schemas.microsoft.com/office/drawing/2014/main" id="{E843E23C-7760-A83C-E432-0EE33E12DABF}"/>
              </a:ext>
            </a:extLst>
          </p:cNvPr>
          <p:cNvGrpSpPr/>
          <p:nvPr/>
        </p:nvGrpSpPr>
        <p:grpSpPr>
          <a:xfrm>
            <a:off x="3761232" y="2218944"/>
            <a:ext cx="2066925" cy="2298191"/>
            <a:chOff x="3761232" y="2218944"/>
            <a:chExt cx="2066925" cy="2298191"/>
          </a:xfrm>
        </p:grpSpPr>
        <p:sp>
          <p:nvSpPr>
            <p:cNvPr id="18" name="object 18"/>
            <p:cNvSpPr/>
            <p:nvPr/>
          </p:nvSpPr>
          <p:spPr>
            <a:xfrm>
              <a:off x="3761232" y="2218944"/>
              <a:ext cx="205104" cy="2005330"/>
            </a:xfrm>
            <a:custGeom>
              <a:avLst/>
              <a:gdLst/>
              <a:ahLst/>
              <a:cxnLst/>
              <a:rect l="l" t="t" r="r" b="b"/>
              <a:pathLst>
                <a:path w="205104" h="2005329">
                  <a:moveTo>
                    <a:pt x="0" y="0"/>
                  </a:moveTo>
                  <a:lnTo>
                    <a:pt x="0" y="2004821"/>
                  </a:lnTo>
                  <a:lnTo>
                    <a:pt x="205104" y="2004821"/>
                  </a:lnTo>
                </a:path>
              </a:pathLst>
            </a:custGeom>
            <a:ln w="12700">
              <a:solidFill>
                <a:srgbClr val="C48908"/>
              </a:solidFill>
            </a:ln>
          </p:spPr>
          <p:txBody>
            <a:bodyPr wrap="square" lIns="0" tIns="0" rIns="0" bIns="0" rtlCol="0"/>
            <a:lstStyle/>
            <a:p>
              <a:endParaRPr/>
            </a:p>
          </p:txBody>
        </p:sp>
        <p:sp>
          <p:nvSpPr>
            <p:cNvPr id="19" name="object 19"/>
            <p:cNvSpPr/>
            <p:nvPr/>
          </p:nvSpPr>
          <p:spPr>
            <a:xfrm>
              <a:off x="3966972" y="3930395"/>
              <a:ext cx="1861185" cy="586740"/>
            </a:xfrm>
            <a:custGeom>
              <a:avLst/>
              <a:gdLst/>
              <a:ahLst/>
              <a:cxnLst/>
              <a:rect l="l" t="t" r="r" b="b"/>
              <a:pathLst>
                <a:path w="1861185" h="586739">
                  <a:moveTo>
                    <a:pt x="1802129" y="0"/>
                  </a:moveTo>
                  <a:lnTo>
                    <a:pt x="58674" y="0"/>
                  </a:lnTo>
                  <a:lnTo>
                    <a:pt x="35843" y="4613"/>
                  </a:lnTo>
                  <a:lnTo>
                    <a:pt x="17192" y="17192"/>
                  </a:lnTo>
                  <a:lnTo>
                    <a:pt x="4613" y="35843"/>
                  </a:lnTo>
                  <a:lnTo>
                    <a:pt x="0" y="58673"/>
                  </a:lnTo>
                  <a:lnTo>
                    <a:pt x="0" y="528065"/>
                  </a:lnTo>
                  <a:lnTo>
                    <a:pt x="4613" y="550896"/>
                  </a:lnTo>
                  <a:lnTo>
                    <a:pt x="17192" y="569547"/>
                  </a:lnTo>
                  <a:lnTo>
                    <a:pt x="35843" y="582126"/>
                  </a:lnTo>
                  <a:lnTo>
                    <a:pt x="58674" y="586739"/>
                  </a:lnTo>
                  <a:lnTo>
                    <a:pt x="1802129" y="586739"/>
                  </a:lnTo>
                  <a:lnTo>
                    <a:pt x="1824960" y="582126"/>
                  </a:lnTo>
                  <a:lnTo>
                    <a:pt x="1843611" y="569547"/>
                  </a:lnTo>
                  <a:lnTo>
                    <a:pt x="1856190" y="550896"/>
                  </a:lnTo>
                  <a:lnTo>
                    <a:pt x="1860803" y="528065"/>
                  </a:lnTo>
                  <a:lnTo>
                    <a:pt x="1860803" y="58673"/>
                  </a:lnTo>
                  <a:lnTo>
                    <a:pt x="1856190" y="35843"/>
                  </a:lnTo>
                  <a:lnTo>
                    <a:pt x="1843611" y="17192"/>
                  </a:lnTo>
                  <a:lnTo>
                    <a:pt x="1824960" y="4613"/>
                  </a:lnTo>
                  <a:lnTo>
                    <a:pt x="1802129" y="0"/>
                  </a:lnTo>
                  <a:close/>
                </a:path>
              </a:pathLst>
            </a:custGeom>
            <a:solidFill>
              <a:srgbClr val="FCEDCA">
                <a:alpha val="90194"/>
              </a:srgbClr>
            </a:solidFill>
          </p:spPr>
          <p:txBody>
            <a:bodyPr wrap="square" lIns="0" tIns="0" rIns="0" bIns="0" rtlCol="0"/>
            <a:lstStyle/>
            <a:p>
              <a:endParaRPr/>
            </a:p>
          </p:txBody>
        </p:sp>
        <p:sp>
          <p:nvSpPr>
            <p:cNvPr id="20" name="object 20"/>
            <p:cNvSpPr/>
            <p:nvPr/>
          </p:nvSpPr>
          <p:spPr>
            <a:xfrm>
              <a:off x="3966972" y="3930395"/>
              <a:ext cx="1861185" cy="586740"/>
            </a:xfrm>
            <a:custGeom>
              <a:avLst/>
              <a:gdLst/>
              <a:ahLst/>
              <a:cxnLst/>
              <a:rect l="l" t="t" r="r" b="b"/>
              <a:pathLst>
                <a:path w="1861185" h="586739">
                  <a:moveTo>
                    <a:pt x="0" y="58673"/>
                  </a:moveTo>
                  <a:lnTo>
                    <a:pt x="4613" y="35843"/>
                  </a:lnTo>
                  <a:lnTo>
                    <a:pt x="17192" y="17192"/>
                  </a:lnTo>
                  <a:lnTo>
                    <a:pt x="35843" y="4613"/>
                  </a:lnTo>
                  <a:lnTo>
                    <a:pt x="58674" y="0"/>
                  </a:lnTo>
                  <a:lnTo>
                    <a:pt x="1802129" y="0"/>
                  </a:lnTo>
                  <a:lnTo>
                    <a:pt x="1824960" y="4613"/>
                  </a:lnTo>
                  <a:lnTo>
                    <a:pt x="1843611" y="17192"/>
                  </a:lnTo>
                  <a:lnTo>
                    <a:pt x="1856190" y="35843"/>
                  </a:lnTo>
                  <a:lnTo>
                    <a:pt x="1860803" y="58673"/>
                  </a:lnTo>
                  <a:lnTo>
                    <a:pt x="1860803" y="528065"/>
                  </a:lnTo>
                  <a:lnTo>
                    <a:pt x="1856190" y="550896"/>
                  </a:lnTo>
                  <a:lnTo>
                    <a:pt x="1843611" y="569547"/>
                  </a:lnTo>
                  <a:lnTo>
                    <a:pt x="1824960" y="582126"/>
                  </a:lnTo>
                  <a:lnTo>
                    <a:pt x="1802129" y="586739"/>
                  </a:lnTo>
                  <a:lnTo>
                    <a:pt x="58674" y="586739"/>
                  </a:lnTo>
                  <a:lnTo>
                    <a:pt x="35843" y="582126"/>
                  </a:lnTo>
                  <a:lnTo>
                    <a:pt x="17192" y="569547"/>
                  </a:lnTo>
                  <a:lnTo>
                    <a:pt x="4613" y="550896"/>
                  </a:lnTo>
                  <a:lnTo>
                    <a:pt x="0" y="528065"/>
                  </a:lnTo>
                  <a:lnTo>
                    <a:pt x="0" y="58673"/>
                  </a:lnTo>
                  <a:close/>
                </a:path>
              </a:pathLst>
            </a:custGeom>
            <a:ln w="12700">
              <a:solidFill>
                <a:srgbClr val="C48908"/>
              </a:solidFill>
            </a:ln>
          </p:spPr>
          <p:txBody>
            <a:bodyPr wrap="square" lIns="0" tIns="0" rIns="0" bIns="0" rtlCol="0"/>
            <a:lstStyle/>
            <a:p>
              <a:endParaRPr/>
            </a:p>
          </p:txBody>
        </p:sp>
      </p:grpSp>
      <p:sp>
        <p:nvSpPr>
          <p:cNvPr id="21" name="object 21"/>
          <p:cNvSpPr txBox="1"/>
          <p:nvPr/>
        </p:nvSpPr>
        <p:spPr>
          <a:xfrm>
            <a:off x="4047681" y="4099079"/>
            <a:ext cx="1495425" cy="250838"/>
          </a:xfrm>
          <a:prstGeom prst="rect">
            <a:avLst/>
          </a:prstGeom>
        </p:spPr>
        <p:txBody>
          <a:bodyPr vert="horz" wrap="square" lIns="0" tIns="12700" rIns="0" bIns="0" rtlCol="0">
            <a:spAutoFit/>
          </a:bodyPr>
          <a:lstStyle/>
          <a:p>
            <a:pPr marL="12700" marR="5080" algn="ctr">
              <a:lnSpc>
                <a:spcPct val="121700"/>
              </a:lnSpc>
              <a:spcBef>
                <a:spcPts val="100"/>
              </a:spcBef>
            </a:pPr>
            <a:r>
              <a:rPr lang="en-IN" sz="1400" b="1" dirty="0">
                <a:latin typeface="Cambria"/>
                <a:cs typeface="Cambria"/>
              </a:rPr>
              <a:t>Staff rooms: 3</a:t>
            </a:r>
            <a:endParaRPr sz="1400" b="1" dirty="0">
              <a:latin typeface="Cambria"/>
              <a:cs typeface="Cambria"/>
            </a:endParaRPr>
          </a:p>
        </p:txBody>
      </p:sp>
      <p:grpSp>
        <p:nvGrpSpPr>
          <p:cNvPr id="35" name="Group 34">
            <a:extLst>
              <a:ext uri="{FF2B5EF4-FFF2-40B4-BE49-F238E27FC236}">
                <a16:creationId xmlns:a16="http://schemas.microsoft.com/office/drawing/2014/main" id="{EC70D30D-8893-1FB2-0672-FCB11ABACFAC}"/>
              </a:ext>
            </a:extLst>
          </p:cNvPr>
          <p:cNvGrpSpPr/>
          <p:nvPr/>
        </p:nvGrpSpPr>
        <p:grpSpPr>
          <a:xfrm>
            <a:off x="3761232" y="2218944"/>
            <a:ext cx="2052954" cy="2894075"/>
            <a:chOff x="3761232" y="2218944"/>
            <a:chExt cx="2052954" cy="2894075"/>
          </a:xfrm>
        </p:grpSpPr>
        <p:sp>
          <p:nvSpPr>
            <p:cNvPr id="23" name="object 23"/>
            <p:cNvSpPr/>
            <p:nvPr/>
          </p:nvSpPr>
          <p:spPr>
            <a:xfrm>
              <a:off x="3761232" y="2218944"/>
              <a:ext cx="205104" cy="2669540"/>
            </a:xfrm>
            <a:custGeom>
              <a:avLst/>
              <a:gdLst/>
              <a:ahLst/>
              <a:cxnLst/>
              <a:rect l="l" t="t" r="r" b="b"/>
              <a:pathLst>
                <a:path w="205104" h="2669540">
                  <a:moveTo>
                    <a:pt x="0" y="0"/>
                  </a:moveTo>
                  <a:lnTo>
                    <a:pt x="0" y="2669158"/>
                  </a:lnTo>
                  <a:lnTo>
                    <a:pt x="205104" y="2669158"/>
                  </a:lnTo>
                </a:path>
              </a:pathLst>
            </a:custGeom>
            <a:ln w="12699">
              <a:solidFill>
                <a:srgbClr val="C48908"/>
              </a:solidFill>
            </a:ln>
          </p:spPr>
          <p:txBody>
            <a:bodyPr wrap="square" lIns="0" tIns="0" rIns="0" bIns="0" rtlCol="0"/>
            <a:lstStyle/>
            <a:p>
              <a:endParaRPr/>
            </a:p>
          </p:txBody>
        </p:sp>
        <p:sp>
          <p:nvSpPr>
            <p:cNvPr id="24" name="object 24"/>
            <p:cNvSpPr/>
            <p:nvPr/>
          </p:nvSpPr>
          <p:spPr>
            <a:xfrm>
              <a:off x="3966972" y="4663439"/>
              <a:ext cx="1847214" cy="449580"/>
            </a:xfrm>
            <a:custGeom>
              <a:avLst/>
              <a:gdLst/>
              <a:ahLst/>
              <a:cxnLst/>
              <a:rect l="l" t="t" r="r" b="b"/>
              <a:pathLst>
                <a:path w="1847214" h="449579">
                  <a:moveTo>
                    <a:pt x="1802129" y="0"/>
                  </a:moveTo>
                  <a:lnTo>
                    <a:pt x="44957" y="0"/>
                  </a:lnTo>
                  <a:lnTo>
                    <a:pt x="27431" y="3524"/>
                  </a:lnTo>
                  <a:lnTo>
                    <a:pt x="13144" y="13144"/>
                  </a:lnTo>
                  <a:lnTo>
                    <a:pt x="3524" y="27432"/>
                  </a:lnTo>
                  <a:lnTo>
                    <a:pt x="0" y="44958"/>
                  </a:lnTo>
                  <a:lnTo>
                    <a:pt x="0" y="404622"/>
                  </a:lnTo>
                  <a:lnTo>
                    <a:pt x="3524" y="422148"/>
                  </a:lnTo>
                  <a:lnTo>
                    <a:pt x="13144" y="436435"/>
                  </a:lnTo>
                  <a:lnTo>
                    <a:pt x="27431" y="446055"/>
                  </a:lnTo>
                  <a:lnTo>
                    <a:pt x="44957" y="449580"/>
                  </a:lnTo>
                  <a:lnTo>
                    <a:pt x="1802129" y="449580"/>
                  </a:lnTo>
                  <a:lnTo>
                    <a:pt x="1819656" y="446055"/>
                  </a:lnTo>
                  <a:lnTo>
                    <a:pt x="1833943" y="436435"/>
                  </a:lnTo>
                  <a:lnTo>
                    <a:pt x="1843563" y="422148"/>
                  </a:lnTo>
                  <a:lnTo>
                    <a:pt x="1847088" y="404622"/>
                  </a:lnTo>
                  <a:lnTo>
                    <a:pt x="1847088" y="44958"/>
                  </a:lnTo>
                  <a:lnTo>
                    <a:pt x="1843563" y="27431"/>
                  </a:lnTo>
                  <a:lnTo>
                    <a:pt x="1833943" y="13144"/>
                  </a:lnTo>
                  <a:lnTo>
                    <a:pt x="1819655" y="3524"/>
                  </a:lnTo>
                  <a:lnTo>
                    <a:pt x="1802129" y="0"/>
                  </a:lnTo>
                  <a:close/>
                </a:path>
              </a:pathLst>
            </a:custGeom>
            <a:solidFill>
              <a:srgbClr val="FCEDCA">
                <a:alpha val="90194"/>
              </a:srgbClr>
            </a:solidFill>
          </p:spPr>
          <p:txBody>
            <a:bodyPr wrap="square" lIns="0" tIns="0" rIns="0" bIns="0" rtlCol="0"/>
            <a:lstStyle/>
            <a:p>
              <a:endParaRPr/>
            </a:p>
          </p:txBody>
        </p:sp>
        <p:sp>
          <p:nvSpPr>
            <p:cNvPr id="25" name="object 25"/>
            <p:cNvSpPr/>
            <p:nvPr/>
          </p:nvSpPr>
          <p:spPr>
            <a:xfrm>
              <a:off x="3966972" y="4663439"/>
              <a:ext cx="1847214" cy="449580"/>
            </a:xfrm>
            <a:custGeom>
              <a:avLst/>
              <a:gdLst/>
              <a:ahLst/>
              <a:cxnLst/>
              <a:rect l="l" t="t" r="r" b="b"/>
              <a:pathLst>
                <a:path w="1847214" h="449579">
                  <a:moveTo>
                    <a:pt x="0" y="44958"/>
                  </a:moveTo>
                  <a:lnTo>
                    <a:pt x="3524" y="27432"/>
                  </a:lnTo>
                  <a:lnTo>
                    <a:pt x="13144" y="13144"/>
                  </a:lnTo>
                  <a:lnTo>
                    <a:pt x="27431" y="3524"/>
                  </a:lnTo>
                  <a:lnTo>
                    <a:pt x="44957" y="0"/>
                  </a:lnTo>
                  <a:lnTo>
                    <a:pt x="1802129" y="0"/>
                  </a:lnTo>
                  <a:lnTo>
                    <a:pt x="1819655" y="3524"/>
                  </a:lnTo>
                  <a:lnTo>
                    <a:pt x="1833943" y="13144"/>
                  </a:lnTo>
                  <a:lnTo>
                    <a:pt x="1843563" y="27431"/>
                  </a:lnTo>
                  <a:lnTo>
                    <a:pt x="1847088" y="44958"/>
                  </a:lnTo>
                  <a:lnTo>
                    <a:pt x="1847088" y="404622"/>
                  </a:lnTo>
                  <a:lnTo>
                    <a:pt x="1843563" y="422148"/>
                  </a:lnTo>
                  <a:lnTo>
                    <a:pt x="1833943" y="436435"/>
                  </a:lnTo>
                  <a:lnTo>
                    <a:pt x="1819656" y="446055"/>
                  </a:lnTo>
                  <a:lnTo>
                    <a:pt x="1802129" y="449580"/>
                  </a:lnTo>
                  <a:lnTo>
                    <a:pt x="44957" y="449580"/>
                  </a:lnTo>
                  <a:lnTo>
                    <a:pt x="27431" y="446055"/>
                  </a:lnTo>
                  <a:lnTo>
                    <a:pt x="13144" y="436435"/>
                  </a:lnTo>
                  <a:lnTo>
                    <a:pt x="3524" y="422148"/>
                  </a:lnTo>
                  <a:lnTo>
                    <a:pt x="0" y="404622"/>
                  </a:lnTo>
                  <a:lnTo>
                    <a:pt x="0" y="44958"/>
                  </a:lnTo>
                  <a:close/>
                </a:path>
              </a:pathLst>
            </a:custGeom>
            <a:ln w="12700">
              <a:solidFill>
                <a:srgbClr val="C48908"/>
              </a:solidFill>
            </a:ln>
          </p:spPr>
          <p:txBody>
            <a:bodyPr wrap="square" lIns="0" tIns="0" rIns="0" bIns="0" rtlCol="0"/>
            <a:lstStyle/>
            <a:p>
              <a:endParaRPr/>
            </a:p>
          </p:txBody>
        </p:sp>
      </p:grpSp>
      <p:sp>
        <p:nvSpPr>
          <p:cNvPr id="26" name="object 26"/>
          <p:cNvSpPr txBox="1"/>
          <p:nvPr/>
        </p:nvSpPr>
        <p:spPr>
          <a:xfrm>
            <a:off x="3978674" y="4770246"/>
            <a:ext cx="1821814" cy="228268"/>
          </a:xfrm>
          <a:prstGeom prst="rect">
            <a:avLst/>
          </a:prstGeom>
        </p:spPr>
        <p:txBody>
          <a:bodyPr vert="horz" wrap="square" lIns="0" tIns="12700" rIns="0" bIns="0" rtlCol="0">
            <a:spAutoFit/>
          </a:bodyPr>
          <a:lstStyle/>
          <a:p>
            <a:pPr marL="24130" algn="ctr">
              <a:lnSpc>
                <a:spcPct val="100000"/>
              </a:lnSpc>
              <a:spcBef>
                <a:spcPts val="100"/>
              </a:spcBef>
            </a:pPr>
            <a:r>
              <a:rPr lang="en-IN" sz="1400" b="1" spc="45" dirty="0">
                <a:latin typeface="Cambria"/>
                <a:cs typeface="Cambria"/>
              </a:rPr>
              <a:t>Office Rooms: 1</a:t>
            </a:r>
            <a:endParaRPr sz="1400" dirty="0">
              <a:latin typeface="Cambria"/>
              <a:cs typeface="Cambria"/>
            </a:endParaRPr>
          </a:p>
        </p:txBody>
      </p:sp>
      <p:grpSp>
        <p:nvGrpSpPr>
          <p:cNvPr id="34" name="Group 33">
            <a:extLst>
              <a:ext uri="{FF2B5EF4-FFF2-40B4-BE49-F238E27FC236}">
                <a16:creationId xmlns:a16="http://schemas.microsoft.com/office/drawing/2014/main" id="{CA8E2BD3-A164-27DD-61E5-66DC5B8F5188}"/>
              </a:ext>
            </a:extLst>
          </p:cNvPr>
          <p:cNvGrpSpPr/>
          <p:nvPr/>
        </p:nvGrpSpPr>
        <p:grpSpPr>
          <a:xfrm>
            <a:off x="5907023" y="1325880"/>
            <a:ext cx="1706880" cy="861060"/>
            <a:chOff x="5907023" y="1325880"/>
            <a:chExt cx="1706880" cy="861060"/>
          </a:xfrm>
        </p:grpSpPr>
        <p:sp>
          <p:nvSpPr>
            <p:cNvPr id="38" name="object 38"/>
            <p:cNvSpPr/>
            <p:nvPr/>
          </p:nvSpPr>
          <p:spPr>
            <a:xfrm>
              <a:off x="5907023" y="1325880"/>
              <a:ext cx="1706880" cy="861060"/>
            </a:xfrm>
            <a:custGeom>
              <a:avLst/>
              <a:gdLst/>
              <a:ahLst/>
              <a:cxnLst/>
              <a:rect l="l" t="t" r="r" b="b"/>
              <a:pathLst>
                <a:path w="1706879" h="861060">
                  <a:moveTo>
                    <a:pt x="1620774" y="0"/>
                  </a:moveTo>
                  <a:lnTo>
                    <a:pt x="86105" y="0"/>
                  </a:lnTo>
                  <a:lnTo>
                    <a:pt x="52613" y="6774"/>
                  </a:lnTo>
                  <a:lnTo>
                    <a:pt x="25241" y="25241"/>
                  </a:lnTo>
                  <a:lnTo>
                    <a:pt x="6774" y="52613"/>
                  </a:lnTo>
                  <a:lnTo>
                    <a:pt x="0" y="86106"/>
                  </a:lnTo>
                  <a:lnTo>
                    <a:pt x="0" y="774954"/>
                  </a:lnTo>
                  <a:lnTo>
                    <a:pt x="6774" y="808446"/>
                  </a:lnTo>
                  <a:lnTo>
                    <a:pt x="25241" y="835818"/>
                  </a:lnTo>
                  <a:lnTo>
                    <a:pt x="52613" y="854285"/>
                  </a:lnTo>
                  <a:lnTo>
                    <a:pt x="86105" y="861060"/>
                  </a:lnTo>
                  <a:lnTo>
                    <a:pt x="1620774" y="861060"/>
                  </a:lnTo>
                  <a:lnTo>
                    <a:pt x="1654266" y="854285"/>
                  </a:lnTo>
                  <a:lnTo>
                    <a:pt x="1681638" y="835818"/>
                  </a:lnTo>
                  <a:lnTo>
                    <a:pt x="1700105" y="808446"/>
                  </a:lnTo>
                  <a:lnTo>
                    <a:pt x="1706879" y="774954"/>
                  </a:lnTo>
                  <a:lnTo>
                    <a:pt x="1706879" y="86106"/>
                  </a:lnTo>
                  <a:lnTo>
                    <a:pt x="1700105" y="52613"/>
                  </a:lnTo>
                  <a:lnTo>
                    <a:pt x="1681638" y="25241"/>
                  </a:lnTo>
                  <a:lnTo>
                    <a:pt x="1654266" y="6774"/>
                  </a:lnTo>
                  <a:lnTo>
                    <a:pt x="1620774" y="0"/>
                  </a:lnTo>
                  <a:close/>
                </a:path>
              </a:pathLst>
            </a:custGeom>
            <a:solidFill>
              <a:srgbClr val="FCEDCA"/>
            </a:solidFill>
          </p:spPr>
          <p:txBody>
            <a:bodyPr wrap="square" lIns="0" tIns="0" rIns="0" bIns="0" rtlCol="0"/>
            <a:lstStyle/>
            <a:p>
              <a:endParaRPr/>
            </a:p>
          </p:txBody>
        </p:sp>
        <p:sp>
          <p:nvSpPr>
            <p:cNvPr id="39" name="object 39"/>
            <p:cNvSpPr/>
            <p:nvPr/>
          </p:nvSpPr>
          <p:spPr>
            <a:xfrm>
              <a:off x="5907023" y="1325880"/>
              <a:ext cx="1706880" cy="861060"/>
            </a:xfrm>
            <a:custGeom>
              <a:avLst/>
              <a:gdLst/>
              <a:ahLst/>
              <a:cxnLst/>
              <a:rect l="l" t="t" r="r" b="b"/>
              <a:pathLst>
                <a:path w="1706879" h="861060">
                  <a:moveTo>
                    <a:pt x="0" y="86106"/>
                  </a:moveTo>
                  <a:lnTo>
                    <a:pt x="6774" y="52613"/>
                  </a:lnTo>
                  <a:lnTo>
                    <a:pt x="25241" y="25241"/>
                  </a:lnTo>
                  <a:lnTo>
                    <a:pt x="52613" y="6774"/>
                  </a:lnTo>
                  <a:lnTo>
                    <a:pt x="86105" y="0"/>
                  </a:lnTo>
                  <a:lnTo>
                    <a:pt x="1620774" y="0"/>
                  </a:lnTo>
                  <a:lnTo>
                    <a:pt x="1654266" y="6774"/>
                  </a:lnTo>
                  <a:lnTo>
                    <a:pt x="1681638" y="25241"/>
                  </a:lnTo>
                  <a:lnTo>
                    <a:pt x="1700105" y="52613"/>
                  </a:lnTo>
                  <a:lnTo>
                    <a:pt x="1706879" y="86106"/>
                  </a:lnTo>
                  <a:lnTo>
                    <a:pt x="1706879" y="774954"/>
                  </a:lnTo>
                  <a:lnTo>
                    <a:pt x="1700105" y="808446"/>
                  </a:lnTo>
                  <a:lnTo>
                    <a:pt x="1681638" y="835818"/>
                  </a:lnTo>
                  <a:lnTo>
                    <a:pt x="1654266" y="854285"/>
                  </a:lnTo>
                  <a:lnTo>
                    <a:pt x="1620774" y="861060"/>
                  </a:lnTo>
                  <a:lnTo>
                    <a:pt x="86105" y="861060"/>
                  </a:lnTo>
                  <a:lnTo>
                    <a:pt x="52613" y="854285"/>
                  </a:lnTo>
                  <a:lnTo>
                    <a:pt x="25241" y="835818"/>
                  </a:lnTo>
                  <a:lnTo>
                    <a:pt x="6774" y="808446"/>
                  </a:lnTo>
                  <a:lnTo>
                    <a:pt x="0" y="774954"/>
                  </a:lnTo>
                  <a:lnTo>
                    <a:pt x="0" y="86106"/>
                  </a:lnTo>
                  <a:close/>
                </a:path>
              </a:pathLst>
            </a:custGeom>
            <a:ln w="12700">
              <a:solidFill>
                <a:srgbClr val="C48908"/>
              </a:solidFill>
            </a:ln>
          </p:spPr>
          <p:txBody>
            <a:bodyPr wrap="square" lIns="0" tIns="0" rIns="0" bIns="0" rtlCol="0"/>
            <a:lstStyle/>
            <a:p>
              <a:endParaRPr/>
            </a:p>
          </p:txBody>
        </p:sp>
      </p:grpSp>
      <p:sp>
        <p:nvSpPr>
          <p:cNvPr id="40" name="object 40"/>
          <p:cNvSpPr txBox="1"/>
          <p:nvPr/>
        </p:nvSpPr>
        <p:spPr>
          <a:xfrm>
            <a:off x="6095238" y="1591132"/>
            <a:ext cx="1332865" cy="300355"/>
          </a:xfrm>
          <a:prstGeom prst="rect">
            <a:avLst/>
          </a:prstGeom>
        </p:spPr>
        <p:txBody>
          <a:bodyPr vert="horz" wrap="square" lIns="0" tIns="12700" rIns="0" bIns="0" rtlCol="0">
            <a:spAutoFit/>
          </a:bodyPr>
          <a:lstStyle/>
          <a:p>
            <a:pPr marL="12700">
              <a:lnSpc>
                <a:spcPct val="100000"/>
              </a:lnSpc>
              <a:spcBef>
                <a:spcPts val="100"/>
              </a:spcBef>
            </a:pPr>
            <a:r>
              <a:rPr sz="1800" b="1" spc="125" dirty="0">
                <a:solidFill>
                  <a:srgbClr val="6E0909"/>
                </a:solidFill>
                <a:latin typeface="Cambria"/>
                <a:cs typeface="Cambria"/>
              </a:rPr>
              <a:t>Equipment</a:t>
            </a:r>
            <a:endParaRPr sz="1800">
              <a:latin typeface="Cambria"/>
              <a:cs typeface="Cambria"/>
            </a:endParaRPr>
          </a:p>
        </p:txBody>
      </p:sp>
      <p:graphicFrame>
        <p:nvGraphicFramePr>
          <p:cNvPr id="41" name="object 41"/>
          <p:cNvGraphicFramePr>
            <a:graphicFrameLocks noGrp="1"/>
          </p:cNvGraphicFramePr>
          <p:nvPr>
            <p:extLst>
              <p:ext uri="{D42A27DB-BD31-4B8C-83A1-F6EECF244321}">
                <p14:modId xmlns:p14="http://schemas.microsoft.com/office/powerpoint/2010/main" val="1477799393"/>
              </p:ext>
            </p:extLst>
          </p:nvPr>
        </p:nvGraphicFramePr>
        <p:xfrm>
          <a:off x="6071361" y="2214554"/>
          <a:ext cx="1667713" cy="1771916"/>
        </p:xfrm>
        <a:graphic>
          <a:graphicData uri="http://schemas.openxmlformats.org/drawingml/2006/table">
            <a:tbl>
              <a:tblPr firstRow="1" bandRow="1">
                <a:tableStyleId>{2D5ABB26-0587-4C30-8999-92F81FD0307C}</a:tableStyleId>
              </a:tblPr>
              <a:tblGrid>
                <a:gridCol w="183414">
                  <a:extLst>
                    <a:ext uri="{9D8B030D-6E8A-4147-A177-3AD203B41FA5}">
                      <a16:colId xmlns:a16="http://schemas.microsoft.com/office/drawing/2014/main" val="20000"/>
                    </a:ext>
                  </a:extLst>
                </a:gridCol>
                <a:gridCol w="1484299">
                  <a:extLst>
                    <a:ext uri="{9D8B030D-6E8A-4147-A177-3AD203B41FA5}">
                      <a16:colId xmlns:a16="http://schemas.microsoft.com/office/drawing/2014/main" val="20001"/>
                    </a:ext>
                  </a:extLst>
                </a:gridCol>
              </a:tblGrid>
              <a:tr h="130496">
                <a:tc>
                  <a:txBody>
                    <a:bodyPr/>
                    <a:lstStyle/>
                    <a:p>
                      <a:pPr>
                        <a:lnSpc>
                          <a:spcPct val="100000"/>
                        </a:lnSpc>
                      </a:pPr>
                      <a:endParaRPr sz="900">
                        <a:latin typeface="Times New Roman"/>
                        <a:cs typeface="Times New Roman"/>
                      </a:endParaRPr>
                    </a:p>
                  </a:txBody>
                  <a:tcPr marL="0" marR="0" marT="0" marB="0">
                    <a:lnL w="12700">
                      <a:solidFill>
                        <a:srgbClr val="C48908"/>
                      </a:solidFill>
                      <a:prstDash val="solid"/>
                    </a:lnL>
                  </a:tcPr>
                </a:tc>
                <a:tc>
                  <a:txBody>
                    <a:bodyPr/>
                    <a:lstStyle/>
                    <a:p>
                      <a:pPr>
                        <a:lnSpc>
                          <a:spcPct val="100000"/>
                        </a:lnSpc>
                      </a:pPr>
                      <a:endParaRPr sz="900" dirty="0">
                        <a:latin typeface="Times New Roman"/>
                        <a:cs typeface="Times New Roman"/>
                      </a:endParaRPr>
                    </a:p>
                  </a:txBody>
                  <a:tcPr marL="0" marR="0" marT="0" marB="0">
                    <a:lnB w="28575">
                      <a:solidFill>
                        <a:srgbClr val="C48908"/>
                      </a:solidFill>
                      <a:prstDash val="solid"/>
                    </a:lnB>
                  </a:tcPr>
                </a:tc>
                <a:extLst>
                  <a:ext uri="{0D108BD9-81ED-4DB2-BD59-A6C34878D82A}">
                    <a16:rowId xmlns:a16="http://schemas.microsoft.com/office/drawing/2014/main" val="10000"/>
                  </a:ext>
                </a:extLst>
              </a:tr>
              <a:tr h="202993">
                <a:tc>
                  <a:txBody>
                    <a:bodyPr/>
                    <a:lstStyle/>
                    <a:p>
                      <a:pPr>
                        <a:lnSpc>
                          <a:spcPct val="100000"/>
                        </a:lnSpc>
                      </a:pPr>
                      <a:endParaRPr sz="1400">
                        <a:latin typeface="Times New Roman"/>
                        <a:cs typeface="Times New Roman"/>
                      </a:endParaRPr>
                    </a:p>
                  </a:txBody>
                  <a:tcPr marL="0" marR="0" marT="0" marB="0">
                    <a:lnL w="12700">
                      <a:solidFill>
                        <a:srgbClr val="C48908"/>
                      </a:solidFill>
                      <a:prstDash val="solid"/>
                    </a:lnL>
                    <a:lnR w="38100">
                      <a:solidFill>
                        <a:srgbClr val="C48908"/>
                      </a:solidFill>
                      <a:prstDash val="solid"/>
                    </a:lnR>
                    <a:lnB w="12700">
                      <a:solidFill>
                        <a:srgbClr val="C48908"/>
                      </a:solidFill>
                      <a:prstDash val="solid"/>
                    </a:lnB>
                  </a:tcPr>
                </a:tc>
                <a:tc rowSpan="2">
                  <a:txBody>
                    <a:bodyPr/>
                    <a:lstStyle/>
                    <a:p>
                      <a:pPr marL="162560">
                        <a:lnSpc>
                          <a:spcPts val="1695"/>
                        </a:lnSpc>
                        <a:spcBef>
                          <a:spcPts val="459"/>
                        </a:spcBef>
                      </a:pPr>
                      <a:r>
                        <a:rPr lang="en-IN" sz="1500" dirty="0">
                          <a:latin typeface="Cambria"/>
                          <a:cs typeface="Cambria"/>
                        </a:rPr>
                        <a:t>Wet lab Equipment</a:t>
                      </a:r>
                      <a:endParaRPr sz="1500" dirty="0">
                        <a:latin typeface="Cambria"/>
                        <a:cs typeface="Cambria"/>
                      </a:endParaRPr>
                    </a:p>
                  </a:txBody>
                  <a:tcPr marL="0" marR="0" marT="58419" marB="0">
                    <a:lnL w="38100">
                      <a:solidFill>
                        <a:srgbClr val="C48908"/>
                      </a:solidFill>
                      <a:prstDash val="solid"/>
                    </a:lnL>
                    <a:lnR w="38100">
                      <a:solidFill>
                        <a:srgbClr val="C48908"/>
                      </a:solidFill>
                      <a:prstDash val="solid"/>
                    </a:lnR>
                    <a:lnT w="28575">
                      <a:solidFill>
                        <a:srgbClr val="C48908"/>
                      </a:solidFill>
                      <a:prstDash val="solid"/>
                    </a:lnT>
                    <a:lnB w="28575">
                      <a:solidFill>
                        <a:srgbClr val="C48908"/>
                      </a:solidFill>
                      <a:prstDash val="solid"/>
                    </a:lnB>
                  </a:tcPr>
                </a:tc>
                <a:extLst>
                  <a:ext uri="{0D108BD9-81ED-4DB2-BD59-A6C34878D82A}">
                    <a16:rowId xmlns:a16="http://schemas.microsoft.com/office/drawing/2014/main" val="10001"/>
                  </a:ext>
                </a:extLst>
              </a:tr>
              <a:tr h="354123">
                <a:tc>
                  <a:txBody>
                    <a:bodyPr/>
                    <a:lstStyle/>
                    <a:p>
                      <a:pPr>
                        <a:lnSpc>
                          <a:spcPct val="100000"/>
                        </a:lnSpc>
                      </a:pPr>
                      <a:endParaRPr sz="1400">
                        <a:latin typeface="Times New Roman"/>
                        <a:cs typeface="Times New Roman"/>
                      </a:endParaRPr>
                    </a:p>
                  </a:txBody>
                  <a:tcPr marL="0" marR="0" marT="0" marB="0">
                    <a:lnL w="12700">
                      <a:solidFill>
                        <a:srgbClr val="C48908"/>
                      </a:solidFill>
                      <a:prstDash val="solid"/>
                    </a:lnL>
                    <a:lnR w="38100">
                      <a:solidFill>
                        <a:srgbClr val="C48908"/>
                      </a:solidFill>
                      <a:prstDash val="solid"/>
                    </a:lnR>
                    <a:lnT w="12700">
                      <a:solidFill>
                        <a:srgbClr val="C48908"/>
                      </a:solidFill>
                      <a:prstDash val="solid"/>
                    </a:lnT>
                  </a:tcPr>
                </a:tc>
                <a:tc vMerge="1">
                  <a:txBody>
                    <a:bodyPr/>
                    <a:lstStyle/>
                    <a:p>
                      <a:endParaRPr/>
                    </a:p>
                  </a:txBody>
                  <a:tcPr marL="0" marR="0" marT="58419" marB="0">
                    <a:lnL w="38100">
                      <a:solidFill>
                        <a:srgbClr val="C48908"/>
                      </a:solidFill>
                      <a:prstDash val="solid"/>
                    </a:lnL>
                    <a:lnR w="38100">
                      <a:solidFill>
                        <a:srgbClr val="C48908"/>
                      </a:solidFill>
                      <a:prstDash val="solid"/>
                    </a:lnR>
                    <a:lnT w="28575">
                      <a:solidFill>
                        <a:srgbClr val="C48908"/>
                      </a:solidFill>
                      <a:prstDash val="solid"/>
                    </a:lnT>
                    <a:lnB w="28575">
                      <a:solidFill>
                        <a:srgbClr val="C48908"/>
                      </a:solidFill>
                      <a:prstDash val="solid"/>
                    </a:lnB>
                  </a:tcPr>
                </a:tc>
                <a:extLst>
                  <a:ext uri="{0D108BD9-81ED-4DB2-BD59-A6C34878D82A}">
                    <a16:rowId xmlns:a16="http://schemas.microsoft.com/office/drawing/2014/main" val="10002"/>
                  </a:ext>
                </a:extLst>
              </a:tr>
              <a:tr h="1067273">
                <a:tc>
                  <a:txBody>
                    <a:bodyPr/>
                    <a:lstStyle/>
                    <a:p>
                      <a:pPr>
                        <a:lnSpc>
                          <a:spcPct val="100000"/>
                        </a:lnSpc>
                      </a:pPr>
                      <a:endParaRPr sz="1400">
                        <a:latin typeface="Times New Roman"/>
                        <a:cs typeface="Times New Roman"/>
                      </a:endParaRPr>
                    </a:p>
                  </a:txBody>
                  <a:tcPr marL="0" marR="0" marT="0" marB="0">
                    <a:lnL w="12700">
                      <a:solidFill>
                        <a:srgbClr val="C48908"/>
                      </a:solidFill>
                      <a:prstDash val="solid"/>
                    </a:lnL>
                    <a:lnB w="12700">
                      <a:solidFill>
                        <a:srgbClr val="C48908"/>
                      </a:solidFill>
                      <a:prstDash val="solid"/>
                    </a:lnB>
                  </a:tcPr>
                </a:tc>
                <a:tc>
                  <a:txBody>
                    <a:bodyPr/>
                    <a:lstStyle/>
                    <a:p>
                      <a:pPr>
                        <a:lnSpc>
                          <a:spcPct val="100000"/>
                        </a:lnSpc>
                      </a:pPr>
                      <a:endParaRPr sz="1400" dirty="0">
                        <a:latin typeface="Times New Roman"/>
                        <a:cs typeface="Times New Roman"/>
                      </a:endParaRPr>
                    </a:p>
                  </a:txBody>
                  <a:tcPr marL="0" marR="0" marT="0" marB="0">
                    <a:lnT w="28575">
                      <a:solidFill>
                        <a:srgbClr val="C48908"/>
                      </a:solidFill>
                      <a:prstDash val="solid"/>
                    </a:lnT>
                  </a:tcPr>
                </a:tc>
                <a:extLst>
                  <a:ext uri="{0D108BD9-81ED-4DB2-BD59-A6C34878D82A}">
                    <a16:rowId xmlns:a16="http://schemas.microsoft.com/office/drawing/2014/main" val="10003"/>
                  </a:ext>
                </a:extLst>
              </a:tr>
            </a:tbl>
          </a:graphicData>
        </a:graphic>
      </p:graphicFrame>
      <p:grpSp>
        <p:nvGrpSpPr>
          <p:cNvPr id="33" name="Group 32">
            <a:extLst>
              <a:ext uri="{FF2B5EF4-FFF2-40B4-BE49-F238E27FC236}">
                <a16:creationId xmlns:a16="http://schemas.microsoft.com/office/drawing/2014/main" id="{1438252D-0218-4431-1964-E98F4DB7FF99}"/>
              </a:ext>
            </a:extLst>
          </p:cNvPr>
          <p:cNvGrpSpPr/>
          <p:nvPr/>
        </p:nvGrpSpPr>
        <p:grpSpPr>
          <a:xfrm>
            <a:off x="6231254" y="3358040"/>
            <a:ext cx="3005455" cy="1142855"/>
            <a:chOff x="6231254" y="3358040"/>
            <a:chExt cx="3005455" cy="1142855"/>
          </a:xfrm>
        </p:grpSpPr>
        <p:sp>
          <p:nvSpPr>
            <p:cNvPr id="44" name="object 44"/>
            <p:cNvSpPr/>
            <p:nvPr/>
          </p:nvSpPr>
          <p:spPr>
            <a:xfrm>
              <a:off x="6231254" y="3358040"/>
              <a:ext cx="3005455" cy="1142855"/>
            </a:xfrm>
            <a:custGeom>
              <a:avLst/>
              <a:gdLst/>
              <a:ahLst/>
              <a:cxnLst/>
              <a:rect l="l" t="t" r="r" b="b"/>
              <a:pathLst>
                <a:path w="3005454" h="3066415">
                  <a:moveTo>
                    <a:pt x="2704846" y="0"/>
                  </a:moveTo>
                  <a:lnTo>
                    <a:pt x="300481" y="0"/>
                  </a:lnTo>
                  <a:lnTo>
                    <a:pt x="251733" y="3931"/>
                  </a:lnTo>
                  <a:lnTo>
                    <a:pt x="205492" y="15315"/>
                  </a:lnTo>
                  <a:lnTo>
                    <a:pt x="162376" y="33532"/>
                  </a:lnTo>
                  <a:lnTo>
                    <a:pt x="123005" y="57964"/>
                  </a:lnTo>
                  <a:lnTo>
                    <a:pt x="87995" y="87995"/>
                  </a:lnTo>
                  <a:lnTo>
                    <a:pt x="57964" y="123005"/>
                  </a:lnTo>
                  <a:lnTo>
                    <a:pt x="33532" y="162376"/>
                  </a:lnTo>
                  <a:lnTo>
                    <a:pt x="15315" y="205492"/>
                  </a:lnTo>
                  <a:lnTo>
                    <a:pt x="3931" y="251733"/>
                  </a:lnTo>
                  <a:lnTo>
                    <a:pt x="0" y="300482"/>
                  </a:lnTo>
                  <a:lnTo>
                    <a:pt x="0" y="2765755"/>
                  </a:lnTo>
                  <a:lnTo>
                    <a:pt x="3931" y="2814502"/>
                  </a:lnTo>
                  <a:lnTo>
                    <a:pt x="15315" y="2860745"/>
                  </a:lnTo>
                  <a:lnTo>
                    <a:pt x="33532" y="2903865"/>
                  </a:lnTo>
                  <a:lnTo>
                    <a:pt x="57964" y="2943244"/>
                  </a:lnTo>
                  <a:lnTo>
                    <a:pt x="87995" y="2978262"/>
                  </a:lnTo>
                  <a:lnTo>
                    <a:pt x="123005" y="3008301"/>
                  </a:lnTo>
                  <a:lnTo>
                    <a:pt x="162376" y="3032742"/>
                  </a:lnTo>
                  <a:lnTo>
                    <a:pt x="205492" y="3050966"/>
                  </a:lnTo>
                  <a:lnTo>
                    <a:pt x="251733" y="3062354"/>
                  </a:lnTo>
                  <a:lnTo>
                    <a:pt x="300481" y="3066288"/>
                  </a:lnTo>
                  <a:lnTo>
                    <a:pt x="2704846" y="3066288"/>
                  </a:lnTo>
                  <a:lnTo>
                    <a:pt x="2753594" y="3062354"/>
                  </a:lnTo>
                  <a:lnTo>
                    <a:pt x="2799835" y="3050966"/>
                  </a:lnTo>
                  <a:lnTo>
                    <a:pt x="2842951" y="3032742"/>
                  </a:lnTo>
                  <a:lnTo>
                    <a:pt x="2882322" y="3008301"/>
                  </a:lnTo>
                  <a:lnTo>
                    <a:pt x="2917332" y="2978262"/>
                  </a:lnTo>
                  <a:lnTo>
                    <a:pt x="2947363" y="2943244"/>
                  </a:lnTo>
                  <a:lnTo>
                    <a:pt x="2971795" y="2903865"/>
                  </a:lnTo>
                  <a:lnTo>
                    <a:pt x="2990012" y="2860745"/>
                  </a:lnTo>
                  <a:lnTo>
                    <a:pt x="3001396" y="2814502"/>
                  </a:lnTo>
                  <a:lnTo>
                    <a:pt x="3005328" y="2765755"/>
                  </a:lnTo>
                  <a:lnTo>
                    <a:pt x="3005328" y="300482"/>
                  </a:lnTo>
                  <a:lnTo>
                    <a:pt x="3001396" y="251733"/>
                  </a:lnTo>
                  <a:lnTo>
                    <a:pt x="2990012" y="205492"/>
                  </a:lnTo>
                  <a:lnTo>
                    <a:pt x="2971795" y="162376"/>
                  </a:lnTo>
                  <a:lnTo>
                    <a:pt x="2947363" y="123005"/>
                  </a:lnTo>
                  <a:lnTo>
                    <a:pt x="2917332" y="87995"/>
                  </a:lnTo>
                  <a:lnTo>
                    <a:pt x="2882322" y="57964"/>
                  </a:lnTo>
                  <a:lnTo>
                    <a:pt x="2842951" y="33532"/>
                  </a:lnTo>
                  <a:lnTo>
                    <a:pt x="2799835" y="15315"/>
                  </a:lnTo>
                  <a:lnTo>
                    <a:pt x="2753594" y="3931"/>
                  </a:lnTo>
                  <a:lnTo>
                    <a:pt x="2704846" y="0"/>
                  </a:lnTo>
                  <a:close/>
                </a:path>
              </a:pathLst>
            </a:custGeom>
            <a:solidFill>
              <a:srgbClr val="FCEDCA">
                <a:alpha val="90194"/>
              </a:srgbClr>
            </a:solidFill>
          </p:spPr>
          <p:txBody>
            <a:bodyPr wrap="square" lIns="0" tIns="0" rIns="0" bIns="0" rtlCol="0"/>
            <a:lstStyle/>
            <a:p>
              <a:pPr marL="285750" indent="-285750">
                <a:buFont typeface="Arial" panose="020B0604020202020204" pitchFamily="34" charset="0"/>
                <a:buChar char="•"/>
              </a:pPr>
              <a:r>
                <a:rPr lang="en-IN" sz="1800" b="1" dirty="0">
                  <a:latin typeface="Cambria" panose="02040503050406030204" pitchFamily="18" charset="0"/>
                  <a:ea typeface="Cambria" panose="02040503050406030204" pitchFamily="18" charset="0"/>
                  <a:cs typeface="Times New Roman" panose="02020603050405020304" pitchFamily="18" charset="0"/>
                </a:rPr>
                <a:t>Total Organic Carbon</a:t>
              </a:r>
            </a:p>
            <a:p>
              <a:pPr marL="285750" indent="-285750">
                <a:buFont typeface="Arial" panose="020B0604020202020204" pitchFamily="34" charset="0"/>
                <a:buChar char="•"/>
              </a:pPr>
              <a:r>
                <a:rPr lang="en-IN" b="1" dirty="0">
                  <a:latin typeface="Cambria" panose="02040503050406030204" pitchFamily="18" charset="0"/>
                  <a:ea typeface="Cambria" panose="02040503050406030204" pitchFamily="18" charset="0"/>
                  <a:cs typeface="Times New Roman" panose="02020603050405020304" pitchFamily="18" charset="0"/>
                </a:rPr>
                <a:t>E FRM-DC  </a:t>
              </a:r>
              <a:r>
                <a:rPr lang="en-IN" dirty="0">
                  <a:latin typeface="Cambria" panose="02040503050406030204" pitchFamily="18" charset="0"/>
                  <a:ea typeface="Cambria" panose="02040503050406030204" pitchFamily="18" charset="0"/>
                  <a:cs typeface="Times New Roman" panose="02020603050405020304" pitchFamily="18" charset="0"/>
                </a:rPr>
                <a:t>(Purchase order was placed)</a:t>
              </a:r>
              <a:endParaRPr lang="en-IN" sz="1800" dirty="0">
                <a:latin typeface="Cambria" panose="02040503050406030204" pitchFamily="18" charset="0"/>
                <a:ea typeface="Cambria" panose="02040503050406030204" pitchFamily="18" charset="0"/>
                <a:cs typeface="Times New Roman" panose="02020603050405020304" pitchFamily="18" charset="0"/>
              </a:endParaRPr>
            </a:p>
            <a:p>
              <a:endParaRPr dirty="0"/>
            </a:p>
          </p:txBody>
        </p:sp>
        <p:sp>
          <p:nvSpPr>
            <p:cNvPr id="45" name="object 45"/>
            <p:cNvSpPr/>
            <p:nvPr/>
          </p:nvSpPr>
          <p:spPr>
            <a:xfrm>
              <a:off x="6231254" y="3358040"/>
              <a:ext cx="3005455" cy="1142855"/>
            </a:xfrm>
            <a:custGeom>
              <a:avLst/>
              <a:gdLst/>
              <a:ahLst/>
              <a:cxnLst/>
              <a:rect l="l" t="t" r="r" b="b"/>
              <a:pathLst>
                <a:path w="3005454" h="3066415">
                  <a:moveTo>
                    <a:pt x="0" y="300482"/>
                  </a:moveTo>
                  <a:lnTo>
                    <a:pt x="3931" y="251733"/>
                  </a:lnTo>
                  <a:lnTo>
                    <a:pt x="15315" y="205492"/>
                  </a:lnTo>
                  <a:lnTo>
                    <a:pt x="33532" y="162376"/>
                  </a:lnTo>
                  <a:lnTo>
                    <a:pt x="57964" y="123005"/>
                  </a:lnTo>
                  <a:lnTo>
                    <a:pt x="87995" y="87995"/>
                  </a:lnTo>
                  <a:lnTo>
                    <a:pt x="123005" y="57964"/>
                  </a:lnTo>
                  <a:lnTo>
                    <a:pt x="162376" y="33532"/>
                  </a:lnTo>
                  <a:lnTo>
                    <a:pt x="205492" y="15315"/>
                  </a:lnTo>
                  <a:lnTo>
                    <a:pt x="251733" y="3931"/>
                  </a:lnTo>
                  <a:lnTo>
                    <a:pt x="300481" y="0"/>
                  </a:lnTo>
                  <a:lnTo>
                    <a:pt x="2704846" y="0"/>
                  </a:lnTo>
                  <a:lnTo>
                    <a:pt x="2753594" y="3931"/>
                  </a:lnTo>
                  <a:lnTo>
                    <a:pt x="2799835" y="15315"/>
                  </a:lnTo>
                  <a:lnTo>
                    <a:pt x="2842951" y="33532"/>
                  </a:lnTo>
                  <a:lnTo>
                    <a:pt x="2882322" y="57964"/>
                  </a:lnTo>
                  <a:lnTo>
                    <a:pt x="2917332" y="87995"/>
                  </a:lnTo>
                  <a:lnTo>
                    <a:pt x="2947363" y="123005"/>
                  </a:lnTo>
                  <a:lnTo>
                    <a:pt x="2971795" y="162376"/>
                  </a:lnTo>
                  <a:lnTo>
                    <a:pt x="2990012" y="205492"/>
                  </a:lnTo>
                  <a:lnTo>
                    <a:pt x="3001396" y="251733"/>
                  </a:lnTo>
                  <a:lnTo>
                    <a:pt x="3005328" y="300482"/>
                  </a:lnTo>
                  <a:lnTo>
                    <a:pt x="3005328" y="2765755"/>
                  </a:lnTo>
                  <a:lnTo>
                    <a:pt x="3001396" y="2814502"/>
                  </a:lnTo>
                  <a:lnTo>
                    <a:pt x="2990012" y="2860745"/>
                  </a:lnTo>
                  <a:lnTo>
                    <a:pt x="2971795" y="2903865"/>
                  </a:lnTo>
                  <a:lnTo>
                    <a:pt x="2947363" y="2943244"/>
                  </a:lnTo>
                  <a:lnTo>
                    <a:pt x="2917332" y="2978262"/>
                  </a:lnTo>
                  <a:lnTo>
                    <a:pt x="2882322" y="3008301"/>
                  </a:lnTo>
                  <a:lnTo>
                    <a:pt x="2842951" y="3032742"/>
                  </a:lnTo>
                  <a:lnTo>
                    <a:pt x="2799835" y="3050966"/>
                  </a:lnTo>
                  <a:lnTo>
                    <a:pt x="2753594" y="3062354"/>
                  </a:lnTo>
                  <a:lnTo>
                    <a:pt x="2704846" y="3066288"/>
                  </a:lnTo>
                  <a:lnTo>
                    <a:pt x="300481" y="3066288"/>
                  </a:lnTo>
                  <a:lnTo>
                    <a:pt x="251733" y="3062354"/>
                  </a:lnTo>
                  <a:lnTo>
                    <a:pt x="205492" y="3050966"/>
                  </a:lnTo>
                  <a:lnTo>
                    <a:pt x="162376" y="3032742"/>
                  </a:lnTo>
                  <a:lnTo>
                    <a:pt x="123005" y="3008301"/>
                  </a:lnTo>
                  <a:lnTo>
                    <a:pt x="87995" y="2978262"/>
                  </a:lnTo>
                  <a:lnTo>
                    <a:pt x="57964" y="2943244"/>
                  </a:lnTo>
                  <a:lnTo>
                    <a:pt x="33532" y="2903865"/>
                  </a:lnTo>
                  <a:lnTo>
                    <a:pt x="15315" y="2860745"/>
                  </a:lnTo>
                  <a:lnTo>
                    <a:pt x="3931" y="2814502"/>
                  </a:lnTo>
                  <a:lnTo>
                    <a:pt x="0" y="2765755"/>
                  </a:lnTo>
                  <a:lnTo>
                    <a:pt x="0" y="300482"/>
                  </a:lnTo>
                  <a:close/>
                </a:path>
              </a:pathLst>
            </a:custGeom>
            <a:ln w="12700">
              <a:solidFill>
                <a:srgbClr val="C48908"/>
              </a:solidFill>
            </a:ln>
          </p:spPr>
          <p:txBody>
            <a:bodyPr wrap="square" lIns="0" tIns="0" rIns="0" bIns="0" rtlCol="0"/>
            <a:lstStyle/>
            <a:p>
              <a:endParaRPr/>
            </a:p>
          </p:txBody>
        </p:sp>
      </p:grpSp>
      <p:grpSp>
        <p:nvGrpSpPr>
          <p:cNvPr id="32" name="Group 31">
            <a:extLst>
              <a:ext uri="{FF2B5EF4-FFF2-40B4-BE49-F238E27FC236}">
                <a16:creationId xmlns:a16="http://schemas.microsoft.com/office/drawing/2014/main" id="{68D4B5E8-9186-C8A7-749D-BF90CA8DC911}"/>
              </a:ext>
            </a:extLst>
          </p:cNvPr>
          <p:cNvGrpSpPr/>
          <p:nvPr/>
        </p:nvGrpSpPr>
        <p:grpSpPr>
          <a:xfrm>
            <a:off x="9387840" y="1373124"/>
            <a:ext cx="1065530" cy="520065"/>
            <a:chOff x="9387840" y="1373124"/>
            <a:chExt cx="1065530" cy="520065"/>
          </a:xfrm>
        </p:grpSpPr>
        <p:sp>
          <p:nvSpPr>
            <p:cNvPr id="48" name="object 48"/>
            <p:cNvSpPr/>
            <p:nvPr/>
          </p:nvSpPr>
          <p:spPr>
            <a:xfrm>
              <a:off x="9387840" y="1373124"/>
              <a:ext cx="1065530" cy="520065"/>
            </a:xfrm>
            <a:custGeom>
              <a:avLst/>
              <a:gdLst/>
              <a:ahLst/>
              <a:cxnLst/>
              <a:rect l="l" t="t" r="r" b="b"/>
              <a:pathLst>
                <a:path w="1065529" h="520064">
                  <a:moveTo>
                    <a:pt x="1013332" y="0"/>
                  </a:moveTo>
                  <a:lnTo>
                    <a:pt x="51942" y="0"/>
                  </a:lnTo>
                  <a:lnTo>
                    <a:pt x="31718" y="4079"/>
                  </a:lnTo>
                  <a:lnTo>
                    <a:pt x="15208" y="15208"/>
                  </a:lnTo>
                  <a:lnTo>
                    <a:pt x="4079" y="31718"/>
                  </a:lnTo>
                  <a:lnTo>
                    <a:pt x="0" y="51942"/>
                  </a:lnTo>
                  <a:lnTo>
                    <a:pt x="0" y="467740"/>
                  </a:lnTo>
                  <a:lnTo>
                    <a:pt x="4079" y="487965"/>
                  </a:lnTo>
                  <a:lnTo>
                    <a:pt x="15208" y="504475"/>
                  </a:lnTo>
                  <a:lnTo>
                    <a:pt x="31718" y="515604"/>
                  </a:lnTo>
                  <a:lnTo>
                    <a:pt x="51942" y="519684"/>
                  </a:lnTo>
                  <a:lnTo>
                    <a:pt x="1013332" y="519684"/>
                  </a:lnTo>
                  <a:lnTo>
                    <a:pt x="1033557" y="515604"/>
                  </a:lnTo>
                  <a:lnTo>
                    <a:pt x="1050067" y="504475"/>
                  </a:lnTo>
                  <a:lnTo>
                    <a:pt x="1061196" y="487965"/>
                  </a:lnTo>
                  <a:lnTo>
                    <a:pt x="1065276" y="467740"/>
                  </a:lnTo>
                  <a:lnTo>
                    <a:pt x="1065276" y="51942"/>
                  </a:lnTo>
                  <a:lnTo>
                    <a:pt x="1061196" y="31718"/>
                  </a:lnTo>
                  <a:lnTo>
                    <a:pt x="1050067" y="15208"/>
                  </a:lnTo>
                  <a:lnTo>
                    <a:pt x="1033557" y="4079"/>
                  </a:lnTo>
                  <a:lnTo>
                    <a:pt x="1013332" y="0"/>
                  </a:lnTo>
                  <a:close/>
                </a:path>
              </a:pathLst>
            </a:custGeom>
            <a:solidFill>
              <a:srgbClr val="FCEDCA"/>
            </a:solidFill>
          </p:spPr>
          <p:txBody>
            <a:bodyPr wrap="square" lIns="0" tIns="0" rIns="0" bIns="0" rtlCol="0"/>
            <a:lstStyle/>
            <a:p>
              <a:endParaRPr/>
            </a:p>
          </p:txBody>
        </p:sp>
        <p:sp>
          <p:nvSpPr>
            <p:cNvPr id="49" name="object 49"/>
            <p:cNvSpPr/>
            <p:nvPr/>
          </p:nvSpPr>
          <p:spPr>
            <a:xfrm>
              <a:off x="9387840" y="1373124"/>
              <a:ext cx="1065530" cy="520065"/>
            </a:xfrm>
            <a:custGeom>
              <a:avLst/>
              <a:gdLst/>
              <a:ahLst/>
              <a:cxnLst/>
              <a:rect l="l" t="t" r="r" b="b"/>
              <a:pathLst>
                <a:path w="1065529" h="520064">
                  <a:moveTo>
                    <a:pt x="0" y="51942"/>
                  </a:moveTo>
                  <a:lnTo>
                    <a:pt x="4079" y="31718"/>
                  </a:lnTo>
                  <a:lnTo>
                    <a:pt x="15208" y="15208"/>
                  </a:lnTo>
                  <a:lnTo>
                    <a:pt x="31718" y="4079"/>
                  </a:lnTo>
                  <a:lnTo>
                    <a:pt x="51942" y="0"/>
                  </a:lnTo>
                  <a:lnTo>
                    <a:pt x="1013332" y="0"/>
                  </a:lnTo>
                  <a:lnTo>
                    <a:pt x="1033557" y="4079"/>
                  </a:lnTo>
                  <a:lnTo>
                    <a:pt x="1050067" y="15208"/>
                  </a:lnTo>
                  <a:lnTo>
                    <a:pt x="1061196" y="31718"/>
                  </a:lnTo>
                  <a:lnTo>
                    <a:pt x="1065276" y="51942"/>
                  </a:lnTo>
                  <a:lnTo>
                    <a:pt x="1065276" y="467740"/>
                  </a:lnTo>
                  <a:lnTo>
                    <a:pt x="1061196" y="487965"/>
                  </a:lnTo>
                  <a:lnTo>
                    <a:pt x="1050067" y="504475"/>
                  </a:lnTo>
                  <a:lnTo>
                    <a:pt x="1033557" y="515604"/>
                  </a:lnTo>
                  <a:lnTo>
                    <a:pt x="1013332" y="519684"/>
                  </a:lnTo>
                  <a:lnTo>
                    <a:pt x="51942" y="519684"/>
                  </a:lnTo>
                  <a:lnTo>
                    <a:pt x="31718" y="515604"/>
                  </a:lnTo>
                  <a:lnTo>
                    <a:pt x="15208" y="504475"/>
                  </a:lnTo>
                  <a:lnTo>
                    <a:pt x="4079" y="487965"/>
                  </a:lnTo>
                  <a:lnTo>
                    <a:pt x="0" y="467740"/>
                  </a:lnTo>
                  <a:lnTo>
                    <a:pt x="0" y="51942"/>
                  </a:lnTo>
                  <a:close/>
                </a:path>
              </a:pathLst>
            </a:custGeom>
            <a:ln w="12700">
              <a:solidFill>
                <a:srgbClr val="C48908"/>
              </a:solidFill>
            </a:ln>
          </p:spPr>
          <p:txBody>
            <a:bodyPr wrap="square" lIns="0" tIns="0" rIns="0" bIns="0" rtlCol="0"/>
            <a:lstStyle/>
            <a:p>
              <a:endParaRPr/>
            </a:p>
          </p:txBody>
        </p:sp>
      </p:grpSp>
      <p:sp>
        <p:nvSpPr>
          <p:cNvPr id="50" name="object 50"/>
          <p:cNvSpPr txBox="1"/>
          <p:nvPr/>
        </p:nvSpPr>
        <p:spPr>
          <a:xfrm>
            <a:off x="9434576" y="1442084"/>
            <a:ext cx="972185" cy="330835"/>
          </a:xfrm>
          <a:prstGeom prst="rect">
            <a:avLst/>
          </a:prstGeom>
        </p:spPr>
        <p:txBody>
          <a:bodyPr vert="horz" wrap="square" lIns="0" tIns="13335" rIns="0" bIns="0" rtlCol="0">
            <a:spAutoFit/>
          </a:bodyPr>
          <a:lstStyle/>
          <a:p>
            <a:pPr marL="12700">
              <a:lnSpc>
                <a:spcPct val="100000"/>
              </a:lnSpc>
              <a:spcBef>
                <a:spcPts val="105"/>
              </a:spcBef>
            </a:pPr>
            <a:r>
              <a:rPr sz="2000" b="1" spc="75" dirty="0">
                <a:solidFill>
                  <a:srgbClr val="6E0909"/>
                </a:solidFill>
                <a:latin typeface="Cambria"/>
                <a:cs typeface="Cambria"/>
              </a:rPr>
              <a:t>Library</a:t>
            </a:r>
            <a:endParaRPr sz="2000" dirty="0">
              <a:latin typeface="Cambria"/>
              <a:cs typeface="Cambria"/>
            </a:endParaRPr>
          </a:p>
        </p:txBody>
      </p:sp>
      <p:grpSp>
        <p:nvGrpSpPr>
          <p:cNvPr id="31" name="Group 30">
            <a:extLst>
              <a:ext uri="{FF2B5EF4-FFF2-40B4-BE49-F238E27FC236}">
                <a16:creationId xmlns:a16="http://schemas.microsoft.com/office/drawing/2014/main" id="{83A6568D-E0F1-C789-AABC-F1D266D2E785}"/>
              </a:ext>
            </a:extLst>
          </p:cNvPr>
          <p:cNvGrpSpPr/>
          <p:nvPr/>
        </p:nvGrpSpPr>
        <p:grpSpPr>
          <a:xfrm>
            <a:off x="9480365" y="1889409"/>
            <a:ext cx="2323767" cy="2627726"/>
            <a:chOff x="9480365" y="1889409"/>
            <a:chExt cx="2323767" cy="2331034"/>
          </a:xfrm>
        </p:grpSpPr>
        <p:sp>
          <p:nvSpPr>
            <p:cNvPr id="57" name="object 57"/>
            <p:cNvSpPr/>
            <p:nvPr/>
          </p:nvSpPr>
          <p:spPr>
            <a:xfrm>
              <a:off x="9480365" y="1889409"/>
              <a:ext cx="115364" cy="1527175"/>
            </a:xfrm>
            <a:custGeom>
              <a:avLst/>
              <a:gdLst/>
              <a:ahLst/>
              <a:cxnLst/>
              <a:rect l="l" t="t" r="r" b="b"/>
              <a:pathLst>
                <a:path w="106679" h="2802890">
                  <a:moveTo>
                    <a:pt x="0" y="0"/>
                  </a:moveTo>
                  <a:lnTo>
                    <a:pt x="0" y="2802635"/>
                  </a:lnTo>
                  <a:lnTo>
                    <a:pt x="106552" y="2802635"/>
                  </a:lnTo>
                </a:path>
              </a:pathLst>
            </a:custGeom>
            <a:ln w="12700">
              <a:solidFill>
                <a:srgbClr val="C48908"/>
              </a:solidFill>
            </a:ln>
          </p:spPr>
          <p:txBody>
            <a:bodyPr wrap="square" lIns="0" tIns="0" rIns="0" bIns="0" rtlCol="0"/>
            <a:lstStyle/>
            <a:p>
              <a:endParaRPr/>
            </a:p>
          </p:txBody>
        </p:sp>
        <p:sp>
          <p:nvSpPr>
            <p:cNvPr id="58" name="object 58"/>
            <p:cNvSpPr/>
            <p:nvPr/>
          </p:nvSpPr>
          <p:spPr>
            <a:xfrm>
              <a:off x="9595729" y="2612654"/>
              <a:ext cx="2208403" cy="1607789"/>
            </a:xfrm>
            <a:custGeom>
              <a:avLst/>
              <a:gdLst/>
              <a:ahLst/>
              <a:cxnLst/>
              <a:rect l="l" t="t" r="r" b="b"/>
              <a:pathLst>
                <a:path w="2042159" h="2950845">
                  <a:moveTo>
                    <a:pt x="1837944" y="0"/>
                  </a:moveTo>
                  <a:lnTo>
                    <a:pt x="204216" y="0"/>
                  </a:lnTo>
                  <a:lnTo>
                    <a:pt x="157394" y="5393"/>
                  </a:lnTo>
                  <a:lnTo>
                    <a:pt x="114411" y="20758"/>
                  </a:lnTo>
                  <a:lnTo>
                    <a:pt x="76493" y="44866"/>
                  </a:lnTo>
                  <a:lnTo>
                    <a:pt x="44866" y="76493"/>
                  </a:lnTo>
                  <a:lnTo>
                    <a:pt x="20758" y="114411"/>
                  </a:lnTo>
                  <a:lnTo>
                    <a:pt x="5393" y="157394"/>
                  </a:lnTo>
                  <a:lnTo>
                    <a:pt x="0" y="204215"/>
                  </a:lnTo>
                  <a:lnTo>
                    <a:pt x="0" y="2746248"/>
                  </a:lnTo>
                  <a:lnTo>
                    <a:pt x="5393" y="2793073"/>
                  </a:lnTo>
                  <a:lnTo>
                    <a:pt x="20758" y="2836058"/>
                  </a:lnTo>
                  <a:lnTo>
                    <a:pt x="44866" y="2873976"/>
                  </a:lnTo>
                  <a:lnTo>
                    <a:pt x="76493" y="2905601"/>
                  </a:lnTo>
                  <a:lnTo>
                    <a:pt x="114411" y="2929707"/>
                  </a:lnTo>
                  <a:lnTo>
                    <a:pt x="157394" y="2945070"/>
                  </a:lnTo>
                  <a:lnTo>
                    <a:pt x="204216" y="2950464"/>
                  </a:lnTo>
                  <a:lnTo>
                    <a:pt x="1837944" y="2950464"/>
                  </a:lnTo>
                  <a:lnTo>
                    <a:pt x="1884765" y="2945070"/>
                  </a:lnTo>
                  <a:lnTo>
                    <a:pt x="1927748" y="2929707"/>
                  </a:lnTo>
                  <a:lnTo>
                    <a:pt x="1965666" y="2905601"/>
                  </a:lnTo>
                  <a:lnTo>
                    <a:pt x="1997293" y="2873976"/>
                  </a:lnTo>
                  <a:lnTo>
                    <a:pt x="2021401" y="2836058"/>
                  </a:lnTo>
                  <a:lnTo>
                    <a:pt x="2036766" y="2793073"/>
                  </a:lnTo>
                  <a:lnTo>
                    <a:pt x="2042159" y="2746248"/>
                  </a:lnTo>
                  <a:lnTo>
                    <a:pt x="2042159" y="204215"/>
                  </a:lnTo>
                  <a:lnTo>
                    <a:pt x="2036766" y="157394"/>
                  </a:lnTo>
                  <a:lnTo>
                    <a:pt x="2021401" y="114411"/>
                  </a:lnTo>
                  <a:lnTo>
                    <a:pt x="1997293" y="76493"/>
                  </a:lnTo>
                  <a:lnTo>
                    <a:pt x="1965666" y="44866"/>
                  </a:lnTo>
                  <a:lnTo>
                    <a:pt x="1927748" y="20758"/>
                  </a:lnTo>
                  <a:lnTo>
                    <a:pt x="1884765" y="5393"/>
                  </a:lnTo>
                  <a:lnTo>
                    <a:pt x="1837944" y="0"/>
                  </a:lnTo>
                  <a:close/>
                </a:path>
              </a:pathLst>
            </a:custGeom>
            <a:solidFill>
              <a:srgbClr val="FCEDCA">
                <a:alpha val="90194"/>
              </a:srgbClr>
            </a:solidFill>
          </p:spPr>
          <p:txBody>
            <a:bodyPr wrap="square" lIns="0" tIns="0" rIns="0" bIns="0" rtlCol="0"/>
            <a:lstStyle/>
            <a:p>
              <a:endParaRPr/>
            </a:p>
          </p:txBody>
        </p:sp>
        <p:sp>
          <p:nvSpPr>
            <p:cNvPr id="59" name="object 59"/>
            <p:cNvSpPr/>
            <p:nvPr/>
          </p:nvSpPr>
          <p:spPr>
            <a:xfrm>
              <a:off x="9595729" y="2612654"/>
              <a:ext cx="2208403" cy="1607789"/>
            </a:xfrm>
            <a:custGeom>
              <a:avLst/>
              <a:gdLst/>
              <a:ahLst/>
              <a:cxnLst/>
              <a:rect l="l" t="t" r="r" b="b"/>
              <a:pathLst>
                <a:path w="2042159" h="2950845">
                  <a:moveTo>
                    <a:pt x="0" y="204215"/>
                  </a:moveTo>
                  <a:lnTo>
                    <a:pt x="5393" y="157394"/>
                  </a:lnTo>
                  <a:lnTo>
                    <a:pt x="20758" y="114411"/>
                  </a:lnTo>
                  <a:lnTo>
                    <a:pt x="44866" y="76493"/>
                  </a:lnTo>
                  <a:lnTo>
                    <a:pt x="76493" y="44866"/>
                  </a:lnTo>
                  <a:lnTo>
                    <a:pt x="114411" y="20758"/>
                  </a:lnTo>
                  <a:lnTo>
                    <a:pt x="157394" y="5393"/>
                  </a:lnTo>
                  <a:lnTo>
                    <a:pt x="204216" y="0"/>
                  </a:lnTo>
                  <a:lnTo>
                    <a:pt x="1837944" y="0"/>
                  </a:lnTo>
                  <a:lnTo>
                    <a:pt x="1884765" y="5393"/>
                  </a:lnTo>
                  <a:lnTo>
                    <a:pt x="1927748" y="20758"/>
                  </a:lnTo>
                  <a:lnTo>
                    <a:pt x="1965666" y="44866"/>
                  </a:lnTo>
                  <a:lnTo>
                    <a:pt x="1997293" y="76493"/>
                  </a:lnTo>
                  <a:lnTo>
                    <a:pt x="2021401" y="114411"/>
                  </a:lnTo>
                  <a:lnTo>
                    <a:pt x="2036766" y="157394"/>
                  </a:lnTo>
                  <a:lnTo>
                    <a:pt x="2042159" y="204215"/>
                  </a:lnTo>
                  <a:lnTo>
                    <a:pt x="2042159" y="2746248"/>
                  </a:lnTo>
                  <a:lnTo>
                    <a:pt x="2036766" y="2793073"/>
                  </a:lnTo>
                  <a:lnTo>
                    <a:pt x="2021401" y="2836058"/>
                  </a:lnTo>
                  <a:lnTo>
                    <a:pt x="1997293" y="2873976"/>
                  </a:lnTo>
                  <a:lnTo>
                    <a:pt x="1965666" y="2905601"/>
                  </a:lnTo>
                  <a:lnTo>
                    <a:pt x="1927748" y="2929707"/>
                  </a:lnTo>
                  <a:lnTo>
                    <a:pt x="1884765" y="2945070"/>
                  </a:lnTo>
                  <a:lnTo>
                    <a:pt x="1837944" y="2950464"/>
                  </a:lnTo>
                  <a:lnTo>
                    <a:pt x="204216" y="2950464"/>
                  </a:lnTo>
                  <a:lnTo>
                    <a:pt x="157394" y="2945070"/>
                  </a:lnTo>
                  <a:lnTo>
                    <a:pt x="114411" y="2929707"/>
                  </a:lnTo>
                  <a:lnTo>
                    <a:pt x="76493" y="2905601"/>
                  </a:lnTo>
                  <a:lnTo>
                    <a:pt x="44866" y="2873976"/>
                  </a:lnTo>
                  <a:lnTo>
                    <a:pt x="20758" y="2836058"/>
                  </a:lnTo>
                  <a:lnTo>
                    <a:pt x="5393" y="2793073"/>
                  </a:lnTo>
                  <a:lnTo>
                    <a:pt x="0" y="2746248"/>
                  </a:lnTo>
                  <a:lnTo>
                    <a:pt x="0" y="204215"/>
                  </a:lnTo>
                  <a:close/>
                </a:path>
              </a:pathLst>
            </a:custGeom>
            <a:ln w="12700">
              <a:solidFill>
                <a:srgbClr val="C48908"/>
              </a:solidFill>
            </a:ln>
          </p:spPr>
          <p:txBody>
            <a:bodyPr wrap="square" lIns="0" tIns="0" rIns="0" bIns="0" rtlCol="0"/>
            <a:lstStyle/>
            <a:p>
              <a:endParaRPr/>
            </a:p>
          </p:txBody>
        </p:sp>
      </p:grpSp>
      <p:sp>
        <p:nvSpPr>
          <p:cNvPr id="60" name="object 60"/>
          <p:cNvSpPr txBox="1"/>
          <p:nvPr/>
        </p:nvSpPr>
        <p:spPr>
          <a:xfrm>
            <a:off x="9723119" y="2853871"/>
            <a:ext cx="1935481" cy="1506182"/>
          </a:xfrm>
          <a:prstGeom prst="rect">
            <a:avLst/>
          </a:prstGeom>
        </p:spPr>
        <p:txBody>
          <a:bodyPr vert="horz" wrap="square" lIns="0" tIns="94615" rIns="0" bIns="0" rtlCol="0">
            <a:spAutoFit/>
          </a:bodyPr>
          <a:lstStyle/>
          <a:p>
            <a:pPr marL="12700">
              <a:lnSpc>
                <a:spcPct val="100000"/>
              </a:lnSpc>
              <a:spcBef>
                <a:spcPts val="745"/>
              </a:spcBef>
            </a:pPr>
            <a:r>
              <a:rPr sz="1500" b="1" spc="75" dirty="0">
                <a:latin typeface="Cambria"/>
                <a:cs typeface="Cambria"/>
              </a:rPr>
              <a:t>Digital</a:t>
            </a:r>
            <a:r>
              <a:rPr sz="1500" b="1" spc="120" dirty="0">
                <a:latin typeface="Cambria"/>
                <a:cs typeface="Cambria"/>
              </a:rPr>
              <a:t> </a:t>
            </a:r>
            <a:r>
              <a:rPr sz="1500" b="1" spc="55" dirty="0">
                <a:latin typeface="Cambria"/>
                <a:cs typeface="Cambria"/>
              </a:rPr>
              <a:t>Library</a:t>
            </a:r>
            <a:r>
              <a:rPr lang="en-IN" sz="1500" b="1" spc="55" dirty="0">
                <a:latin typeface="Cambria"/>
                <a:cs typeface="Cambria"/>
              </a:rPr>
              <a:t> through A U library net</a:t>
            </a:r>
            <a:endParaRPr sz="1500" dirty="0">
              <a:latin typeface="Cambria"/>
              <a:cs typeface="Cambria"/>
            </a:endParaRPr>
          </a:p>
          <a:p>
            <a:pPr marL="66040" marR="48260" indent="-53340">
              <a:lnSpc>
                <a:spcPts val="1420"/>
              </a:lnSpc>
              <a:spcBef>
                <a:spcPts val="610"/>
              </a:spcBef>
              <a:buChar char="-"/>
              <a:tabLst>
                <a:tab pos="119380" algn="l"/>
              </a:tabLst>
            </a:pPr>
            <a:r>
              <a:rPr sz="1500" b="1" spc="75" dirty="0">
                <a:latin typeface="Cambria"/>
                <a:cs typeface="Cambria"/>
              </a:rPr>
              <a:t>Books,</a:t>
            </a:r>
            <a:r>
              <a:rPr sz="1500" b="1" spc="110" dirty="0">
                <a:latin typeface="Cambria"/>
                <a:cs typeface="Cambria"/>
              </a:rPr>
              <a:t> </a:t>
            </a:r>
            <a:r>
              <a:rPr sz="1500" b="1" spc="90" dirty="0">
                <a:latin typeface="Cambria"/>
                <a:cs typeface="Cambria"/>
              </a:rPr>
              <a:t>Journals</a:t>
            </a:r>
            <a:r>
              <a:rPr sz="1500" b="1" spc="114" dirty="0">
                <a:latin typeface="Cambria"/>
                <a:cs typeface="Cambria"/>
              </a:rPr>
              <a:t> </a:t>
            </a:r>
            <a:r>
              <a:rPr sz="1500" b="1" spc="60" dirty="0">
                <a:latin typeface="Cambria"/>
                <a:cs typeface="Cambria"/>
              </a:rPr>
              <a:t>and </a:t>
            </a:r>
            <a:r>
              <a:rPr sz="1500" b="1" spc="-250" dirty="0">
                <a:latin typeface="Cambria"/>
                <a:cs typeface="Cambria"/>
              </a:rPr>
              <a:t> </a:t>
            </a:r>
            <a:r>
              <a:rPr sz="1500" b="1" spc="70" dirty="0">
                <a:latin typeface="Cambria"/>
                <a:cs typeface="Cambria"/>
              </a:rPr>
              <a:t>magazines</a:t>
            </a:r>
            <a:endParaRPr sz="1500" dirty="0">
              <a:latin typeface="Cambria"/>
              <a:cs typeface="Cambria"/>
            </a:endParaRPr>
          </a:p>
          <a:p>
            <a:pPr marL="119380" indent="-106680">
              <a:lnSpc>
                <a:spcPct val="100000"/>
              </a:lnSpc>
              <a:spcBef>
                <a:spcPts val="405"/>
              </a:spcBef>
              <a:buChar char="-"/>
              <a:tabLst>
                <a:tab pos="119380" algn="l"/>
              </a:tabLst>
            </a:pPr>
            <a:r>
              <a:rPr sz="1500" b="1" spc="170" dirty="0">
                <a:latin typeface="Cambria"/>
                <a:cs typeface="Cambria"/>
              </a:rPr>
              <a:t>E</a:t>
            </a:r>
            <a:r>
              <a:rPr sz="1500" b="1" spc="100" dirty="0">
                <a:latin typeface="Cambria"/>
                <a:cs typeface="Cambria"/>
              </a:rPr>
              <a:t> </a:t>
            </a:r>
            <a:r>
              <a:rPr sz="1500" b="1" spc="50" dirty="0">
                <a:latin typeface="Cambria"/>
                <a:cs typeface="Cambria"/>
              </a:rPr>
              <a:t>books</a:t>
            </a:r>
            <a:endParaRPr sz="1500" dirty="0">
              <a:latin typeface="Cambria"/>
              <a:cs typeface="Cambria"/>
            </a:endParaRPr>
          </a:p>
        </p:txBody>
      </p:sp>
      <p:grpSp>
        <p:nvGrpSpPr>
          <p:cNvPr id="30" name="Group 29">
            <a:extLst>
              <a:ext uri="{FF2B5EF4-FFF2-40B4-BE49-F238E27FC236}">
                <a16:creationId xmlns:a16="http://schemas.microsoft.com/office/drawing/2014/main" id="{5A1553F8-B605-9528-16AE-CA5F506F2956}"/>
              </a:ext>
            </a:extLst>
          </p:cNvPr>
          <p:cNvGrpSpPr/>
          <p:nvPr/>
        </p:nvGrpSpPr>
        <p:grpSpPr>
          <a:xfrm>
            <a:off x="1030224" y="1295400"/>
            <a:ext cx="2293620" cy="769620"/>
            <a:chOff x="1030224" y="1295400"/>
            <a:chExt cx="2293620" cy="769620"/>
          </a:xfrm>
        </p:grpSpPr>
        <p:sp>
          <p:nvSpPr>
            <p:cNvPr id="62" name="object 62"/>
            <p:cNvSpPr/>
            <p:nvPr/>
          </p:nvSpPr>
          <p:spPr>
            <a:xfrm>
              <a:off x="1030224" y="1295400"/>
              <a:ext cx="2293620" cy="769620"/>
            </a:xfrm>
            <a:custGeom>
              <a:avLst/>
              <a:gdLst/>
              <a:ahLst/>
              <a:cxnLst/>
              <a:rect l="l" t="t" r="r" b="b"/>
              <a:pathLst>
                <a:path w="2293620" h="769619">
                  <a:moveTo>
                    <a:pt x="2216658" y="0"/>
                  </a:moveTo>
                  <a:lnTo>
                    <a:pt x="76962" y="0"/>
                  </a:lnTo>
                  <a:lnTo>
                    <a:pt x="47004" y="6042"/>
                  </a:lnTo>
                  <a:lnTo>
                    <a:pt x="22540" y="22526"/>
                  </a:lnTo>
                  <a:lnTo>
                    <a:pt x="6047" y="46988"/>
                  </a:lnTo>
                  <a:lnTo>
                    <a:pt x="0" y="76962"/>
                  </a:lnTo>
                  <a:lnTo>
                    <a:pt x="0" y="692658"/>
                  </a:lnTo>
                  <a:lnTo>
                    <a:pt x="6047" y="722631"/>
                  </a:lnTo>
                  <a:lnTo>
                    <a:pt x="22540" y="747093"/>
                  </a:lnTo>
                  <a:lnTo>
                    <a:pt x="47004" y="763577"/>
                  </a:lnTo>
                  <a:lnTo>
                    <a:pt x="76962" y="769620"/>
                  </a:lnTo>
                  <a:lnTo>
                    <a:pt x="2216658" y="769620"/>
                  </a:lnTo>
                  <a:lnTo>
                    <a:pt x="2246631" y="763577"/>
                  </a:lnTo>
                  <a:lnTo>
                    <a:pt x="2271093" y="747093"/>
                  </a:lnTo>
                  <a:lnTo>
                    <a:pt x="2287577" y="722631"/>
                  </a:lnTo>
                  <a:lnTo>
                    <a:pt x="2293620" y="692658"/>
                  </a:lnTo>
                  <a:lnTo>
                    <a:pt x="2293620" y="76962"/>
                  </a:lnTo>
                  <a:lnTo>
                    <a:pt x="2287577" y="46988"/>
                  </a:lnTo>
                  <a:lnTo>
                    <a:pt x="2271093" y="22526"/>
                  </a:lnTo>
                  <a:lnTo>
                    <a:pt x="2246631" y="6042"/>
                  </a:lnTo>
                  <a:lnTo>
                    <a:pt x="2216658" y="0"/>
                  </a:lnTo>
                  <a:close/>
                </a:path>
              </a:pathLst>
            </a:custGeom>
            <a:solidFill>
              <a:srgbClr val="FCEDCA"/>
            </a:solidFill>
          </p:spPr>
          <p:txBody>
            <a:bodyPr wrap="square" lIns="0" tIns="0" rIns="0" bIns="0" rtlCol="0"/>
            <a:lstStyle/>
            <a:p>
              <a:endParaRPr/>
            </a:p>
          </p:txBody>
        </p:sp>
        <p:sp>
          <p:nvSpPr>
            <p:cNvPr id="63" name="object 63"/>
            <p:cNvSpPr/>
            <p:nvPr/>
          </p:nvSpPr>
          <p:spPr>
            <a:xfrm>
              <a:off x="1030224" y="1295400"/>
              <a:ext cx="2293620" cy="769620"/>
            </a:xfrm>
            <a:custGeom>
              <a:avLst/>
              <a:gdLst/>
              <a:ahLst/>
              <a:cxnLst/>
              <a:rect l="l" t="t" r="r" b="b"/>
              <a:pathLst>
                <a:path w="2293620" h="769619">
                  <a:moveTo>
                    <a:pt x="0" y="76962"/>
                  </a:moveTo>
                  <a:lnTo>
                    <a:pt x="6047" y="46988"/>
                  </a:lnTo>
                  <a:lnTo>
                    <a:pt x="22540" y="22526"/>
                  </a:lnTo>
                  <a:lnTo>
                    <a:pt x="47004" y="6042"/>
                  </a:lnTo>
                  <a:lnTo>
                    <a:pt x="76962" y="0"/>
                  </a:lnTo>
                  <a:lnTo>
                    <a:pt x="2216658" y="0"/>
                  </a:lnTo>
                  <a:lnTo>
                    <a:pt x="2246631" y="6042"/>
                  </a:lnTo>
                  <a:lnTo>
                    <a:pt x="2271093" y="22526"/>
                  </a:lnTo>
                  <a:lnTo>
                    <a:pt x="2287577" y="46988"/>
                  </a:lnTo>
                  <a:lnTo>
                    <a:pt x="2293620" y="76962"/>
                  </a:lnTo>
                  <a:lnTo>
                    <a:pt x="2293620" y="692658"/>
                  </a:lnTo>
                  <a:lnTo>
                    <a:pt x="2287577" y="722631"/>
                  </a:lnTo>
                  <a:lnTo>
                    <a:pt x="2271093" y="747093"/>
                  </a:lnTo>
                  <a:lnTo>
                    <a:pt x="2246631" y="763577"/>
                  </a:lnTo>
                  <a:lnTo>
                    <a:pt x="2216658" y="769620"/>
                  </a:lnTo>
                  <a:lnTo>
                    <a:pt x="76962" y="769620"/>
                  </a:lnTo>
                  <a:lnTo>
                    <a:pt x="47004" y="763577"/>
                  </a:lnTo>
                  <a:lnTo>
                    <a:pt x="22540" y="747093"/>
                  </a:lnTo>
                  <a:lnTo>
                    <a:pt x="6047" y="722631"/>
                  </a:lnTo>
                  <a:lnTo>
                    <a:pt x="0" y="692658"/>
                  </a:lnTo>
                  <a:lnTo>
                    <a:pt x="0" y="76962"/>
                  </a:lnTo>
                  <a:close/>
                </a:path>
              </a:pathLst>
            </a:custGeom>
            <a:ln w="12700">
              <a:solidFill>
                <a:srgbClr val="C48908"/>
              </a:solidFill>
            </a:ln>
          </p:spPr>
          <p:txBody>
            <a:bodyPr wrap="square" lIns="0" tIns="0" rIns="0" bIns="0" rtlCol="0"/>
            <a:lstStyle/>
            <a:p>
              <a:endParaRPr/>
            </a:p>
          </p:txBody>
        </p:sp>
      </p:grpSp>
      <p:sp>
        <p:nvSpPr>
          <p:cNvPr id="64" name="object 64"/>
          <p:cNvSpPr txBox="1"/>
          <p:nvPr/>
        </p:nvSpPr>
        <p:spPr>
          <a:xfrm>
            <a:off x="1371980" y="1489328"/>
            <a:ext cx="1609725" cy="330835"/>
          </a:xfrm>
          <a:prstGeom prst="rect">
            <a:avLst/>
          </a:prstGeom>
        </p:spPr>
        <p:txBody>
          <a:bodyPr vert="horz" wrap="square" lIns="0" tIns="13335" rIns="0" bIns="0" rtlCol="0">
            <a:spAutoFit/>
          </a:bodyPr>
          <a:lstStyle/>
          <a:p>
            <a:pPr marL="12700">
              <a:lnSpc>
                <a:spcPct val="100000"/>
              </a:lnSpc>
              <a:spcBef>
                <a:spcPts val="105"/>
              </a:spcBef>
            </a:pPr>
            <a:r>
              <a:rPr sz="2000" b="1" spc="125" dirty="0">
                <a:solidFill>
                  <a:srgbClr val="6E0909"/>
                </a:solidFill>
                <a:latin typeface="Cambria"/>
                <a:cs typeface="Cambria"/>
              </a:rPr>
              <a:t>Department</a:t>
            </a:r>
            <a:endParaRPr sz="2000">
              <a:latin typeface="Cambria"/>
              <a:cs typeface="Cambria"/>
            </a:endParaRPr>
          </a:p>
        </p:txBody>
      </p:sp>
      <p:grpSp>
        <p:nvGrpSpPr>
          <p:cNvPr id="29" name="Group 28">
            <a:extLst>
              <a:ext uri="{FF2B5EF4-FFF2-40B4-BE49-F238E27FC236}">
                <a16:creationId xmlns:a16="http://schemas.microsoft.com/office/drawing/2014/main" id="{2F82F56F-04AC-8C5D-689F-5D0B0280BC38}"/>
              </a:ext>
            </a:extLst>
          </p:cNvPr>
          <p:cNvGrpSpPr/>
          <p:nvPr/>
        </p:nvGrpSpPr>
        <p:grpSpPr>
          <a:xfrm>
            <a:off x="1258824" y="2065020"/>
            <a:ext cx="1980184" cy="933069"/>
            <a:chOff x="1258824" y="2065020"/>
            <a:chExt cx="1980184" cy="933069"/>
          </a:xfrm>
        </p:grpSpPr>
        <p:sp>
          <p:nvSpPr>
            <p:cNvPr id="66" name="object 66"/>
            <p:cNvSpPr/>
            <p:nvPr/>
          </p:nvSpPr>
          <p:spPr>
            <a:xfrm>
              <a:off x="1258824" y="2065020"/>
              <a:ext cx="229870" cy="566420"/>
            </a:xfrm>
            <a:custGeom>
              <a:avLst/>
              <a:gdLst/>
              <a:ahLst/>
              <a:cxnLst/>
              <a:rect l="l" t="t" r="r" b="b"/>
              <a:pathLst>
                <a:path w="229869" h="566419">
                  <a:moveTo>
                    <a:pt x="0" y="0"/>
                  </a:moveTo>
                  <a:lnTo>
                    <a:pt x="0" y="566419"/>
                  </a:lnTo>
                  <a:lnTo>
                    <a:pt x="229362" y="566419"/>
                  </a:lnTo>
                </a:path>
              </a:pathLst>
            </a:custGeom>
            <a:ln w="12700">
              <a:solidFill>
                <a:srgbClr val="C48908"/>
              </a:solidFill>
            </a:ln>
          </p:spPr>
          <p:txBody>
            <a:bodyPr wrap="square" lIns="0" tIns="0" rIns="0" bIns="0" rtlCol="0"/>
            <a:lstStyle/>
            <a:p>
              <a:endParaRPr/>
            </a:p>
          </p:txBody>
        </p:sp>
        <p:sp>
          <p:nvSpPr>
            <p:cNvPr id="67" name="object 67"/>
            <p:cNvSpPr/>
            <p:nvPr/>
          </p:nvSpPr>
          <p:spPr>
            <a:xfrm>
              <a:off x="1488948" y="2264664"/>
              <a:ext cx="1750060" cy="733425"/>
            </a:xfrm>
            <a:custGeom>
              <a:avLst/>
              <a:gdLst/>
              <a:ahLst/>
              <a:cxnLst/>
              <a:rect l="l" t="t" r="r" b="b"/>
              <a:pathLst>
                <a:path w="1750060" h="733425">
                  <a:moveTo>
                    <a:pt x="1676273" y="0"/>
                  </a:moveTo>
                  <a:lnTo>
                    <a:pt x="73279" y="0"/>
                  </a:lnTo>
                  <a:lnTo>
                    <a:pt x="44737" y="5752"/>
                  </a:lnTo>
                  <a:lnTo>
                    <a:pt x="21447" y="21447"/>
                  </a:lnTo>
                  <a:lnTo>
                    <a:pt x="5752" y="44737"/>
                  </a:lnTo>
                  <a:lnTo>
                    <a:pt x="0" y="73278"/>
                  </a:lnTo>
                  <a:lnTo>
                    <a:pt x="0" y="659764"/>
                  </a:lnTo>
                  <a:lnTo>
                    <a:pt x="5752" y="688306"/>
                  </a:lnTo>
                  <a:lnTo>
                    <a:pt x="21447" y="711596"/>
                  </a:lnTo>
                  <a:lnTo>
                    <a:pt x="44737" y="727291"/>
                  </a:lnTo>
                  <a:lnTo>
                    <a:pt x="73279" y="733044"/>
                  </a:lnTo>
                  <a:lnTo>
                    <a:pt x="1676273" y="733044"/>
                  </a:lnTo>
                  <a:lnTo>
                    <a:pt x="1704814" y="727291"/>
                  </a:lnTo>
                  <a:lnTo>
                    <a:pt x="1728104" y="711596"/>
                  </a:lnTo>
                  <a:lnTo>
                    <a:pt x="1743799" y="688306"/>
                  </a:lnTo>
                  <a:lnTo>
                    <a:pt x="1749552" y="659764"/>
                  </a:lnTo>
                  <a:lnTo>
                    <a:pt x="1749552" y="73278"/>
                  </a:lnTo>
                  <a:lnTo>
                    <a:pt x="1743799" y="44737"/>
                  </a:lnTo>
                  <a:lnTo>
                    <a:pt x="1728104" y="21447"/>
                  </a:lnTo>
                  <a:lnTo>
                    <a:pt x="1704814" y="5752"/>
                  </a:lnTo>
                  <a:lnTo>
                    <a:pt x="1676273" y="0"/>
                  </a:lnTo>
                  <a:close/>
                </a:path>
              </a:pathLst>
            </a:custGeom>
            <a:solidFill>
              <a:srgbClr val="FCEDCA">
                <a:alpha val="90194"/>
              </a:srgbClr>
            </a:solidFill>
          </p:spPr>
          <p:txBody>
            <a:bodyPr wrap="square" lIns="0" tIns="0" rIns="0" bIns="0" rtlCol="0"/>
            <a:lstStyle/>
            <a:p>
              <a:endParaRPr/>
            </a:p>
          </p:txBody>
        </p:sp>
        <p:sp>
          <p:nvSpPr>
            <p:cNvPr id="68" name="object 68"/>
            <p:cNvSpPr/>
            <p:nvPr/>
          </p:nvSpPr>
          <p:spPr>
            <a:xfrm>
              <a:off x="1488948" y="2264664"/>
              <a:ext cx="1750060" cy="733425"/>
            </a:xfrm>
            <a:custGeom>
              <a:avLst/>
              <a:gdLst/>
              <a:ahLst/>
              <a:cxnLst/>
              <a:rect l="l" t="t" r="r" b="b"/>
              <a:pathLst>
                <a:path w="1750060" h="733425">
                  <a:moveTo>
                    <a:pt x="0" y="73278"/>
                  </a:moveTo>
                  <a:lnTo>
                    <a:pt x="5752" y="44737"/>
                  </a:lnTo>
                  <a:lnTo>
                    <a:pt x="21447" y="21447"/>
                  </a:lnTo>
                  <a:lnTo>
                    <a:pt x="44737" y="5752"/>
                  </a:lnTo>
                  <a:lnTo>
                    <a:pt x="73279" y="0"/>
                  </a:lnTo>
                  <a:lnTo>
                    <a:pt x="1676273" y="0"/>
                  </a:lnTo>
                  <a:lnTo>
                    <a:pt x="1704814" y="5752"/>
                  </a:lnTo>
                  <a:lnTo>
                    <a:pt x="1728104" y="21447"/>
                  </a:lnTo>
                  <a:lnTo>
                    <a:pt x="1743799" y="44737"/>
                  </a:lnTo>
                  <a:lnTo>
                    <a:pt x="1749552" y="73278"/>
                  </a:lnTo>
                  <a:lnTo>
                    <a:pt x="1749552" y="659764"/>
                  </a:lnTo>
                  <a:lnTo>
                    <a:pt x="1743799" y="688306"/>
                  </a:lnTo>
                  <a:lnTo>
                    <a:pt x="1728104" y="711596"/>
                  </a:lnTo>
                  <a:lnTo>
                    <a:pt x="1704814" y="727291"/>
                  </a:lnTo>
                  <a:lnTo>
                    <a:pt x="1676273" y="733044"/>
                  </a:lnTo>
                  <a:lnTo>
                    <a:pt x="73279" y="733044"/>
                  </a:lnTo>
                  <a:lnTo>
                    <a:pt x="44737" y="727291"/>
                  </a:lnTo>
                  <a:lnTo>
                    <a:pt x="21447" y="711596"/>
                  </a:lnTo>
                  <a:lnTo>
                    <a:pt x="5752" y="688306"/>
                  </a:lnTo>
                  <a:lnTo>
                    <a:pt x="0" y="659764"/>
                  </a:lnTo>
                  <a:lnTo>
                    <a:pt x="0" y="73278"/>
                  </a:lnTo>
                  <a:close/>
                </a:path>
              </a:pathLst>
            </a:custGeom>
            <a:ln w="12700">
              <a:solidFill>
                <a:srgbClr val="C48908"/>
              </a:solidFill>
            </a:ln>
          </p:spPr>
          <p:txBody>
            <a:bodyPr wrap="square" lIns="0" tIns="0" rIns="0" bIns="0" rtlCol="0"/>
            <a:lstStyle/>
            <a:p>
              <a:endParaRPr/>
            </a:p>
          </p:txBody>
        </p:sp>
      </p:grpSp>
      <p:sp>
        <p:nvSpPr>
          <p:cNvPr id="69" name="object 69"/>
          <p:cNvSpPr txBox="1"/>
          <p:nvPr/>
        </p:nvSpPr>
        <p:spPr>
          <a:xfrm>
            <a:off x="1520444" y="2394585"/>
            <a:ext cx="1503722" cy="427355"/>
          </a:xfrm>
          <a:prstGeom prst="rect">
            <a:avLst/>
          </a:prstGeom>
        </p:spPr>
        <p:txBody>
          <a:bodyPr vert="horz" wrap="square" lIns="0" tIns="40640" rIns="0" bIns="0" rtlCol="0">
            <a:spAutoFit/>
          </a:bodyPr>
          <a:lstStyle/>
          <a:p>
            <a:pPr marL="12700" marR="5080">
              <a:lnSpc>
                <a:spcPts val="1480"/>
              </a:lnSpc>
              <a:spcBef>
                <a:spcPts val="320"/>
              </a:spcBef>
            </a:pPr>
            <a:r>
              <a:rPr sz="1400" b="1" spc="90">
                <a:latin typeface="Cambria"/>
                <a:cs typeface="Cambria"/>
              </a:rPr>
              <a:t>Aest</a:t>
            </a:r>
            <a:r>
              <a:rPr sz="1400" b="1" spc="120">
                <a:latin typeface="Cambria"/>
                <a:cs typeface="Cambria"/>
              </a:rPr>
              <a:t>h</a:t>
            </a:r>
            <a:r>
              <a:rPr sz="1400" b="1" spc="85">
                <a:latin typeface="Cambria"/>
                <a:cs typeface="Cambria"/>
              </a:rPr>
              <a:t>etic</a:t>
            </a:r>
            <a:r>
              <a:rPr sz="1400" b="1" spc="114">
                <a:latin typeface="Cambria"/>
                <a:cs typeface="Cambria"/>
              </a:rPr>
              <a:t>a</a:t>
            </a:r>
            <a:r>
              <a:rPr sz="1400" b="1" spc="45">
                <a:latin typeface="Cambria"/>
                <a:cs typeface="Cambria"/>
              </a:rPr>
              <a:t>l</a:t>
            </a:r>
            <a:r>
              <a:rPr sz="1400" b="1" spc="35">
                <a:latin typeface="Cambria"/>
                <a:cs typeface="Cambria"/>
              </a:rPr>
              <a:t>l</a:t>
            </a:r>
            <a:r>
              <a:rPr sz="1400" b="1" spc="75">
                <a:latin typeface="Cambria"/>
                <a:cs typeface="Cambria"/>
              </a:rPr>
              <a:t>y  </a:t>
            </a:r>
            <a:r>
              <a:rPr lang="en-US" sz="1400" b="1" spc="75" dirty="0">
                <a:latin typeface="Cambria"/>
                <a:cs typeface="Cambria"/>
              </a:rPr>
              <a:t>well </a:t>
            </a:r>
            <a:r>
              <a:rPr sz="1400" b="1" spc="70">
                <a:latin typeface="Cambria"/>
                <a:cs typeface="Cambria"/>
              </a:rPr>
              <a:t>planned</a:t>
            </a:r>
            <a:endParaRPr sz="1400" dirty="0">
              <a:latin typeface="Cambria"/>
              <a:cs typeface="Cambria"/>
            </a:endParaRPr>
          </a:p>
        </p:txBody>
      </p:sp>
      <p:grpSp>
        <p:nvGrpSpPr>
          <p:cNvPr id="28" name="Group 27">
            <a:extLst>
              <a:ext uri="{FF2B5EF4-FFF2-40B4-BE49-F238E27FC236}">
                <a16:creationId xmlns:a16="http://schemas.microsoft.com/office/drawing/2014/main" id="{27D6E094-64F1-B5FA-6396-190EF8154596}"/>
              </a:ext>
            </a:extLst>
          </p:cNvPr>
          <p:cNvGrpSpPr/>
          <p:nvPr/>
        </p:nvGrpSpPr>
        <p:grpSpPr>
          <a:xfrm>
            <a:off x="1258824" y="2065020"/>
            <a:ext cx="2080513" cy="1736217"/>
            <a:chOff x="1258824" y="2065020"/>
            <a:chExt cx="2080513" cy="1736217"/>
          </a:xfrm>
        </p:grpSpPr>
        <p:sp>
          <p:nvSpPr>
            <p:cNvPr id="71" name="object 71"/>
            <p:cNvSpPr/>
            <p:nvPr/>
          </p:nvSpPr>
          <p:spPr>
            <a:xfrm>
              <a:off x="1258824" y="2065020"/>
              <a:ext cx="229870" cy="1435100"/>
            </a:xfrm>
            <a:custGeom>
              <a:avLst/>
              <a:gdLst/>
              <a:ahLst/>
              <a:cxnLst/>
              <a:rect l="l" t="t" r="r" b="b"/>
              <a:pathLst>
                <a:path w="229869" h="1435100">
                  <a:moveTo>
                    <a:pt x="0" y="0"/>
                  </a:moveTo>
                  <a:lnTo>
                    <a:pt x="0" y="1434718"/>
                  </a:lnTo>
                  <a:lnTo>
                    <a:pt x="229362" y="1434718"/>
                  </a:lnTo>
                </a:path>
              </a:pathLst>
            </a:custGeom>
            <a:ln w="12700">
              <a:solidFill>
                <a:srgbClr val="C48908"/>
              </a:solidFill>
            </a:ln>
          </p:spPr>
          <p:txBody>
            <a:bodyPr wrap="square" lIns="0" tIns="0" rIns="0" bIns="0" rtlCol="0"/>
            <a:lstStyle/>
            <a:p>
              <a:endParaRPr/>
            </a:p>
          </p:txBody>
        </p:sp>
        <p:sp>
          <p:nvSpPr>
            <p:cNvPr id="72" name="object 72"/>
            <p:cNvSpPr/>
            <p:nvPr/>
          </p:nvSpPr>
          <p:spPr>
            <a:xfrm>
              <a:off x="1488948" y="3197352"/>
              <a:ext cx="1850389" cy="603885"/>
            </a:xfrm>
            <a:custGeom>
              <a:avLst/>
              <a:gdLst/>
              <a:ahLst/>
              <a:cxnLst/>
              <a:rect l="l" t="t" r="r" b="b"/>
              <a:pathLst>
                <a:path w="1850389" h="603885">
                  <a:moveTo>
                    <a:pt x="1789811" y="0"/>
                  </a:moveTo>
                  <a:lnTo>
                    <a:pt x="60325" y="0"/>
                  </a:lnTo>
                  <a:lnTo>
                    <a:pt x="36861" y="4746"/>
                  </a:lnTo>
                  <a:lnTo>
                    <a:pt x="17684" y="17684"/>
                  </a:lnTo>
                  <a:lnTo>
                    <a:pt x="4746" y="36861"/>
                  </a:lnTo>
                  <a:lnTo>
                    <a:pt x="0" y="60325"/>
                  </a:lnTo>
                  <a:lnTo>
                    <a:pt x="0" y="543179"/>
                  </a:lnTo>
                  <a:lnTo>
                    <a:pt x="4746" y="566642"/>
                  </a:lnTo>
                  <a:lnTo>
                    <a:pt x="17684" y="585819"/>
                  </a:lnTo>
                  <a:lnTo>
                    <a:pt x="36861" y="598757"/>
                  </a:lnTo>
                  <a:lnTo>
                    <a:pt x="60325" y="603504"/>
                  </a:lnTo>
                  <a:lnTo>
                    <a:pt x="1789811" y="603504"/>
                  </a:lnTo>
                  <a:lnTo>
                    <a:pt x="1813274" y="598757"/>
                  </a:lnTo>
                  <a:lnTo>
                    <a:pt x="1832451" y="585819"/>
                  </a:lnTo>
                  <a:lnTo>
                    <a:pt x="1845389" y="566642"/>
                  </a:lnTo>
                  <a:lnTo>
                    <a:pt x="1850136" y="543179"/>
                  </a:lnTo>
                  <a:lnTo>
                    <a:pt x="1850136" y="60325"/>
                  </a:lnTo>
                  <a:lnTo>
                    <a:pt x="1845389" y="36861"/>
                  </a:lnTo>
                  <a:lnTo>
                    <a:pt x="1832451" y="17684"/>
                  </a:lnTo>
                  <a:lnTo>
                    <a:pt x="1813274" y="4746"/>
                  </a:lnTo>
                  <a:lnTo>
                    <a:pt x="1789811" y="0"/>
                  </a:lnTo>
                  <a:close/>
                </a:path>
              </a:pathLst>
            </a:custGeom>
            <a:solidFill>
              <a:srgbClr val="FCEDCA">
                <a:alpha val="90194"/>
              </a:srgbClr>
            </a:solidFill>
          </p:spPr>
          <p:txBody>
            <a:bodyPr wrap="square" lIns="0" tIns="0" rIns="0" bIns="0" rtlCol="0"/>
            <a:lstStyle/>
            <a:p>
              <a:endParaRPr/>
            </a:p>
          </p:txBody>
        </p:sp>
        <p:sp>
          <p:nvSpPr>
            <p:cNvPr id="73" name="object 73"/>
            <p:cNvSpPr/>
            <p:nvPr/>
          </p:nvSpPr>
          <p:spPr>
            <a:xfrm>
              <a:off x="1488948" y="3197352"/>
              <a:ext cx="1850389" cy="603885"/>
            </a:xfrm>
            <a:custGeom>
              <a:avLst/>
              <a:gdLst/>
              <a:ahLst/>
              <a:cxnLst/>
              <a:rect l="l" t="t" r="r" b="b"/>
              <a:pathLst>
                <a:path w="1850389" h="603885">
                  <a:moveTo>
                    <a:pt x="0" y="60325"/>
                  </a:moveTo>
                  <a:lnTo>
                    <a:pt x="4746" y="36861"/>
                  </a:lnTo>
                  <a:lnTo>
                    <a:pt x="17684" y="17684"/>
                  </a:lnTo>
                  <a:lnTo>
                    <a:pt x="36861" y="4746"/>
                  </a:lnTo>
                  <a:lnTo>
                    <a:pt x="60325" y="0"/>
                  </a:lnTo>
                  <a:lnTo>
                    <a:pt x="1789811" y="0"/>
                  </a:lnTo>
                  <a:lnTo>
                    <a:pt x="1813274" y="4746"/>
                  </a:lnTo>
                  <a:lnTo>
                    <a:pt x="1832451" y="17684"/>
                  </a:lnTo>
                  <a:lnTo>
                    <a:pt x="1845389" y="36861"/>
                  </a:lnTo>
                  <a:lnTo>
                    <a:pt x="1850136" y="60325"/>
                  </a:lnTo>
                  <a:lnTo>
                    <a:pt x="1850136" y="543179"/>
                  </a:lnTo>
                  <a:lnTo>
                    <a:pt x="1845389" y="566642"/>
                  </a:lnTo>
                  <a:lnTo>
                    <a:pt x="1832451" y="585819"/>
                  </a:lnTo>
                  <a:lnTo>
                    <a:pt x="1813274" y="598757"/>
                  </a:lnTo>
                  <a:lnTo>
                    <a:pt x="1789811" y="603504"/>
                  </a:lnTo>
                  <a:lnTo>
                    <a:pt x="60325" y="603504"/>
                  </a:lnTo>
                  <a:lnTo>
                    <a:pt x="36861" y="598757"/>
                  </a:lnTo>
                  <a:lnTo>
                    <a:pt x="17684" y="585819"/>
                  </a:lnTo>
                  <a:lnTo>
                    <a:pt x="4746" y="566642"/>
                  </a:lnTo>
                  <a:lnTo>
                    <a:pt x="0" y="543179"/>
                  </a:lnTo>
                  <a:lnTo>
                    <a:pt x="0" y="60325"/>
                  </a:lnTo>
                  <a:close/>
                </a:path>
              </a:pathLst>
            </a:custGeom>
            <a:ln w="12699">
              <a:solidFill>
                <a:srgbClr val="C48908"/>
              </a:solidFill>
            </a:ln>
          </p:spPr>
          <p:txBody>
            <a:bodyPr wrap="square" lIns="0" tIns="0" rIns="0" bIns="0" rtlCol="0"/>
            <a:lstStyle/>
            <a:p>
              <a:endParaRPr/>
            </a:p>
          </p:txBody>
        </p:sp>
      </p:grpSp>
      <p:sp>
        <p:nvSpPr>
          <p:cNvPr id="74" name="object 74"/>
          <p:cNvSpPr txBox="1"/>
          <p:nvPr/>
        </p:nvSpPr>
        <p:spPr>
          <a:xfrm>
            <a:off x="1520444" y="3267836"/>
            <a:ext cx="1575160" cy="448309"/>
          </a:xfrm>
          <a:prstGeom prst="rect">
            <a:avLst/>
          </a:prstGeom>
        </p:spPr>
        <p:txBody>
          <a:bodyPr vert="horz" wrap="square" lIns="0" tIns="24130" rIns="0" bIns="0" rtlCol="0">
            <a:spAutoFit/>
          </a:bodyPr>
          <a:lstStyle/>
          <a:p>
            <a:pPr marL="12700" marR="5080">
              <a:lnSpc>
                <a:spcPts val="1639"/>
              </a:lnSpc>
              <a:spcBef>
                <a:spcPts val="190"/>
              </a:spcBef>
            </a:pPr>
            <a:r>
              <a:rPr sz="1400" b="1" spc="80" dirty="0">
                <a:latin typeface="Cambria"/>
                <a:cs typeface="Cambria"/>
              </a:rPr>
              <a:t>Erg</a:t>
            </a:r>
            <a:r>
              <a:rPr sz="1400" b="1" spc="100" dirty="0">
                <a:latin typeface="Cambria"/>
                <a:cs typeface="Cambria"/>
              </a:rPr>
              <a:t>o</a:t>
            </a:r>
            <a:r>
              <a:rPr sz="1400" b="1" spc="110" dirty="0">
                <a:latin typeface="Cambria"/>
                <a:cs typeface="Cambria"/>
              </a:rPr>
              <a:t>n</a:t>
            </a:r>
            <a:r>
              <a:rPr sz="1400" b="1" spc="70" dirty="0">
                <a:latin typeface="Cambria"/>
                <a:cs typeface="Cambria"/>
              </a:rPr>
              <a:t>o</a:t>
            </a:r>
            <a:r>
              <a:rPr sz="1400" b="1" spc="110" dirty="0">
                <a:latin typeface="Cambria"/>
                <a:cs typeface="Cambria"/>
              </a:rPr>
              <a:t>mic</a:t>
            </a:r>
            <a:r>
              <a:rPr sz="1400" b="1" spc="95" dirty="0">
                <a:latin typeface="Cambria"/>
                <a:cs typeface="Cambria"/>
              </a:rPr>
              <a:t>a</a:t>
            </a:r>
            <a:r>
              <a:rPr sz="1400" b="1" spc="45" dirty="0">
                <a:latin typeface="Cambria"/>
                <a:cs typeface="Cambria"/>
              </a:rPr>
              <a:t>ll</a:t>
            </a:r>
            <a:r>
              <a:rPr sz="1400" b="1" spc="75" dirty="0">
                <a:latin typeface="Cambria"/>
                <a:cs typeface="Cambria"/>
              </a:rPr>
              <a:t>y  </a:t>
            </a:r>
            <a:r>
              <a:rPr sz="1400" b="1" spc="80" dirty="0">
                <a:latin typeface="Cambria"/>
                <a:cs typeface="Cambria"/>
              </a:rPr>
              <a:t>Designed</a:t>
            </a:r>
            <a:endParaRPr sz="1400" dirty="0">
              <a:latin typeface="Cambria"/>
              <a:cs typeface="Cambria"/>
            </a:endParaRPr>
          </a:p>
        </p:txBody>
      </p:sp>
      <p:grpSp>
        <p:nvGrpSpPr>
          <p:cNvPr id="27" name="Group 26">
            <a:extLst>
              <a:ext uri="{FF2B5EF4-FFF2-40B4-BE49-F238E27FC236}">
                <a16:creationId xmlns:a16="http://schemas.microsoft.com/office/drawing/2014/main" id="{5A2B83B6-32A1-89B3-93FE-D9A59BB62227}"/>
              </a:ext>
            </a:extLst>
          </p:cNvPr>
          <p:cNvGrpSpPr/>
          <p:nvPr/>
        </p:nvGrpSpPr>
        <p:grpSpPr>
          <a:xfrm>
            <a:off x="1258824" y="2065020"/>
            <a:ext cx="1973834" cy="2735580"/>
            <a:chOff x="1258824" y="2065020"/>
            <a:chExt cx="1973834" cy="2735580"/>
          </a:xfrm>
        </p:grpSpPr>
        <p:sp>
          <p:nvSpPr>
            <p:cNvPr id="76" name="object 76"/>
            <p:cNvSpPr/>
            <p:nvPr/>
          </p:nvSpPr>
          <p:spPr>
            <a:xfrm>
              <a:off x="1258824" y="2065020"/>
              <a:ext cx="229870" cy="2336800"/>
            </a:xfrm>
            <a:custGeom>
              <a:avLst/>
              <a:gdLst/>
              <a:ahLst/>
              <a:cxnLst/>
              <a:rect l="l" t="t" r="r" b="b"/>
              <a:pathLst>
                <a:path w="229869" h="2336800">
                  <a:moveTo>
                    <a:pt x="0" y="0"/>
                  </a:moveTo>
                  <a:lnTo>
                    <a:pt x="0" y="2336291"/>
                  </a:lnTo>
                  <a:lnTo>
                    <a:pt x="229362" y="2336291"/>
                  </a:lnTo>
                </a:path>
              </a:pathLst>
            </a:custGeom>
            <a:ln w="12700">
              <a:solidFill>
                <a:srgbClr val="C48908"/>
              </a:solidFill>
            </a:ln>
          </p:spPr>
          <p:txBody>
            <a:bodyPr wrap="square" lIns="0" tIns="0" rIns="0" bIns="0" rtlCol="0"/>
            <a:lstStyle/>
            <a:p>
              <a:endParaRPr/>
            </a:p>
          </p:txBody>
        </p:sp>
        <p:sp>
          <p:nvSpPr>
            <p:cNvPr id="77" name="object 77"/>
            <p:cNvSpPr/>
            <p:nvPr/>
          </p:nvSpPr>
          <p:spPr>
            <a:xfrm>
              <a:off x="1488948" y="4000500"/>
              <a:ext cx="1743710" cy="800100"/>
            </a:xfrm>
            <a:custGeom>
              <a:avLst/>
              <a:gdLst/>
              <a:ahLst/>
              <a:cxnLst/>
              <a:rect l="l" t="t" r="r" b="b"/>
              <a:pathLst>
                <a:path w="1743710" h="800100">
                  <a:moveTo>
                    <a:pt x="1663446" y="0"/>
                  </a:moveTo>
                  <a:lnTo>
                    <a:pt x="80010" y="0"/>
                  </a:lnTo>
                  <a:lnTo>
                    <a:pt x="48863" y="6286"/>
                  </a:lnTo>
                  <a:lnTo>
                    <a:pt x="23431" y="23431"/>
                  </a:lnTo>
                  <a:lnTo>
                    <a:pt x="6286" y="48863"/>
                  </a:lnTo>
                  <a:lnTo>
                    <a:pt x="0" y="80010"/>
                  </a:lnTo>
                  <a:lnTo>
                    <a:pt x="0" y="720089"/>
                  </a:lnTo>
                  <a:lnTo>
                    <a:pt x="6286" y="751236"/>
                  </a:lnTo>
                  <a:lnTo>
                    <a:pt x="23431" y="776668"/>
                  </a:lnTo>
                  <a:lnTo>
                    <a:pt x="48863" y="793813"/>
                  </a:lnTo>
                  <a:lnTo>
                    <a:pt x="80010" y="800100"/>
                  </a:lnTo>
                  <a:lnTo>
                    <a:pt x="1663446" y="800100"/>
                  </a:lnTo>
                  <a:lnTo>
                    <a:pt x="1694592" y="793813"/>
                  </a:lnTo>
                  <a:lnTo>
                    <a:pt x="1720024" y="776668"/>
                  </a:lnTo>
                  <a:lnTo>
                    <a:pt x="1737169" y="751236"/>
                  </a:lnTo>
                  <a:lnTo>
                    <a:pt x="1743456" y="720089"/>
                  </a:lnTo>
                  <a:lnTo>
                    <a:pt x="1743456" y="80010"/>
                  </a:lnTo>
                  <a:lnTo>
                    <a:pt x="1737169" y="48863"/>
                  </a:lnTo>
                  <a:lnTo>
                    <a:pt x="1720024" y="23431"/>
                  </a:lnTo>
                  <a:lnTo>
                    <a:pt x="1694592" y="6286"/>
                  </a:lnTo>
                  <a:lnTo>
                    <a:pt x="1663446" y="0"/>
                  </a:lnTo>
                  <a:close/>
                </a:path>
              </a:pathLst>
            </a:custGeom>
            <a:solidFill>
              <a:srgbClr val="FCEDCA">
                <a:alpha val="90194"/>
              </a:srgbClr>
            </a:solidFill>
          </p:spPr>
          <p:txBody>
            <a:bodyPr wrap="square" lIns="0" tIns="0" rIns="0" bIns="0" rtlCol="0"/>
            <a:lstStyle/>
            <a:p>
              <a:endParaRPr/>
            </a:p>
          </p:txBody>
        </p:sp>
        <p:sp>
          <p:nvSpPr>
            <p:cNvPr id="78" name="object 78"/>
            <p:cNvSpPr/>
            <p:nvPr/>
          </p:nvSpPr>
          <p:spPr>
            <a:xfrm>
              <a:off x="1488948" y="4000500"/>
              <a:ext cx="1743710" cy="800100"/>
            </a:xfrm>
            <a:custGeom>
              <a:avLst/>
              <a:gdLst/>
              <a:ahLst/>
              <a:cxnLst/>
              <a:rect l="l" t="t" r="r" b="b"/>
              <a:pathLst>
                <a:path w="1743710" h="800100">
                  <a:moveTo>
                    <a:pt x="0" y="80010"/>
                  </a:moveTo>
                  <a:lnTo>
                    <a:pt x="6286" y="48863"/>
                  </a:lnTo>
                  <a:lnTo>
                    <a:pt x="23431" y="23431"/>
                  </a:lnTo>
                  <a:lnTo>
                    <a:pt x="48863" y="6286"/>
                  </a:lnTo>
                  <a:lnTo>
                    <a:pt x="80010" y="0"/>
                  </a:lnTo>
                  <a:lnTo>
                    <a:pt x="1663446" y="0"/>
                  </a:lnTo>
                  <a:lnTo>
                    <a:pt x="1694592" y="6286"/>
                  </a:lnTo>
                  <a:lnTo>
                    <a:pt x="1720024" y="23431"/>
                  </a:lnTo>
                  <a:lnTo>
                    <a:pt x="1737169" y="48863"/>
                  </a:lnTo>
                  <a:lnTo>
                    <a:pt x="1743456" y="80010"/>
                  </a:lnTo>
                  <a:lnTo>
                    <a:pt x="1743456" y="720089"/>
                  </a:lnTo>
                  <a:lnTo>
                    <a:pt x="1737169" y="751236"/>
                  </a:lnTo>
                  <a:lnTo>
                    <a:pt x="1720024" y="776668"/>
                  </a:lnTo>
                  <a:lnTo>
                    <a:pt x="1694592" y="793813"/>
                  </a:lnTo>
                  <a:lnTo>
                    <a:pt x="1663446" y="800100"/>
                  </a:lnTo>
                  <a:lnTo>
                    <a:pt x="80010" y="800100"/>
                  </a:lnTo>
                  <a:lnTo>
                    <a:pt x="48863" y="793813"/>
                  </a:lnTo>
                  <a:lnTo>
                    <a:pt x="23431" y="776668"/>
                  </a:lnTo>
                  <a:lnTo>
                    <a:pt x="6286" y="751236"/>
                  </a:lnTo>
                  <a:lnTo>
                    <a:pt x="0" y="720089"/>
                  </a:lnTo>
                  <a:lnTo>
                    <a:pt x="0" y="80010"/>
                  </a:lnTo>
                  <a:close/>
                </a:path>
              </a:pathLst>
            </a:custGeom>
            <a:ln w="12700">
              <a:solidFill>
                <a:srgbClr val="C48908"/>
              </a:solidFill>
            </a:ln>
          </p:spPr>
          <p:txBody>
            <a:bodyPr wrap="square" lIns="0" tIns="0" rIns="0" bIns="0" rtlCol="0"/>
            <a:lstStyle/>
            <a:p>
              <a:endParaRPr/>
            </a:p>
          </p:txBody>
        </p:sp>
      </p:grpSp>
      <p:sp>
        <p:nvSpPr>
          <p:cNvPr id="79" name="object 79"/>
          <p:cNvSpPr txBox="1"/>
          <p:nvPr/>
        </p:nvSpPr>
        <p:spPr>
          <a:xfrm>
            <a:off x="1526286" y="4074617"/>
            <a:ext cx="1311910" cy="616585"/>
          </a:xfrm>
          <a:prstGeom prst="rect">
            <a:avLst/>
          </a:prstGeom>
        </p:spPr>
        <p:txBody>
          <a:bodyPr vert="horz" wrap="square" lIns="0" tIns="38100" rIns="0" bIns="0" rtlCol="0">
            <a:spAutoFit/>
          </a:bodyPr>
          <a:lstStyle/>
          <a:p>
            <a:pPr marL="12700" marR="5080">
              <a:lnSpc>
                <a:spcPct val="88300"/>
              </a:lnSpc>
              <a:spcBef>
                <a:spcPts val="300"/>
              </a:spcBef>
            </a:pPr>
            <a:r>
              <a:rPr sz="1400" b="1" spc="114" dirty="0">
                <a:latin typeface="Cambria"/>
                <a:cs typeface="Cambria"/>
              </a:rPr>
              <a:t>Eco-</a:t>
            </a:r>
            <a:r>
              <a:rPr sz="1400" b="1" spc="130" dirty="0">
                <a:latin typeface="Cambria"/>
                <a:cs typeface="Cambria"/>
              </a:rPr>
              <a:t> </a:t>
            </a:r>
            <a:r>
              <a:rPr sz="1400" b="1" spc="65" dirty="0">
                <a:latin typeface="Cambria"/>
                <a:cs typeface="Cambria"/>
              </a:rPr>
              <a:t>friendly </a:t>
            </a:r>
            <a:r>
              <a:rPr sz="1400" b="1" spc="70" dirty="0">
                <a:latin typeface="Cambria"/>
                <a:cs typeface="Cambria"/>
              </a:rPr>
              <a:t> </a:t>
            </a:r>
            <a:r>
              <a:rPr sz="1400" b="1" spc="85" dirty="0">
                <a:latin typeface="Cambria"/>
                <a:cs typeface="Cambria"/>
              </a:rPr>
              <a:t>class</a:t>
            </a:r>
            <a:r>
              <a:rPr sz="1400" b="1" spc="114" dirty="0">
                <a:latin typeface="Cambria"/>
                <a:cs typeface="Cambria"/>
              </a:rPr>
              <a:t> </a:t>
            </a:r>
            <a:r>
              <a:rPr sz="1400" b="1" spc="75" dirty="0">
                <a:latin typeface="Cambria"/>
                <a:cs typeface="Cambria"/>
              </a:rPr>
              <a:t>rooms</a:t>
            </a:r>
            <a:r>
              <a:rPr sz="1400" b="1" spc="100" dirty="0">
                <a:latin typeface="Cambria"/>
                <a:cs typeface="Cambria"/>
              </a:rPr>
              <a:t> </a:t>
            </a:r>
            <a:r>
              <a:rPr sz="1400" b="1" spc="85">
                <a:latin typeface="Cambria"/>
                <a:cs typeface="Cambria"/>
              </a:rPr>
              <a:t>&amp; </a:t>
            </a:r>
            <a:r>
              <a:rPr sz="1400" b="1" spc="-295">
                <a:latin typeface="Cambria"/>
                <a:cs typeface="Cambria"/>
              </a:rPr>
              <a:t> </a:t>
            </a:r>
            <a:r>
              <a:rPr sz="1400" b="1" spc="50">
                <a:latin typeface="Cambria"/>
                <a:cs typeface="Cambria"/>
              </a:rPr>
              <a:t>lab</a:t>
            </a:r>
            <a:r>
              <a:rPr lang="en-US" sz="1400" b="1" spc="50" dirty="0" err="1">
                <a:latin typeface="Cambria"/>
                <a:cs typeface="Cambria"/>
              </a:rPr>
              <a:t>ortories</a:t>
            </a:r>
            <a:endParaRPr sz="1400">
              <a:latin typeface="Cambria"/>
              <a:cs typeface="Cambria"/>
            </a:endParaRPr>
          </a:p>
        </p:txBody>
      </p:sp>
      <p:pic>
        <p:nvPicPr>
          <p:cNvPr id="80" name="object 80"/>
          <p:cNvPicPr/>
          <p:nvPr/>
        </p:nvPicPr>
        <p:blipFill>
          <a:blip r:embed="rId3" cstate="print"/>
          <a:stretch>
            <a:fillRect/>
          </a:stretch>
        </p:blipFill>
        <p:spPr>
          <a:xfrm>
            <a:off x="228600" y="172020"/>
            <a:ext cx="687324" cy="711708"/>
          </a:xfrm>
          <a:prstGeom prst="rect">
            <a:avLst/>
          </a:prstGeom>
        </p:spPr>
      </p:pic>
      <p:sp>
        <p:nvSpPr>
          <p:cNvPr id="81" name="object 81"/>
          <p:cNvSpPr txBox="1"/>
          <p:nvPr/>
        </p:nvSpPr>
        <p:spPr>
          <a:xfrm>
            <a:off x="2751456" y="6412353"/>
            <a:ext cx="6011544" cy="259045"/>
          </a:xfrm>
          <a:prstGeom prst="rect">
            <a:avLst/>
          </a:prstGeom>
        </p:spPr>
        <p:txBody>
          <a:bodyPr vert="horz" wrap="square" lIns="0" tIns="12700" rIns="0" bIns="0" rtlCol="0">
            <a:spAutoFit/>
          </a:bodyPr>
          <a:lstStyle/>
          <a:p>
            <a:pPr marL="12700" algn="ctr">
              <a:lnSpc>
                <a:spcPct val="100000"/>
              </a:lnSpc>
              <a:spcBef>
                <a:spcPts val="100"/>
              </a:spcBef>
            </a:pPr>
            <a:r>
              <a:rPr lang="en-US" sz="1600" b="1" spc="-5" dirty="0">
                <a:solidFill>
                  <a:srgbClr val="888888"/>
                </a:solidFill>
                <a:latin typeface="Calibri"/>
                <a:cs typeface="Calibri"/>
              </a:rPr>
              <a:t>Department</a:t>
            </a:r>
            <a:r>
              <a:rPr lang="en-US" sz="1600" b="1" spc="-15" dirty="0">
                <a:solidFill>
                  <a:srgbClr val="888888"/>
                </a:solidFill>
                <a:latin typeface="Calibri"/>
                <a:cs typeface="Calibri"/>
              </a:rPr>
              <a:t> </a:t>
            </a:r>
            <a:r>
              <a:rPr lang="en-US" sz="1600" b="1" dirty="0">
                <a:solidFill>
                  <a:srgbClr val="888888"/>
                </a:solidFill>
                <a:latin typeface="Calibri"/>
                <a:cs typeface="Calibri"/>
              </a:rPr>
              <a:t>of</a:t>
            </a:r>
            <a:r>
              <a:rPr lang="en-US" sz="1600" b="1" spc="5" dirty="0">
                <a:solidFill>
                  <a:srgbClr val="888888"/>
                </a:solidFill>
                <a:latin typeface="Calibri"/>
                <a:cs typeface="Calibri"/>
              </a:rPr>
              <a:t> </a:t>
            </a:r>
            <a:r>
              <a:rPr lang="en-US" sz="1600" b="1" spc="-5" dirty="0">
                <a:solidFill>
                  <a:srgbClr val="888888"/>
                </a:solidFill>
                <a:latin typeface="Calibri"/>
                <a:cs typeface="Calibri"/>
              </a:rPr>
              <a:t>Environmental Science, Engineering &amp; Management</a:t>
            </a:r>
            <a:endParaRPr lang="en-US" sz="16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77114"/>
            <a:ext cx="10431789" cy="566822"/>
          </a:xfrm>
          <a:prstGeom prst="rect">
            <a:avLst/>
          </a:prstGeom>
        </p:spPr>
        <p:txBody>
          <a:bodyPr vert="horz" wrap="square" lIns="0" tIns="12700" rIns="0" bIns="0" rtlCol="0">
            <a:spAutoFit/>
          </a:bodyPr>
          <a:lstStyle/>
          <a:p>
            <a:pPr marL="12700">
              <a:lnSpc>
                <a:spcPct val="100000"/>
              </a:lnSpc>
              <a:spcBef>
                <a:spcPts val="100"/>
              </a:spcBef>
            </a:pPr>
            <a:r>
              <a:rPr sz="3600" i="1" spc="30" dirty="0">
                <a:solidFill>
                  <a:srgbClr val="6E0909"/>
                </a:solidFill>
                <a:latin typeface="Georgia"/>
                <a:cs typeface="Georgia"/>
              </a:rPr>
              <a:t>Feathers</a:t>
            </a:r>
            <a:r>
              <a:rPr sz="3600" i="1" spc="250" dirty="0">
                <a:solidFill>
                  <a:srgbClr val="6E0909"/>
                </a:solidFill>
                <a:latin typeface="Georgia"/>
                <a:cs typeface="Georgia"/>
              </a:rPr>
              <a:t> </a:t>
            </a:r>
            <a:r>
              <a:rPr sz="3600" i="1" spc="55" dirty="0">
                <a:solidFill>
                  <a:srgbClr val="6E0909"/>
                </a:solidFill>
                <a:latin typeface="Georgia"/>
                <a:cs typeface="Georgia"/>
              </a:rPr>
              <a:t>in</a:t>
            </a:r>
            <a:r>
              <a:rPr sz="3600" i="1" spc="275" dirty="0">
                <a:solidFill>
                  <a:srgbClr val="6E0909"/>
                </a:solidFill>
                <a:latin typeface="Georgia"/>
                <a:cs typeface="Georgia"/>
              </a:rPr>
              <a:t> </a:t>
            </a:r>
            <a:r>
              <a:rPr sz="3600" i="1" spc="5" dirty="0">
                <a:solidFill>
                  <a:srgbClr val="6E0909"/>
                </a:solidFill>
                <a:latin typeface="Georgia"/>
                <a:cs typeface="Georgia"/>
              </a:rPr>
              <a:t>The</a:t>
            </a:r>
            <a:r>
              <a:rPr sz="3600" i="1" spc="265" dirty="0">
                <a:solidFill>
                  <a:srgbClr val="6E0909"/>
                </a:solidFill>
                <a:latin typeface="Georgia"/>
                <a:cs typeface="Georgia"/>
              </a:rPr>
              <a:t> </a:t>
            </a:r>
            <a:r>
              <a:rPr sz="3600" i="1" spc="-20" dirty="0">
                <a:solidFill>
                  <a:srgbClr val="6E0909"/>
                </a:solidFill>
                <a:latin typeface="Georgia"/>
                <a:cs typeface="Georgia"/>
              </a:rPr>
              <a:t>Cap</a:t>
            </a:r>
            <a:r>
              <a:rPr sz="3600" i="1" spc="250" dirty="0">
                <a:solidFill>
                  <a:srgbClr val="6E0909"/>
                </a:solidFill>
                <a:latin typeface="Georgia"/>
                <a:cs typeface="Georgia"/>
              </a:rPr>
              <a:t> </a:t>
            </a:r>
            <a:r>
              <a:rPr sz="3600" i="1" spc="-335" dirty="0">
                <a:solidFill>
                  <a:srgbClr val="6E0909"/>
                </a:solidFill>
                <a:latin typeface="Georgia"/>
                <a:cs typeface="Georgia"/>
              </a:rPr>
              <a:t>:</a:t>
            </a:r>
            <a:r>
              <a:rPr sz="3600" i="1" spc="270" dirty="0">
                <a:solidFill>
                  <a:srgbClr val="6E0909"/>
                </a:solidFill>
                <a:latin typeface="Georgia"/>
                <a:cs typeface="Georgia"/>
              </a:rPr>
              <a:t> </a:t>
            </a:r>
            <a:r>
              <a:rPr lang="en-IN" sz="3600" i="1" spc="215" dirty="0">
                <a:solidFill>
                  <a:srgbClr val="6E0909"/>
                </a:solidFill>
                <a:latin typeface="Georgia"/>
                <a:cs typeface="Georgia"/>
              </a:rPr>
              <a:t>DESEM</a:t>
            </a:r>
            <a:r>
              <a:rPr sz="3600" i="1" spc="215" dirty="0">
                <a:solidFill>
                  <a:srgbClr val="6E0909"/>
                </a:solidFill>
                <a:latin typeface="Georgia"/>
                <a:cs typeface="Georgia"/>
              </a:rPr>
              <a:t>,</a:t>
            </a:r>
            <a:r>
              <a:rPr sz="3600" i="1" spc="250" dirty="0">
                <a:solidFill>
                  <a:srgbClr val="6E0909"/>
                </a:solidFill>
                <a:latin typeface="Georgia"/>
                <a:cs typeface="Georgia"/>
              </a:rPr>
              <a:t> </a:t>
            </a:r>
            <a:r>
              <a:rPr sz="3600" i="1" spc="220" dirty="0">
                <a:solidFill>
                  <a:srgbClr val="6E0909"/>
                </a:solidFill>
                <a:latin typeface="Georgia"/>
                <a:cs typeface="Georgia"/>
              </a:rPr>
              <a:t>AUCE</a:t>
            </a:r>
            <a:endParaRPr sz="3600" dirty="0">
              <a:latin typeface="Georgia"/>
              <a:cs typeface="Georgia"/>
            </a:endParaRPr>
          </a:p>
        </p:txBody>
      </p:sp>
      <p:pic>
        <p:nvPicPr>
          <p:cNvPr id="13" name="object 13"/>
          <p:cNvPicPr/>
          <p:nvPr/>
        </p:nvPicPr>
        <p:blipFill>
          <a:blip r:embed="rId3" cstate="print"/>
          <a:stretch>
            <a:fillRect/>
          </a:stretch>
        </p:blipFill>
        <p:spPr>
          <a:xfrm>
            <a:off x="304800" y="228600"/>
            <a:ext cx="687324" cy="711708"/>
          </a:xfrm>
          <a:prstGeom prst="rect">
            <a:avLst/>
          </a:prstGeom>
        </p:spPr>
      </p:pic>
      <p:sp>
        <p:nvSpPr>
          <p:cNvPr id="14" name="object 14"/>
          <p:cNvSpPr txBox="1"/>
          <p:nvPr/>
        </p:nvSpPr>
        <p:spPr>
          <a:xfrm>
            <a:off x="4099621" y="6482141"/>
            <a:ext cx="4299839"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5" dirty="0">
                <a:solidFill>
                  <a:srgbClr val="888888"/>
                </a:solidFill>
                <a:latin typeface="Calibri"/>
                <a:cs typeface="Calibri"/>
              </a:rPr>
              <a:t>Department</a:t>
            </a:r>
            <a:r>
              <a:rPr lang="en-US" sz="1200" b="1" spc="-15" dirty="0">
                <a:solidFill>
                  <a:srgbClr val="888888"/>
                </a:solidFill>
                <a:latin typeface="Calibri"/>
                <a:cs typeface="Calibri"/>
              </a:rPr>
              <a:t> </a:t>
            </a:r>
            <a:r>
              <a:rPr lang="en-US" sz="1200" b="1" dirty="0">
                <a:solidFill>
                  <a:srgbClr val="888888"/>
                </a:solidFill>
                <a:latin typeface="Calibri"/>
                <a:cs typeface="Calibri"/>
              </a:rPr>
              <a:t>of</a:t>
            </a:r>
            <a:r>
              <a:rPr lang="en-US" sz="1200" b="1" spc="5" dirty="0">
                <a:solidFill>
                  <a:srgbClr val="888888"/>
                </a:solidFill>
                <a:latin typeface="Calibri"/>
                <a:cs typeface="Calibri"/>
              </a:rPr>
              <a:t> </a:t>
            </a:r>
            <a:r>
              <a:rPr lang="en-US" sz="1200" b="1" spc="-5" dirty="0">
                <a:solidFill>
                  <a:srgbClr val="888888"/>
                </a:solidFill>
                <a:latin typeface="Calibri"/>
                <a:cs typeface="Calibri"/>
              </a:rPr>
              <a:t>Environmental Science, Engineering &amp; Management</a:t>
            </a:r>
            <a:endParaRPr lang="en-US" sz="1200" dirty="0">
              <a:latin typeface="Calibri"/>
              <a:cs typeface="Calibri"/>
            </a:endParaRPr>
          </a:p>
        </p:txBody>
      </p:sp>
      <p:grpSp>
        <p:nvGrpSpPr>
          <p:cNvPr id="3" name="Group 2">
            <a:extLst>
              <a:ext uri="{FF2B5EF4-FFF2-40B4-BE49-F238E27FC236}">
                <a16:creationId xmlns:a16="http://schemas.microsoft.com/office/drawing/2014/main" id="{5EC501C1-9135-18FA-A81C-91EFEF374071}"/>
              </a:ext>
            </a:extLst>
          </p:cNvPr>
          <p:cNvGrpSpPr/>
          <p:nvPr/>
        </p:nvGrpSpPr>
        <p:grpSpPr>
          <a:xfrm>
            <a:off x="1485899" y="1143000"/>
            <a:ext cx="8583107" cy="5165121"/>
            <a:chOff x="1485899" y="1143000"/>
            <a:chExt cx="8583107" cy="5165121"/>
          </a:xfrm>
        </p:grpSpPr>
        <p:sp>
          <p:nvSpPr>
            <p:cNvPr id="17" name="Rectangle: Rounded Corners 16">
              <a:extLst>
                <a:ext uri="{FF2B5EF4-FFF2-40B4-BE49-F238E27FC236}">
                  <a16:creationId xmlns:a16="http://schemas.microsoft.com/office/drawing/2014/main" id="{CC596542-9C47-B64D-5E54-D7399146F4B2}"/>
                </a:ext>
              </a:extLst>
            </p:cNvPr>
            <p:cNvSpPr/>
            <p:nvPr/>
          </p:nvSpPr>
          <p:spPr>
            <a:xfrm>
              <a:off x="5344606" y="2837468"/>
              <a:ext cx="1835608" cy="8752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id="{FA4E359E-2C6F-8413-4475-2EB34CF499AE}"/>
                </a:ext>
              </a:extLst>
            </p:cNvPr>
            <p:cNvSpPr/>
            <p:nvPr/>
          </p:nvSpPr>
          <p:spPr>
            <a:xfrm>
              <a:off x="8194120" y="2827997"/>
              <a:ext cx="1874886" cy="8752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F70708E3-4520-C580-4CA9-3031FAF1EB25}"/>
                </a:ext>
              </a:extLst>
            </p:cNvPr>
            <p:cNvSpPr/>
            <p:nvPr/>
          </p:nvSpPr>
          <p:spPr>
            <a:xfrm>
              <a:off x="2122994" y="2837468"/>
              <a:ext cx="2231012" cy="875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6" name="object 6"/>
            <p:cNvSpPr txBox="1"/>
            <p:nvPr/>
          </p:nvSpPr>
          <p:spPr>
            <a:xfrm>
              <a:off x="8170313" y="2937205"/>
              <a:ext cx="1853674" cy="629660"/>
            </a:xfrm>
            <a:prstGeom prst="rect">
              <a:avLst/>
            </a:prstGeom>
          </p:spPr>
          <p:txBody>
            <a:bodyPr vert="horz" wrap="square" lIns="0" tIns="13970" rIns="0" bIns="0" rtlCol="0">
              <a:spAutoFit/>
            </a:bodyPr>
            <a:lstStyle/>
            <a:p>
              <a:pPr marL="12065" marR="5080" indent="56515" algn="ctr">
                <a:lnSpc>
                  <a:spcPct val="99500"/>
                </a:lnSpc>
                <a:spcBef>
                  <a:spcPts val="110"/>
                </a:spcBef>
              </a:pPr>
              <a:r>
                <a:rPr lang="en-US" sz="2000" b="1" spc="45" dirty="0">
                  <a:solidFill>
                    <a:srgbClr val="6E0909"/>
                  </a:solidFill>
                  <a:latin typeface="Cambria"/>
                  <a:cs typeface="Cambria"/>
                </a:rPr>
                <a:t>Experienced </a:t>
              </a:r>
              <a:r>
                <a:rPr lang="en-US" sz="2000" b="1" spc="75" dirty="0">
                  <a:solidFill>
                    <a:srgbClr val="6E0909"/>
                  </a:solidFill>
                  <a:latin typeface="Cambria"/>
                  <a:cs typeface="Cambria"/>
                </a:rPr>
                <a:t>Faculty </a:t>
              </a:r>
              <a:endParaRPr sz="2000" dirty="0">
                <a:latin typeface="Cambria"/>
                <a:cs typeface="Cambria"/>
              </a:endParaRPr>
            </a:p>
          </p:txBody>
        </p:sp>
        <p:sp>
          <p:nvSpPr>
            <p:cNvPr id="10" name="object 10"/>
            <p:cNvSpPr txBox="1"/>
            <p:nvPr/>
          </p:nvSpPr>
          <p:spPr>
            <a:xfrm>
              <a:off x="5398810" y="2891185"/>
              <a:ext cx="1803400" cy="752129"/>
            </a:xfrm>
            <a:prstGeom prst="rect">
              <a:avLst/>
            </a:prstGeom>
          </p:spPr>
          <p:txBody>
            <a:bodyPr vert="horz" wrap="square" lIns="0" tIns="13335" rIns="0" bIns="0" rtlCol="0">
              <a:spAutoFit/>
            </a:bodyPr>
            <a:lstStyle/>
            <a:p>
              <a:pPr marL="12700">
                <a:lnSpc>
                  <a:spcPct val="100000"/>
                </a:lnSpc>
                <a:spcBef>
                  <a:spcPts val="105"/>
                </a:spcBef>
              </a:pPr>
              <a:r>
                <a:rPr lang="en-IN" sz="1600" b="1" spc="120" dirty="0">
                  <a:solidFill>
                    <a:srgbClr val="6E0909"/>
                  </a:solidFill>
                  <a:latin typeface="Cambria"/>
                  <a:cs typeface="Cambria"/>
                </a:rPr>
                <a:t>Environmental Engineering </a:t>
              </a:r>
              <a:r>
                <a:rPr sz="1600" b="1" spc="90" dirty="0">
                  <a:solidFill>
                    <a:srgbClr val="6E0909"/>
                  </a:solidFill>
                  <a:latin typeface="Cambria"/>
                  <a:cs typeface="Cambria"/>
                </a:rPr>
                <a:t>Research</a:t>
              </a:r>
              <a:r>
                <a:rPr sz="1600" b="1" spc="120" dirty="0">
                  <a:solidFill>
                    <a:srgbClr val="6E0909"/>
                  </a:solidFill>
                  <a:latin typeface="Cambria"/>
                  <a:cs typeface="Cambria"/>
                </a:rPr>
                <a:t> </a:t>
              </a:r>
              <a:r>
                <a:rPr sz="1600" b="1" spc="65" dirty="0">
                  <a:solidFill>
                    <a:srgbClr val="6E0909"/>
                  </a:solidFill>
                  <a:latin typeface="Cambria"/>
                  <a:cs typeface="Cambria"/>
                </a:rPr>
                <a:t>Lab</a:t>
              </a:r>
              <a:endParaRPr sz="1600" dirty="0">
                <a:latin typeface="Cambria"/>
                <a:cs typeface="Cambria"/>
              </a:endParaRPr>
            </a:p>
          </p:txBody>
        </p:sp>
        <p:sp>
          <p:nvSpPr>
            <p:cNvPr id="11" name="object 11"/>
            <p:cNvSpPr txBox="1"/>
            <p:nvPr/>
          </p:nvSpPr>
          <p:spPr>
            <a:xfrm>
              <a:off x="2133600" y="2997804"/>
              <a:ext cx="2231012" cy="659796"/>
            </a:xfrm>
            <a:prstGeom prst="rect">
              <a:avLst/>
            </a:prstGeom>
          </p:spPr>
          <p:txBody>
            <a:bodyPr vert="horz" wrap="square" lIns="0" tIns="13335" rIns="0" bIns="0" rtlCol="0">
              <a:spAutoFit/>
            </a:bodyPr>
            <a:lstStyle/>
            <a:p>
              <a:pPr algn="ctr">
                <a:lnSpc>
                  <a:spcPct val="100000"/>
                </a:lnSpc>
                <a:spcBef>
                  <a:spcPts val="105"/>
                </a:spcBef>
              </a:pPr>
              <a:r>
                <a:rPr sz="1400" b="1" spc="170" dirty="0">
                  <a:solidFill>
                    <a:srgbClr val="6E0909"/>
                  </a:solidFill>
                  <a:latin typeface="Cambria"/>
                  <a:cs typeface="Cambria"/>
                </a:rPr>
                <a:t>R</a:t>
              </a:r>
              <a:r>
                <a:rPr sz="1400" b="1" spc="135" dirty="0">
                  <a:solidFill>
                    <a:srgbClr val="6E0909"/>
                  </a:solidFill>
                  <a:latin typeface="Cambria"/>
                  <a:cs typeface="Cambria"/>
                </a:rPr>
                <a:t> </a:t>
              </a:r>
              <a:r>
                <a:rPr sz="1400" b="1" spc="85" dirty="0">
                  <a:solidFill>
                    <a:srgbClr val="6E0909"/>
                  </a:solidFill>
                  <a:latin typeface="Cambria"/>
                  <a:cs typeface="Cambria"/>
                </a:rPr>
                <a:t>&amp;</a:t>
              </a:r>
              <a:r>
                <a:rPr sz="1400" b="1" spc="150" dirty="0">
                  <a:solidFill>
                    <a:srgbClr val="6E0909"/>
                  </a:solidFill>
                  <a:latin typeface="Cambria"/>
                  <a:cs typeface="Cambria"/>
                </a:rPr>
                <a:t> </a:t>
              </a:r>
              <a:r>
                <a:rPr sz="1400" b="1" spc="110" dirty="0">
                  <a:solidFill>
                    <a:srgbClr val="6E0909"/>
                  </a:solidFill>
                  <a:latin typeface="Cambria"/>
                  <a:cs typeface="Cambria"/>
                </a:rPr>
                <a:t>D</a:t>
              </a:r>
              <a:r>
                <a:rPr sz="1400" b="1" spc="135" dirty="0">
                  <a:solidFill>
                    <a:srgbClr val="6E0909"/>
                  </a:solidFill>
                  <a:latin typeface="Cambria"/>
                  <a:cs typeface="Cambria"/>
                </a:rPr>
                <a:t> </a:t>
              </a:r>
              <a:r>
                <a:rPr lang="en-IN" sz="1400" b="1" spc="135" dirty="0">
                  <a:solidFill>
                    <a:srgbClr val="6E0909"/>
                  </a:solidFill>
                  <a:latin typeface="Cambria"/>
                  <a:cs typeface="Cambria"/>
                </a:rPr>
                <a:t>and Consultancy </a:t>
              </a:r>
              <a:r>
                <a:rPr sz="1400" b="1" spc="95" dirty="0">
                  <a:solidFill>
                    <a:srgbClr val="6E0909"/>
                  </a:solidFill>
                  <a:latin typeface="Cambria"/>
                  <a:cs typeface="Cambria"/>
                </a:rPr>
                <a:t>Funding</a:t>
              </a:r>
              <a:endParaRPr sz="1400" dirty="0">
                <a:latin typeface="Cambria"/>
                <a:cs typeface="Cambria"/>
              </a:endParaRPr>
            </a:p>
            <a:p>
              <a:pPr algn="ctr">
                <a:lnSpc>
                  <a:spcPct val="100000"/>
                </a:lnSpc>
                <a:spcBef>
                  <a:spcPts val="5"/>
                </a:spcBef>
              </a:pPr>
              <a:r>
                <a:rPr sz="1400" b="1" spc="65" dirty="0">
                  <a:solidFill>
                    <a:srgbClr val="6E0909"/>
                  </a:solidFill>
                  <a:latin typeface="Cambria"/>
                  <a:cs typeface="Cambria"/>
                </a:rPr>
                <a:t>(Rs.</a:t>
              </a:r>
              <a:r>
                <a:rPr sz="1400" b="1" spc="130" dirty="0">
                  <a:solidFill>
                    <a:srgbClr val="6E0909"/>
                  </a:solidFill>
                  <a:latin typeface="Cambria"/>
                  <a:cs typeface="Cambria"/>
                </a:rPr>
                <a:t> </a:t>
              </a:r>
              <a:r>
                <a:rPr lang="en-IN" sz="1400" b="1" spc="100" dirty="0">
                  <a:solidFill>
                    <a:srgbClr val="6E0909"/>
                  </a:solidFill>
                  <a:latin typeface="Cambria"/>
                  <a:cs typeface="Cambria"/>
                </a:rPr>
                <a:t>5.39</a:t>
              </a:r>
              <a:r>
                <a:rPr sz="1400" b="1" spc="130" dirty="0">
                  <a:solidFill>
                    <a:srgbClr val="6E0909"/>
                  </a:solidFill>
                  <a:latin typeface="Cambria"/>
                  <a:cs typeface="Cambria"/>
                </a:rPr>
                <a:t> </a:t>
              </a:r>
              <a:r>
                <a:rPr sz="1400" b="1" spc="50" dirty="0">
                  <a:solidFill>
                    <a:srgbClr val="6E0909"/>
                  </a:solidFill>
                  <a:latin typeface="Cambria"/>
                  <a:cs typeface="Cambria"/>
                </a:rPr>
                <a:t>Crores)</a:t>
              </a:r>
              <a:endParaRPr lang="en-IN" sz="1400" b="1" spc="50" dirty="0">
                <a:solidFill>
                  <a:srgbClr val="6E0909"/>
                </a:solidFill>
                <a:latin typeface="Cambria"/>
                <a:cs typeface="Cambria"/>
              </a:endParaRPr>
            </a:p>
          </p:txBody>
        </p:sp>
        <p:sp>
          <p:nvSpPr>
            <p:cNvPr id="15" name="Callout: Down Arrow 14">
              <a:extLst>
                <a:ext uri="{FF2B5EF4-FFF2-40B4-BE49-F238E27FC236}">
                  <a16:creationId xmlns:a16="http://schemas.microsoft.com/office/drawing/2014/main" id="{EDE13E0A-8D9B-BE3F-9B5F-FED719D92771}"/>
                </a:ext>
              </a:extLst>
            </p:cNvPr>
            <p:cNvSpPr/>
            <p:nvPr/>
          </p:nvSpPr>
          <p:spPr>
            <a:xfrm>
              <a:off x="3965804" y="1143000"/>
              <a:ext cx="4644796" cy="1600200"/>
            </a:xfrm>
            <a:prstGeom prst="downArrow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000" b="1" spc="210" dirty="0">
                  <a:solidFill>
                    <a:srgbClr val="6E0909"/>
                  </a:solidFill>
                  <a:latin typeface="Cambria"/>
                </a:rPr>
                <a:t>Department of Environmental Science, Engineering &amp; Management</a:t>
              </a:r>
            </a:p>
          </p:txBody>
        </p:sp>
        <p:sp>
          <p:nvSpPr>
            <p:cNvPr id="20" name="Arrow: Left-Right 19">
              <a:extLst>
                <a:ext uri="{FF2B5EF4-FFF2-40B4-BE49-F238E27FC236}">
                  <a16:creationId xmlns:a16="http://schemas.microsoft.com/office/drawing/2014/main" id="{07F1D761-320C-FF04-67CA-DE3D9F758A24}"/>
                </a:ext>
              </a:extLst>
            </p:cNvPr>
            <p:cNvSpPr/>
            <p:nvPr/>
          </p:nvSpPr>
          <p:spPr>
            <a:xfrm>
              <a:off x="4381488" y="3143412"/>
              <a:ext cx="928694" cy="300711"/>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1" name="Arrow: Left-Right 20">
              <a:extLst>
                <a:ext uri="{FF2B5EF4-FFF2-40B4-BE49-F238E27FC236}">
                  <a16:creationId xmlns:a16="http://schemas.microsoft.com/office/drawing/2014/main" id="{C5703061-5719-DBF7-94CA-44EBC0DCD7FB}"/>
                </a:ext>
              </a:extLst>
            </p:cNvPr>
            <p:cNvSpPr/>
            <p:nvPr/>
          </p:nvSpPr>
          <p:spPr>
            <a:xfrm>
              <a:off x="7167570" y="3127497"/>
              <a:ext cx="1071570" cy="300711"/>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2" name="Rectangle: Rounded Corners 21">
              <a:extLst>
                <a:ext uri="{FF2B5EF4-FFF2-40B4-BE49-F238E27FC236}">
                  <a16:creationId xmlns:a16="http://schemas.microsoft.com/office/drawing/2014/main" id="{ACAF9734-0885-88D3-000A-DDACD7A717BE}"/>
                </a:ext>
              </a:extLst>
            </p:cNvPr>
            <p:cNvSpPr/>
            <p:nvPr/>
          </p:nvSpPr>
          <p:spPr>
            <a:xfrm>
              <a:off x="2521895" y="4176476"/>
              <a:ext cx="1661809"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800" b="1" spc="50" dirty="0">
                  <a:solidFill>
                    <a:srgbClr val="6E0909"/>
                  </a:solidFill>
                  <a:latin typeface="Cambria"/>
                  <a:cs typeface="Cambria"/>
                </a:rPr>
                <a:t>SA CC Studies </a:t>
              </a:r>
              <a:r>
                <a:rPr lang="en-IN" b="1" spc="50" dirty="0">
                  <a:solidFill>
                    <a:srgbClr val="6E0909"/>
                  </a:solidFill>
                  <a:latin typeface="Cambria"/>
                  <a:cs typeface="Cambria"/>
                </a:rPr>
                <a:t>under </a:t>
              </a:r>
              <a:r>
                <a:rPr lang="en-IN" sz="1800" b="1" spc="50" dirty="0">
                  <a:solidFill>
                    <a:srgbClr val="6E0909"/>
                  </a:solidFill>
                  <a:latin typeface="Cambria"/>
                  <a:cs typeface="Cambria"/>
                </a:rPr>
                <a:t>NCAP</a:t>
              </a:r>
              <a:endParaRPr lang="en-IN" dirty="0"/>
            </a:p>
          </p:txBody>
        </p:sp>
        <p:sp>
          <p:nvSpPr>
            <p:cNvPr id="23" name="Rectangle: Rounded Corners 22">
              <a:extLst>
                <a:ext uri="{FF2B5EF4-FFF2-40B4-BE49-F238E27FC236}">
                  <a16:creationId xmlns:a16="http://schemas.microsoft.com/office/drawing/2014/main" id="{B1F36F1E-A60D-3360-A672-8899C4A19B8C}"/>
                </a:ext>
              </a:extLst>
            </p:cNvPr>
            <p:cNvSpPr/>
            <p:nvPr/>
          </p:nvSpPr>
          <p:spPr>
            <a:xfrm>
              <a:off x="1485899" y="5469921"/>
              <a:ext cx="37338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spc="50" dirty="0">
                  <a:solidFill>
                    <a:srgbClr val="6E0909"/>
                  </a:solidFill>
                  <a:latin typeface="Cambria"/>
                </a:rPr>
                <a:t>Feasibility of the conveyor belt for the bulk Cargo handling at the Gangavaram port</a:t>
              </a:r>
              <a:endParaRPr lang="en-IN" b="1" spc="50" dirty="0">
                <a:solidFill>
                  <a:srgbClr val="6E0909"/>
                </a:solidFill>
                <a:latin typeface="Cambria"/>
              </a:endParaRPr>
            </a:p>
          </p:txBody>
        </p:sp>
        <p:sp>
          <p:nvSpPr>
            <p:cNvPr id="25" name="Rectangle: Rounded Corners 24">
              <a:extLst>
                <a:ext uri="{FF2B5EF4-FFF2-40B4-BE49-F238E27FC236}">
                  <a16:creationId xmlns:a16="http://schemas.microsoft.com/office/drawing/2014/main" id="{715377FB-08E1-BE9A-A475-11DBEE203B0A}"/>
                </a:ext>
              </a:extLst>
            </p:cNvPr>
            <p:cNvSpPr/>
            <p:nvPr/>
          </p:nvSpPr>
          <p:spPr>
            <a:xfrm>
              <a:off x="5846714" y="5458780"/>
              <a:ext cx="26670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b="1" spc="50" dirty="0">
                  <a:solidFill>
                    <a:srgbClr val="6E0909"/>
                  </a:solidFill>
                  <a:latin typeface="Cambria"/>
                </a:rPr>
                <a:t>Technical Proposal on Climate-Smart Integrated Water Resources Management in Vishakhapatnam in relation to Visakhapatnam Industrial corridor</a:t>
              </a:r>
              <a:endParaRPr lang="en-IN" sz="1050" b="1" spc="50" dirty="0">
                <a:solidFill>
                  <a:srgbClr val="6E0909"/>
                </a:solidFill>
                <a:latin typeface="Cambria"/>
              </a:endParaRPr>
            </a:p>
          </p:txBody>
        </p:sp>
        <p:sp>
          <p:nvSpPr>
            <p:cNvPr id="26" name="Arrow: Down 25">
              <a:extLst>
                <a:ext uri="{FF2B5EF4-FFF2-40B4-BE49-F238E27FC236}">
                  <a16:creationId xmlns:a16="http://schemas.microsoft.com/office/drawing/2014/main" id="{C176F9BE-9AF4-65A3-9D1F-FC23B44936D8}"/>
                </a:ext>
              </a:extLst>
            </p:cNvPr>
            <p:cNvSpPr/>
            <p:nvPr/>
          </p:nvSpPr>
          <p:spPr>
            <a:xfrm>
              <a:off x="3200400" y="3733800"/>
              <a:ext cx="304800" cy="4572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7" name="Arrow: Down 26">
              <a:extLst>
                <a:ext uri="{FF2B5EF4-FFF2-40B4-BE49-F238E27FC236}">
                  <a16:creationId xmlns:a16="http://schemas.microsoft.com/office/drawing/2014/main" id="{EA83E31B-340D-503D-CEEB-7D4013CCF218}"/>
                </a:ext>
              </a:extLst>
            </p:cNvPr>
            <p:cNvSpPr/>
            <p:nvPr/>
          </p:nvSpPr>
          <p:spPr>
            <a:xfrm>
              <a:off x="3200400" y="5010652"/>
              <a:ext cx="304800" cy="4467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8" name="Arrow: Right 27">
              <a:extLst>
                <a:ext uri="{FF2B5EF4-FFF2-40B4-BE49-F238E27FC236}">
                  <a16:creationId xmlns:a16="http://schemas.microsoft.com/office/drawing/2014/main" id="{D54E4F95-66F1-4EF2-F33C-575E0FE2468B}"/>
                </a:ext>
              </a:extLst>
            </p:cNvPr>
            <p:cNvSpPr/>
            <p:nvPr/>
          </p:nvSpPr>
          <p:spPr>
            <a:xfrm>
              <a:off x="5219699" y="5755671"/>
              <a:ext cx="598994" cy="2667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9798</TotalTime>
  <Words>6517</Words>
  <Application>Microsoft Office PowerPoint</Application>
  <PresentationFormat>Widescreen</PresentationFormat>
  <Paragraphs>1322</Paragraphs>
  <Slides>70</Slides>
  <Notes>70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70</vt:i4>
      </vt:variant>
    </vt:vector>
  </HeadingPairs>
  <TitlesOfParts>
    <vt:vector size="86" baseType="lpstr">
      <vt:lpstr>Arial</vt:lpstr>
      <vt:lpstr>Arial Black</vt:lpstr>
      <vt:lpstr>Arial MT</vt:lpstr>
      <vt:lpstr>Calibri</vt:lpstr>
      <vt:lpstr>Calibri Light</vt:lpstr>
      <vt:lpstr>Cambria</vt:lpstr>
      <vt:lpstr>Courier New</vt:lpstr>
      <vt:lpstr>Georgia</vt:lpstr>
      <vt:lpstr>Söhne</vt:lpstr>
      <vt:lpstr>Symbol</vt:lpstr>
      <vt:lpstr>Tahoma</vt:lpstr>
      <vt:lpstr>Times New Roman</vt:lpstr>
      <vt:lpstr>Trebuchet MS</vt:lpstr>
      <vt:lpstr>Verdana</vt:lpstr>
      <vt:lpstr>Wingdings</vt:lpstr>
      <vt:lpstr>Office Theme</vt:lpstr>
      <vt:lpstr>HEARTY WELCOME Hon’ble Chairperson and Members of NAAC Peer Team</vt:lpstr>
      <vt:lpstr>OVERVIEW</vt:lpstr>
      <vt:lpstr>Vision</vt:lpstr>
      <vt:lpstr>PowerPoint Presentation</vt:lpstr>
      <vt:lpstr>Programme Educational Objectives (PEOs) – UG B.Tech. Programme</vt:lpstr>
      <vt:lpstr>Department profile</vt:lpstr>
      <vt:lpstr>PowerPoint Presentation</vt:lpstr>
      <vt:lpstr>Infrastructural Highlights</vt:lpstr>
      <vt:lpstr>Feathers in The Cap : DESEM, AUCE</vt:lpstr>
      <vt:lpstr>Department Profile &amp; Milestone</vt:lpstr>
      <vt:lpstr>PowerPoint Presentation</vt:lpstr>
      <vt:lpstr>Teacher’s Profiles</vt:lpstr>
      <vt:lpstr>Faculty</vt:lpstr>
      <vt:lpstr>PowerPoint Presentation</vt:lpstr>
      <vt:lpstr>Research and Consultancy / Extensions</vt:lpstr>
      <vt:lpstr>Research  and Consultancy/Extensions</vt:lpstr>
      <vt:lpstr>Academics Highlights</vt:lpstr>
      <vt:lpstr>Initiatives of DESEM: Partnerships – I-I-I</vt:lpstr>
      <vt:lpstr>Thrust Areas</vt:lpstr>
      <vt:lpstr>Major / Key Initiatives</vt:lpstr>
      <vt:lpstr>Faculty Centric Policies &amp; Utilization</vt:lpstr>
      <vt:lpstr>PowerPoint Presentation</vt:lpstr>
      <vt:lpstr>CURRICULAR ASPECTS: CURRICULUM DESIGN &amp; DEVELOPMENT PROCESS</vt:lpstr>
      <vt:lpstr>PowerPoint Presentation</vt:lpstr>
      <vt:lpstr>Criterion 1</vt:lpstr>
      <vt:lpstr>CURRICULAR ASPECTS (CONTD.,)</vt:lpstr>
      <vt:lpstr>PowerPoint Presentation</vt:lpstr>
      <vt:lpstr>Criterion 2:  Demand Ratio</vt:lpstr>
      <vt:lpstr>Criterion 2: Seats filled against Reserved categories</vt:lpstr>
      <vt:lpstr>Criterion 2 Student Diversity</vt:lpstr>
      <vt:lpstr>Criterion 2 Student - Faculty Ratio</vt:lpstr>
      <vt:lpstr>Criterion 2 Student’s categorisations For Advanced Learners</vt:lpstr>
      <vt:lpstr>Criterion 2 Student to Mentor Ratio</vt:lpstr>
      <vt:lpstr>PowerPoint Presentation</vt:lpstr>
      <vt:lpstr>Criterion 2 Teaching, Learning and Evaluation</vt:lpstr>
      <vt:lpstr>Criterion 2 AWARDS / RECOGNITIONS / FELLOWSHIP</vt:lpstr>
      <vt:lpstr>Criterion 2 AWARDS / RECOGNITIONS / FELLOWSHIP</vt:lpstr>
      <vt:lpstr>Criterion 2 AWARDS / RECOGNITIONS / FELLOWSHIP</vt:lpstr>
      <vt:lpstr>QUALITY ASSURANCE INITIATIVES</vt:lpstr>
      <vt:lpstr>Programme Outcomes – (POs)</vt:lpstr>
      <vt:lpstr>Programme Outcomes – (POs)</vt:lpstr>
      <vt:lpstr>PowerPoint Presentation</vt:lpstr>
      <vt:lpstr>Programme Specific Objectives (PSOs) – UG B.Tech. Programme</vt:lpstr>
      <vt:lpstr>Curricular Aspect – Outcome Based Education</vt:lpstr>
      <vt:lpstr>CO, PO &amp; PSOs Assessment Process and Tools</vt:lpstr>
      <vt:lpstr>CO mapping for course: Civil and Environmental Engineering Materials</vt:lpstr>
      <vt:lpstr>CO mapping for course: Ecology and Ecosystem Engineering</vt:lpstr>
      <vt:lpstr>Criterion 3</vt:lpstr>
      <vt:lpstr>Criterion 3 Research, Innovations and Extensions</vt:lpstr>
      <vt:lpstr>Criterion 3 Research, Innovations and Extensions</vt:lpstr>
      <vt:lpstr>Criterion 3</vt:lpstr>
      <vt:lpstr>Criterion 3</vt:lpstr>
      <vt:lpstr>Research, Innovations and Extensions</vt:lpstr>
      <vt:lpstr>Research, Innovations and Extensions</vt:lpstr>
      <vt:lpstr>INDUSTRY-INSTITUTE-INTERACTION (I-I-I) &amp; COLLABORATIONS</vt:lpstr>
      <vt:lpstr>Criterion 3</vt:lpstr>
      <vt:lpstr>Criterion 4 Infrastructure and teaching resources</vt:lpstr>
      <vt:lpstr>Criterion 4 Infrastructures and teaching resource</vt:lpstr>
      <vt:lpstr>Infrastructures and teaching resource</vt:lpstr>
      <vt:lpstr>Criterion 5</vt:lpstr>
      <vt:lpstr>Laboratory Models Developed</vt:lpstr>
      <vt:lpstr>PowerPoint Presentation</vt:lpstr>
      <vt:lpstr>PowerPoint Presentation</vt:lpstr>
      <vt:lpstr>PowerPoint Presentation</vt:lpstr>
      <vt:lpstr>Infrastructure, Students Support and Progression</vt:lpstr>
      <vt:lpstr>Criterion 6</vt:lpstr>
      <vt:lpstr>Criterion 6</vt:lpstr>
      <vt:lpstr>BEST PRACTICES</vt:lpstr>
      <vt:lpstr>Progressive Plan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Ramji</dc:creator>
  <cp:lastModifiedBy>Ttharun Gollapalli</cp:lastModifiedBy>
  <cp:revision>184</cp:revision>
  <cp:lastPrinted>2023-11-02T07:09:55Z</cp:lastPrinted>
  <dcterms:created xsi:type="dcterms:W3CDTF">2023-10-17T09:00:56Z</dcterms:created>
  <dcterms:modified xsi:type="dcterms:W3CDTF">2023-11-02T17:42:35Z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2023-10-09T00:00:00Z</vt:filetime>
  </property>
  <property fmtid="{D5CDD505-2E9C-101B-9397-08002B2CF9AE}" pid="3" name="Creator">
    <vt:lpwstr>Microsoft® PowerPoint® LTSC</vt:lpwstr>
  </property>
  <property fmtid="{D5CDD505-2E9C-101B-9397-08002B2CF9AE}" pid="4" name="LastSaved">
    <vt:filetime>2023-10-17T00:00:00Z</vt:filetime>
  </property>
</Properties>
</file>